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9.xml" ContentType="application/vnd.openxmlformats-officedocument.themeOverride+xml"/>
  <Override PartName="/ppt/notesSlides/notesSlide3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0.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1.xml" ContentType="application/vnd.openxmlformats-officedocument.themeOverride+xml"/>
  <Override PartName="/ppt/notesSlides/notesSlide3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2.xml" ContentType="application/vnd.openxmlformats-officedocument.themeOverride+xml"/>
  <Override PartName="/ppt/notesSlides/notesSlide3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3.xml" ContentType="application/vnd.openxmlformats-officedocument.themeOverride+xml"/>
  <Override PartName="/ppt/notesSlides/notesSlide36.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4.xml" ContentType="application/vnd.openxmlformats-officedocument.themeOverride+xml"/>
  <Override PartName="/ppt/notesSlides/notesSlide37.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5.xml" ContentType="application/vnd.openxmlformats-officedocument.themeOverride+xml"/>
  <Override PartName="/ppt/notesSlides/notesSlide3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6.xml" ContentType="application/vnd.openxmlformats-officedocument.themeOverr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handoutMasterIdLst>
    <p:handoutMasterId r:id="rId50"/>
  </p:handoutMasterIdLst>
  <p:sldIdLst>
    <p:sldId id="262" r:id="rId5"/>
    <p:sldId id="384" r:id="rId6"/>
    <p:sldId id="296" r:id="rId7"/>
    <p:sldId id="285" r:id="rId8"/>
    <p:sldId id="379" r:id="rId9"/>
    <p:sldId id="377" r:id="rId10"/>
    <p:sldId id="380" r:id="rId11"/>
    <p:sldId id="411" r:id="rId12"/>
    <p:sldId id="436" r:id="rId13"/>
    <p:sldId id="413" r:id="rId14"/>
    <p:sldId id="387" r:id="rId15"/>
    <p:sldId id="398" r:id="rId16"/>
    <p:sldId id="399" r:id="rId17"/>
    <p:sldId id="404" r:id="rId18"/>
    <p:sldId id="405" r:id="rId19"/>
    <p:sldId id="406" r:id="rId20"/>
    <p:sldId id="407" r:id="rId21"/>
    <p:sldId id="408" r:id="rId22"/>
    <p:sldId id="409" r:id="rId23"/>
    <p:sldId id="410" r:id="rId24"/>
    <p:sldId id="402" r:id="rId25"/>
    <p:sldId id="423" r:id="rId26"/>
    <p:sldId id="426" r:id="rId27"/>
    <p:sldId id="428" r:id="rId28"/>
    <p:sldId id="429" r:id="rId29"/>
    <p:sldId id="434" r:id="rId30"/>
    <p:sldId id="435" r:id="rId31"/>
    <p:sldId id="431" r:id="rId32"/>
    <p:sldId id="432" r:id="rId33"/>
    <p:sldId id="433" r:id="rId34"/>
    <p:sldId id="356" r:id="rId35"/>
    <p:sldId id="369" r:id="rId36"/>
    <p:sldId id="422" r:id="rId37"/>
    <p:sldId id="376" r:id="rId38"/>
    <p:sldId id="437" r:id="rId39"/>
    <p:sldId id="371" r:id="rId40"/>
    <p:sldId id="372" r:id="rId41"/>
    <p:sldId id="374" r:id="rId42"/>
    <p:sldId id="401" r:id="rId43"/>
    <p:sldId id="373" r:id="rId44"/>
    <p:sldId id="375" r:id="rId45"/>
    <p:sldId id="364" r:id="rId46"/>
    <p:sldId id="368" r:id="rId47"/>
    <p:sldId id="265" r:id="rId48"/>
  </p:sldIdLst>
  <p:sldSz cx="9144000" cy="6858000" type="screen4x3"/>
  <p:notesSz cx="6794500" cy="99314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1">
          <p15:clr>
            <a:srgbClr val="A4A3A4"/>
          </p15:clr>
        </p15:guide>
        <p15:guide id="2" orient="horz" pos="3090" userDrawn="1">
          <p15:clr>
            <a:srgbClr val="A4A3A4"/>
          </p15:clr>
        </p15:guide>
        <p15:guide id="3" orient="horz" pos="3702" userDrawn="1">
          <p15:clr>
            <a:srgbClr val="A4A3A4"/>
          </p15:clr>
        </p15:guide>
        <p15:guide id="4" pos="51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Ståhl (Örebro läns idrottsförbund)" initials="MS(li" lastIdx="8" clrIdx="0">
    <p:extLst>
      <p:ext uri="{19B8F6BF-5375-455C-9EA6-DF929625EA0E}">
        <p15:presenceInfo xmlns:p15="http://schemas.microsoft.com/office/powerpoint/2012/main" userId="S-1-5-21-796845957-1425521274-839522115-39343" providerId="AD"/>
      </p:ext>
    </p:extLst>
  </p:cmAuthor>
  <p:cmAuthor id="2" name="Isabelle Olsson (SISU Örebro)" initials="IO(Ö" lastIdx="1" clrIdx="1">
    <p:extLst>
      <p:ext uri="{19B8F6BF-5375-455C-9EA6-DF929625EA0E}">
        <p15:presenceInfo xmlns:p15="http://schemas.microsoft.com/office/powerpoint/2012/main" userId="S-1-5-21-796845957-1425521274-839522115-324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124"/>
    <a:srgbClr val="F2D608"/>
    <a:srgbClr val="C0504D"/>
    <a:srgbClr val="AF9A06"/>
    <a:srgbClr val="5F5403"/>
    <a:srgbClr val="B7B7E5"/>
    <a:srgbClr val="33338B"/>
    <a:srgbClr val="182653"/>
    <a:srgbClr val="000000"/>
    <a:srgbClr val="FAC8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9E7F3-1769-467B-BF3F-50F0E082036B}" v="1427" dt="2019-02-28T12:17:01.139"/>
    <p1510:client id="{3F933E07-10D3-4F2C-B3E5-15BEF850F9C8}" v="374" dt="2019-02-27T12:20:54.48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82456" autoAdjust="0"/>
  </p:normalViewPr>
  <p:slideViewPr>
    <p:cSldViewPr snapToGrid="0" snapToObjects="1" showGuides="1">
      <p:cViewPr varScale="1">
        <p:scale>
          <a:sx n="60" d="100"/>
          <a:sy n="60" d="100"/>
        </p:scale>
        <p:origin x="1536" y="60"/>
      </p:cViewPr>
      <p:guideLst>
        <p:guide orient="horz" pos="3431"/>
        <p:guide orient="horz" pos="3090"/>
        <p:guide orient="horz" pos="3702"/>
        <p:guide pos="51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le Olsson (SISU Örebro)" userId="87b87282-76b1-490b-9c96-3efcbff55cb0" providerId="ADAL" clId="{FB2AFF8F-C876-466F-B3CD-E6F31AE2EF3B}"/>
    <pc:docChg chg="custSel addSld delSld modSld sldOrd">
      <pc:chgData name="Isabelle Olsson (SISU Örebro)" userId="87b87282-76b1-490b-9c96-3efcbff55cb0" providerId="ADAL" clId="{FB2AFF8F-C876-466F-B3CD-E6F31AE2EF3B}" dt="2019-02-05T15:11:52.525" v="232"/>
      <pc:docMkLst>
        <pc:docMk/>
      </pc:docMkLst>
      <pc:sldChg chg="modSp">
        <pc:chgData name="Isabelle Olsson (SISU Örebro)" userId="87b87282-76b1-490b-9c96-3efcbff55cb0" providerId="ADAL" clId="{FB2AFF8F-C876-466F-B3CD-E6F31AE2EF3B}" dt="2019-01-29T13:01:08.258" v="127" actId="1076"/>
        <pc:sldMkLst>
          <pc:docMk/>
          <pc:sldMk cId="1700278099" sldId="369"/>
        </pc:sldMkLst>
        <pc:spChg chg="mod">
          <ac:chgData name="Isabelle Olsson (SISU Örebro)" userId="87b87282-76b1-490b-9c96-3efcbff55cb0" providerId="ADAL" clId="{FB2AFF8F-C876-466F-B3CD-E6F31AE2EF3B}" dt="2019-01-29T13:01:08.258" v="127" actId="1076"/>
          <ac:spMkLst>
            <pc:docMk/>
            <pc:sldMk cId="1700278099" sldId="369"/>
            <ac:spMk id="2" creationId="{00000000-0000-0000-0000-000000000000}"/>
          </ac:spMkLst>
        </pc:spChg>
      </pc:sldChg>
      <pc:sldChg chg="addSp delSp modSp mod modNotesTx">
        <pc:chgData name="Isabelle Olsson (SISU Örebro)" userId="87b87282-76b1-490b-9c96-3efcbff55cb0" providerId="ADAL" clId="{FB2AFF8F-C876-466F-B3CD-E6F31AE2EF3B}" dt="2019-01-29T13:40:55.746" v="229" actId="404"/>
        <pc:sldMkLst>
          <pc:docMk/>
          <pc:sldMk cId="1992896726" sldId="371"/>
        </pc:sldMkLst>
        <pc:spChg chg="mod">
          <ac:chgData name="Isabelle Olsson (SISU Örebro)" userId="87b87282-76b1-490b-9c96-3efcbff55cb0" providerId="ADAL" clId="{FB2AFF8F-C876-466F-B3CD-E6F31AE2EF3B}" dt="2019-01-29T13:38:34.263" v="207" actId="14100"/>
          <ac:spMkLst>
            <pc:docMk/>
            <pc:sldMk cId="1992896726" sldId="371"/>
            <ac:spMk id="2" creationId="{00000000-0000-0000-0000-000000000000}"/>
          </ac:spMkLst>
        </pc:spChg>
        <pc:spChg chg="mod">
          <ac:chgData name="Isabelle Olsson (SISU Örebro)" userId="87b87282-76b1-490b-9c96-3efcbff55cb0" providerId="ADAL" clId="{FB2AFF8F-C876-466F-B3CD-E6F31AE2EF3B}" dt="2019-01-29T13:38:41.342" v="211" actId="20577"/>
          <ac:spMkLst>
            <pc:docMk/>
            <pc:sldMk cId="1992896726" sldId="371"/>
            <ac:spMk id="4" creationId="{00000000-0000-0000-0000-000000000000}"/>
          </ac:spMkLst>
        </pc:spChg>
        <pc:graphicFrameChg chg="add del mod">
          <ac:chgData name="Isabelle Olsson (SISU Örebro)" userId="87b87282-76b1-490b-9c96-3efcbff55cb0" providerId="ADAL" clId="{FB2AFF8F-C876-466F-B3CD-E6F31AE2EF3B}" dt="2019-01-29T13:34:53.531" v="171" actId="478"/>
          <ac:graphicFrameMkLst>
            <pc:docMk/>
            <pc:sldMk cId="1992896726" sldId="371"/>
            <ac:graphicFrameMk id="5" creationId="{00000000-0008-0000-0800-000002000000}"/>
          </ac:graphicFrameMkLst>
        </pc:graphicFrameChg>
        <pc:graphicFrameChg chg="add mod">
          <ac:chgData name="Isabelle Olsson (SISU Örebro)" userId="87b87282-76b1-490b-9c96-3efcbff55cb0" providerId="ADAL" clId="{FB2AFF8F-C876-466F-B3CD-E6F31AE2EF3B}" dt="2019-01-29T13:40:55.746" v="229" actId="404"/>
          <ac:graphicFrameMkLst>
            <pc:docMk/>
            <pc:sldMk cId="1992896726" sldId="371"/>
            <ac:graphicFrameMk id="6" creationId="{00000000-0008-0000-0800-000002000000}"/>
          </ac:graphicFrameMkLst>
        </pc:graphicFrameChg>
      </pc:sldChg>
      <pc:sldChg chg="modSp">
        <pc:chgData name="Isabelle Olsson (SISU Örebro)" userId="87b87282-76b1-490b-9c96-3efcbff55cb0" providerId="ADAL" clId="{FB2AFF8F-C876-466F-B3CD-E6F31AE2EF3B}" dt="2019-01-29T12:17:10.874" v="10" actId="20577"/>
        <pc:sldMkLst>
          <pc:docMk/>
          <pc:sldMk cId="58095820" sldId="379"/>
        </pc:sldMkLst>
        <pc:spChg chg="mod">
          <ac:chgData name="Isabelle Olsson (SISU Örebro)" userId="87b87282-76b1-490b-9c96-3efcbff55cb0" providerId="ADAL" clId="{FB2AFF8F-C876-466F-B3CD-E6F31AE2EF3B}" dt="2019-01-29T12:17:10.874" v="10" actId="20577"/>
          <ac:spMkLst>
            <pc:docMk/>
            <pc:sldMk cId="58095820" sldId="379"/>
            <ac:spMk id="4" creationId="{00000000-0000-0000-0000-000000000000}"/>
          </ac:spMkLst>
        </pc:spChg>
      </pc:sldChg>
      <pc:sldChg chg="add ord modNotesTx">
        <pc:chgData name="Isabelle Olsson (SISU Örebro)" userId="87b87282-76b1-490b-9c96-3efcbff55cb0" providerId="ADAL" clId="{FB2AFF8F-C876-466F-B3CD-E6F31AE2EF3B}" dt="2019-01-29T12:12:43.098" v="8" actId="6549"/>
        <pc:sldMkLst>
          <pc:docMk/>
          <pc:sldMk cId="3132864662" sldId="384"/>
        </pc:sldMkLst>
      </pc:sldChg>
      <pc:sldChg chg="add">
        <pc:chgData name="Isabelle Olsson (SISU Örebro)" userId="87b87282-76b1-490b-9c96-3efcbff55cb0" providerId="ADAL" clId="{FB2AFF8F-C876-466F-B3CD-E6F31AE2EF3B}" dt="2019-01-29T12:18:36.157" v="11"/>
        <pc:sldMkLst>
          <pc:docMk/>
          <pc:sldMk cId="3278935663" sldId="411"/>
        </pc:sldMkLst>
      </pc:sldChg>
      <pc:sldChg chg="add">
        <pc:chgData name="Isabelle Olsson (SISU Örebro)" userId="87b87282-76b1-490b-9c96-3efcbff55cb0" providerId="ADAL" clId="{FB2AFF8F-C876-466F-B3CD-E6F31AE2EF3B}" dt="2019-01-29T12:19:49.082" v="12"/>
        <pc:sldMkLst>
          <pc:docMk/>
          <pc:sldMk cId="1336436886" sldId="413"/>
        </pc:sldMkLst>
      </pc:sldChg>
      <pc:sldChg chg="addSp delSp modSp add addCm modCm modNotesTx">
        <pc:chgData name="Isabelle Olsson (SISU Örebro)" userId="87b87282-76b1-490b-9c96-3efcbff55cb0" providerId="ADAL" clId="{FB2AFF8F-C876-466F-B3CD-E6F31AE2EF3B}" dt="2019-02-05T15:11:52.525" v="232"/>
        <pc:sldMkLst>
          <pc:docMk/>
          <pc:sldMk cId="3914392273" sldId="422"/>
        </pc:sldMkLst>
        <pc:spChg chg="mod">
          <ac:chgData name="Isabelle Olsson (SISU Örebro)" userId="87b87282-76b1-490b-9c96-3efcbff55cb0" providerId="ADAL" clId="{FB2AFF8F-C876-466F-B3CD-E6F31AE2EF3B}" dt="2019-01-29T13:00:50.196" v="126" actId="1035"/>
          <ac:spMkLst>
            <pc:docMk/>
            <pc:sldMk cId="3914392273" sldId="422"/>
            <ac:spMk id="2" creationId="{00000000-0000-0000-0000-000000000000}"/>
          </ac:spMkLst>
        </pc:spChg>
        <pc:spChg chg="add del">
          <ac:chgData name="Isabelle Olsson (SISU Örebro)" userId="87b87282-76b1-490b-9c96-3efcbff55cb0" providerId="ADAL" clId="{FB2AFF8F-C876-466F-B3CD-E6F31AE2EF3B}" dt="2019-01-29T13:03:18.651" v="129"/>
          <ac:spMkLst>
            <pc:docMk/>
            <pc:sldMk cId="3914392273" sldId="422"/>
            <ac:spMk id="3" creationId="{34DCE768-EED4-4B5C-8077-B3BAA142C410}"/>
          </ac:spMkLst>
        </pc:spChg>
        <pc:spChg chg="mod">
          <ac:chgData name="Isabelle Olsson (SISU Örebro)" userId="87b87282-76b1-490b-9c96-3efcbff55cb0" providerId="ADAL" clId="{FB2AFF8F-C876-466F-B3CD-E6F31AE2EF3B}" dt="2019-01-29T12:58:09.863" v="112" actId="20577"/>
          <ac:spMkLst>
            <pc:docMk/>
            <pc:sldMk cId="3914392273" sldId="422"/>
            <ac:spMk id="4" creationId="{07380601-BF95-4C49-BAE9-3E607D3E7C12}"/>
          </ac:spMkLst>
        </pc:spChg>
      </pc:sldChg>
    </pc:docChg>
  </pc:docChgLst>
  <pc:docChgLst>
    <pc:chgData name="Isabelle Olsson (SISU Örebro)" userId="87b87282-76b1-490b-9c96-3efcbff55cb0" providerId="ADAL" clId="{3F933E07-10D3-4F2C-B3E5-15BEF850F9C8}"/>
    <pc:docChg chg="undo custSel modSld">
      <pc:chgData name="Isabelle Olsson (SISU Örebro)" userId="87b87282-76b1-490b-9c96-3efcbff55cb0" providerId="ADAL" clId="{3F933E07-10D3-4F2C-B3E5-15BEF850F9C8}" dt="2019-02-27T12:20:54.488" v="920" actId="6549"/>
      <pc:docMkLst>
        <pc:docMk/>
      </pc:docMkLst>
      <pc:sldChg chg="delSp modSp">
        <pc:chgData name="Isabelle Olsson (SISU Örebro)" userId="87b87282-76b1-490b-9c96-3efcbff55cb0" providerId="ADAL" clId="{3F933E07-10D3-4F2C-B3E5-15BEF850F9C8}" dt="2019-02-27T11:49:58.542" v="550" actId="14100"/>
        <pc:sldMkLst>
          <pc:docMk/>
          <pc:sldMk cId="3609887290" sldId="262"/>
        </pc:sldMkLst>
        <pc:spChg chg="del">
          <ac:chgData name="Isabelle Olsson (SISU Örebro)" userId="87b87282-76b1-490b-9c96-3efcbff55cb0" providerId="ADAL" clId="{3F933E07-10D3-4F2C-B3E5-15BEF850F9C8}" dt="2019-02-27T11:49:42.193" v="547" actId="478"/>
          <ac:spMkLst>
            <pc:docMk/>
            <pc:sldMk cId="3609887290" sldId="262"/>
            <ac:spMk id="2" creationId="{56C9783D-46C1-49A9-B0D4-E90AB4E59018}"/>
          </ac:spMkLst>
        </pc:spChg>
        <pc:spChg chg="mod">
          <ac:chgData name="Isabelle Olsson (SISU Örebro)" userId="87b87282-76b1-490b-9c96-3efcbff55cb0" providerId="ADAL" clId="{3F933E07-10D3-4F2C-B3E5-15BEF850F9C8}" dt="2019-02-27T11:49:58.542" v="550" actId="14100"/>
          <ac:spMkLst>
            <pc:docMk/>
            <pc:sldMk cId="3609887290" sldId="262"/>
            <ac:spMk id="6" creationId="{00000000-0000-0000-0000-000000000000}"/>
          </ac:spMkLst>
        </pc:spChg>
      </pc:sldChg>
      <pc:sldChg chg="addSp delSp modSp modNotesTx">
        <pc:chgData name="Isabelle Olsson (SISU Örebro)" userId="87b87282-76b1-490b-9c96-3efcbff55cb0" providerId="ADAL" clId="{3F933E07-10D3-4F2C-B3E5-15BEF850F9C8}" dt="2019-02-27T12:20:54.488" v="920" actId="6549"/>
        <pc:sldMkLst>
          <pc:docMk/>
          <pc:sldMk cId="1700278099" sldId="369"/>
        </pc:sldMkLst>
        <pc:spChg chg="mod">
          <ac:chgData name="Isabelle Olsson (SISU Örebro)" userId="87b87282-76b1-490b-9c96-3efcbff55cb0" providerId="ADAL" clId="{3F933E07-10D3-4F2C-B3E5-15BEF850F9C8}" dt="2019-02-27T12:14:20.617" v="831" actId="14100"/>
          <ac:spMkLst>
            <pc:docMk/>
            <pc:sldMk cId="1700278099" sldId="369"/>
            <ac:spMk id="2" creationId="{00000000-0000-0000-0000-000000000000}"/>
          </ac:spMkLst>
        </pc:spChg>
        <pc:spChg chg="mod">
          <ac:chgData name="Isabelle Olsson (SISU Örebro)" userId="87b87282-76b1-490b-9c96-3efcbff55cb0" providerId="ADAL" clId="{3F933E07-10D3-4F2C-B3E5-15BEF850F9C8}" dt="2019-02-27T12:04:38.181" v="566" actId="20577"/>
          <ac:spMkLst>
            <pc:docMk/>
            <pc:sldMk cId="1700278099" sldId="369"/>
            <ac:spMk id="5" creationId="{00000000-0000-0000-0000-000000000000}"/>
          </ac:spMkLst>
        </pc:spChg>
        <pc:spChg chg="add del mod">
          <ac:chgData name="Isabelle Olsson (SISU Örebro)" userId="87b87282-76b1-490b-9c96-3efcbff55cb0" providerId="ADAL" clId="{3F933E07-10D3-4F2C-B3E5-15BEF850F9C8}" dt="2019-02-25T12:17:51.300" v="15" actId="478"/>
          <ac:spMkLst>
            <pc:docMk/>
            <pc:sldMk cId="1700278099" sldId="369"/>
            <ac:spMk id="6" creationId="{160FB75E-02F1-46E2-82BA-9E37F79A0564}"/>
          </ac:spMkLst>
        </pc:spChg>
        <pc:graphicFrameChg chg="del">
          <ac:chgData name="Isabelle Olsson (SISU Örebro)" userId="87b87282-76b1-490b-9c96-3efcbff55cb0" providerId="ADAL" clId="{3F933E07-10D3-4F2C-B3E5-15BEF850F9C8}" dt="2019-02-25T12:17:47.400" v="13" actId="478"/>
          <ac:graphicFrameMkLst>
            <pc:docMk/>
            <pc:sldMk cId="1700278099" sldId="369"/>
            <ac:graphicFrameMk id="4" creationId="{00000000-0000-0000-0000-000000000000}"/>
          </ac:graphicFrameMkLst>
        </pc:graphicFrameChg>
        <pc:graphicFrameChg chg="add del mod modGraphic">
          <ac:chgData name="Isabelle Olsson (SISU Örebro)" userId="87b87282-76b1-490b-9c96-3efcbff55cb0" providerId="ADAL" clId="{3F933E07-10D3-4F2C-B3E5-15BEF850F9C8}" dt="2019-02-25T12:45:57.212" v="498" actId="478"/>
          <ac:graphicFrameMkLst>
            <pc:docMk/>
            <pc:sldMk cId="1700278099" sldId="369"/>
            <ac:graphicFrameMk id="7" creationId="{A1F3D778-3357-4C12-8144-13E6B7284721}"/>
          </ac:graphicFrameMkLst>
        </pc:graphicFrameChg>
        <pc:graphicFrameChg chg="add mod modGraphic">
          <ac:chgData name="Isabelle Olsson (SISU Örebro)" userId="87b87282-76b1-490b-9c96-3efcbff55cb0" providerId="ADAL" clId="{3F933E07-10D3-4F2C-B3E5-15BEF850F9C8}" dt="2019-02-25T12:50:29.419" v="533" actId="14734"/>
          <ac:graphicFrameMkLst>
            <pc:docMk/>
            <pc:sldMk cId="1700278099" sldId="369"/>
            <ac:graphicFrameMk id="8" creationId="{A20D90E5-6862-43EF-876F-0B39786BF1A1}"/>
          </ac:graphicFrameMkLst>
        </pc:graphicFrameChg>
      </pc:sldChg>
      <pc:sldChg chg="modSp modNotesTx">
        <pc:chgData name="Isabelle Olsson (SISU Örebro)" userId="87b87282-76b1-490b-9c96-3efcbff55cb0" providerId="ADAL" clId="{3F933E07-10D3-4F2C-B3E5-15BEF850F9C8}" dt="2019-02-22T11:12:30.465" v="12" actId="20577"/>
        <pc:sldMkLst>
          <pc:docMk/>
          <pc:sldMk cId="1992896726" sldId="371"/>
        </pc:sldMkLst>
        <pc:graphicFrameChg chg="mod">
          <ac:chgData name="Isabelle Olsson (SISU Örebro)" userId="87b87282-76b1-490b-9c96-3efcbff55cb0" providerId="ADAL" clId="{3F933E07-10D3-4F2C-B3E5-15BEF850F9C8}" dt="2019-02-22T11:12:06.659" v="9" actId="1076"/>
          <ac:graphicFrameMkLst>
            <pc:docMk/>
            <pc:sldMk cId="1992896726" sldId="371"/>
            <ac:graphicFrameMk id="6" creationId="{00000000-0008-0000-0800-000002000000}"/>
          </ac:graphicFrameMkLst>
        </pc:graphicFrameChg>
      </pc:sldChg>
      <pc:sldChg chg="modSp">
        <pc:chgData name="Isabelle Olsson (SISU Örebro)" userId="87b87282-76b1-490b-9c96-3efcbff55cb0" providerId="ADAL" clId="{3F933E07-10D3-4F2C-B3E5-15BEF850F9C8}" dt="2019-02-25T12:59:33.972" v="536" actId="113"/>
        <pc:sldMkLst>
          <pc:docMk/>
          <pc:sldMk cId="3914392273" sldId="422"/>
        </pc:sldMkLst>
        <pc:graphicFrameChg chg="modGraphic">
          <ac:chgData name="Isabelle Olsson (SISU Örebro)" userId="87b87282-76b1-490b-9c96-3efcbff55cb0" providerId="ADAL" clId="{3F933E07-10D3-4F2C-B3E5-15BEF850F9C8}" dt="2019-02-25T12:59:33.972" v="536" actId="113"/>
          <ac:graphicFrameMkLst>
            <pc:docMk/>
            <pc:sldMk cId="3914392273" sldId="422"/>
            <ac:graphicFrameMk id="6" creationId="{00000000-0000-0000-0000-000000000000}"/>
          </ac:graphicFrameMkLst>
        </pc:graphicFrameChg>
      </pc:sldChg>
    </pc:docChg>
  </pc:docChgLst>
  <pc:docChgLst>
    <pc:chgData name="Sofia Kollenhag" userId="8afa73ee-ccae-4d78-b294-a33d24a5b3b6" providerId="ADAL" clId="{E8E92664-5A35-4099-977E-42FBFA615AE2}"/>
    <pc:docChg chg="modSld">
      <pc:chgData name="Sofia Kollenhag" userId="8afa73ee-ccae-4d78-b294-a33d24a5b3b6" providerId="ADAL" clId="{E8E92664-5A35-4099-977E-42FBFA615AE2}" dt="2019-02-22T09:58:44.652" v="43" actId="255"/>
      <pc:docMkLst>
        <pc:docMk/>
      </pc:docMkLst>
      <pc:sldChg chg="addSp delSp modSp mod">
        <pc:chgData name="Sofia Kollenhag" userId="8afa73ee-ccae-4d78-b294-a33d24a5b3b6" providerId="ADAL" clId="{E8E92664-5A35-4099-977E-42FBFA615AE2}" dt="2019-02-22T09:57:04.777" v="29"/>
        <pc:sldMkLst>
          <pc:docMk/>
          <pc:sldMk cId="3497588623" sldId="372"/>
        </pc:sldMkLst>
        <pc:graphicFrameChg chg="del mod">
          <ac:chgData name="Sofia Kollenhag" userId="8afa73ee-ccae-4d78-b294-a33d24a5b3b6" providerId="ADAL" clId="{E8E92664-5A35-4099-977E-42FBFA615AE2}" dt="2019-02-22T09:48:45.123" v="1" actId="478"/>
          <ac:graphicFrameMkLst>
            <pc:docMk/>
            <pc:sldMk cId="3497588623" sldId="372"/>
            <ac:graphicFrameMk id="6" creationId="{00000000-0000-0000-0000-000000000000}"/>
          </ac:graphicFrameMkLst>
        </pc:graphicFrameChg>
        <pc:graphicFrameChg chg="add mod">
          <ac:chgData name="Sofia Kollenhag" userId="8afa73ee-ccae-4d78-b294-a33d24a5b3b6" providerId="ADAL" clId="{E8E92664-5A35-4099-977E-42FBFA615AE2}" dt="2019-02-22T09:57:04.777" v="29"/>
          <ac:graphicFrameMkLst>
            <pc:docMk/>
            <pc:sldMk cId="3497588623" sldId="372"/>
            <ac:graphicFrameMk id="7" creationId="{00000000-0008-0000-0900-000002000000}"/>
          </ac:graphicFrameMkLst>
        </pc:graphicFrameChg>
      </pc:sldChg>
      <pc:sldChg chg="addSp delSp modSp mod">
        <pc:chgData name="Sofia Kollenhag" userId="8afa73ee-ccae-4d78-b294-a33d24a5b3b6" providerId="ADAL" clId="{E8E92664-5A35-4099-977E-42FBFA615AE2}" dt="2019-02-22T09:58:44.652" v="43" actId="255"/>
        <pc:sldMkLst>
          <pc:docMk/>
          <pc:sldMk cId="772095413" sldId="374"/>
        </pc:sldMkLst>
        <pc:graphicFrameChg chg="del mod">
          <ac:chgData name="Sofia Kollenhag" userId="8afa73ee-ccae-4d78-b294-a33d24a5b3b6" providerId="ADAL" clId="{E8E92664-5A35-4099-977E-42FBFA615AE2}" dt="2019-02-22T09:52:23.516" v="23" actId="478"/>
          <ac:graphicFrameMkLst>
            <pc:docMk/>
            <pc:sldMk cId="772095413" sldId="374"/>
            <ac:graphicFrameMk id="6" creationId="{00000000-0000-0000-0000-000000000000}"/>
          </ac:graphicFrameMkLst>
        </pc:graphicFrameChg>
        <pc:graphicFrameChg chg="add mod">
          <ac:chgData name="Sofia Kollenhag" userId="8afa73ee-ccae-4d78-b294-a33d24a5b3b6" providerId="ADAL" clId="{E8E92664-5A35-4099-977E-42FBFA615AE2}" dt="2019-02-22T09:58:44.652" v="43" actId="255"/>
          <ac:graphicFrameMkLst>
            <pc:docMk/>
            <pc:sldMk cId="772095413" sldId="374"/>
            <ac:graphicFrameMk id="7" creationId="{00000000-0008-0000-0B00-000002000000}"/>
          </ac:graphicFrameMkLst>
        </pc:graphicFrameChg>
      </pc:sldChg>
    </pc:docChg>
  </pc:docChgLst>
  <pc:docChgLst>
    <pc:chgData name="Maria Ståhl (Örebro läns idrottsförbund)" userId="6fd24126-a555-4d39-b493-f3a8d766786f" providerId="ADAL" clId="{1189E7F3-1769-467B-BF3F-50F0E082036B}"/>
    <pc:docChg chg="custSel addSld delSld modSld">
      <pc:chgData name="Maria Ståhl (Örebro läns idrottsförbund)" userId="6fd24126-a555-4d39-b493-f3a8d766786f" providerId="ADAL" clId="{1189E7F3-1769-467B-BF3F-50F0E082036B}" dt="2019-02-28T12:17:01.139" v="2971" actId="20577"/>
      <pc:docMkLst>
        <pc:docMk/>
      </pc:docMkLst>
      <pc:sldChg chg="addSp modSp">
        <pc:chgData name="Maria Ståhl (Örebro läns idrottsförbund)" userId="6fd24126-a555-4d39-b493-f3a8d766786f" providerId="ADAL" clId="{1189E7F3-1769-467B-BF3F-50F0E082036B}" dt="2019-02-28T12:16:07.906" v="2968" actId="20577"/>
        <pc:sldMkLst>
          <pc:docMk/>
          <pc:sldMk cId="3609887290" sldId="262"/>
        </pc:sldMkLst>
        <pc:spChg chg="add mod">
          <ac:chgData name="Maria Ståhl (Örebro läns idrottsförbund)" userId="6fd24126-a555-4d39-b493-f3a8d766786f" providerId="ADAL" clId="{1189E7F3-1769-467B-BF3F-50F0E082036B}" dt="2019-01-22T14:26:43.201" v="2"/>
          <ac:spMkLst>
            <pc:docMk/>
            <pc:sldMk cId="3609887290" sldId="262"/>
            <ac:spMk id="2" creationId="{56C9783D-46C1-49A9-B0D4-E90AB4E59018}"/>
          </ac:spMkLst>
        </pc:spChg>
        <pc:spChg chg="mod">
          <ac:chgData name="Maria Ståhl (Örebro läns idrottsförbund)" userId="6fd24126-a555-4d39-b493-f3a8d766786f" providerId="ADAL" clId="{1189E7F3-1769-467B-BF3F-50F0E082036B}" dt="2019-02-28T12:16:07.906" v="2968" actId="20577"/>
          <ac:spMkLst>
            <pc:docMk/>
            <pc:sldMk cId="3609887290" sldId="262"/>
            <ac:spMk id="6" creationId="{00000000-0000-0000-0000-000000000000}"/>
          </ac:spMkLst>
        </pc:spChg>
      </pc:sldChg>
      <pc:sldChg chg="modSp">
        <pc:chgData name="Maria Ståhl (Örebro läns idrottsförbund)" userId="6fd24126-a555-4d39-b493-f3a8d766786f" providerId="ADAL" clId="{1189E7F3-1769-467B-BF3F-50F0E082036B}" dt="2019-02-28T12:17:01.139" v="2971" actId="20577"/>
        <pc:sldMkLst>
          <pc:docMk/>
          <pc:sldMk cId="554272732" sldId="265"/>
        </pc:sldMkLst>
        <pc:spChg chg="mod">
          <ac:chgData name="Maria Ståhl (Örebro läns idrottsförbund)" userId="6fd24126-a555-4d39-b493-f3a8d766786f" providerId="ADAL" clId="{1189E7F3-1769-467B-BF3F-50F0E082036B}" dt="2019-02-28T12:17:01.139" v="2971" actId="20577"/>
          <ac:spMkLst>
            <pc:docMk/>
            <pc:sldMk cId="554272732" sldId="265"/>
            <ac:spMk id="4" creationId="{00000000-0000-0000-0000-000000000000}"/>
          </ac:spMkLst>
        </pc:spChg>
      </pc:sldChg>
      <pc:sldChg chg="modSp">
        <pc:chgData name="Maria Ståhl (Örebro läns idrottsförbund)" userId="6fd24126-a555-4d39-b493-f3a8d766786f" providerId="ADAL" clId="{1189E7F3-1769-467B-BF3F-50F0E082036B}" dt="2019-02-27T13:49:07.037" v="2822"/>
        <pc:sldMkLst>
          <pc:docMk/>
          <pc:sldMk cId="1766677646" sldId="285"/>
        </pc:sldMkLst>
        <pc:spChg chg="mod">
          <ac:chgData name="Maria Ståhl (Örebro läns idrottsförbund)" userId="6fd24126-a555-4d39-b493-f3a8d766786f" providerId="ADAL" clId="{1189E7F3-1769-467B-BF3F-50F0E082036B}" dt="2019-02-27T13:49:07.037" v="2822"/>
          <ac:spMkLst>
            <pc:docMk/>
            <pc:sldMk cId="1766677646" sldId="285"/>
            <ac:spMk id="2" creationId="{00000000-0000-0000-0000-000000000000}"/>
          </ac:spMkLst>
        </pc:spChg>
        <pc:spChg chg="mod">
          <ac:chgData name="Maria Ståhl (Örebro läns idrottsförbund)" userId="6fd24126-a555-4d39-b493-f3a8d766786f" providerId="ADAL" clId="{1189E7F3-1769-467B-BF3F-50F0E082036B}" dt="2019-02-27T13:25:41.852" v="2813" actId="20577"/>
          <ac:spMkLst>
            <pc:docMk/>
            <pc:sldMk cId="1766677646" sldId="285"/>
            <ac:spMk id="3" creationId="{00000000-0000-0000-0000-000000000000}"/>
          </ac:spMkLst>
        </pc:spChg>
      </pc:sldChg>
      <pc:sldChg chg="modSp">
        <pc:chgData name="Maria Ståhl (Örebro läns idrottsförbund)" userId="6fd24126-a555-4d39-b493-f3a8d766786f" providerId="ADAL" clId="{1189E7F3-1769-467B-BF3F-50F0E082036B}" dt="2019-02-27T13:48:53.055" v="2820"/>
        <pc:sldMkLst>
          <pc:docMk/>
          <pc:sldMk cId="3374047030" sldId="296"/>
        </pc:sldMkLst>
        <pc:spChg chg="mod">
          <ac:chgData name="Maria Ståhl (Örebro läns idrottsförbund)" userId="6fd24126-a555-4d39-b493-f3a8d766786f" providerId="ADAL" clId="{1189E7F3-1769-467B-BF3F-50F0E082036B}" dt="2019-02-27T13:48:53.055" v="2820"/>
          <ac:spMkLst>
            <pc:docMk/>
            <pc:sldMk cId="3374047030" sldId="296"/>
            <ac:spMk id="4" creationId="{00000000-0000-0000-0000-000000000000}"/>
          </ac:spMkLst>
        </pc:spChg>
      </pc:sldChg>
      <pc:sldChg chg="modSp">
        <pc:chgData name="Maria Ståhl (Örebro läns idrottsförbund)" userId="6fd24126-a555-4d39-b493-f3a8d766786f" providerId="ADAL" clId="{1189E7F3-1769-467B-BF3F-50F0E082036B}" dt="2019-02-27T13:55:16.531" v="2881" actId="255"/>
        <pc:sldMkLst>
          <pc:docMk/>
          <pc:sldMk cId="3841927267" sldId="356"/>
        </pc:sldMkLst>
        <pc:spChg chg="mod">
          <ac:chgData name="Maria Ståhl (Örebro läns idrottsförbund)" userId="6fd24126-a555-4d39-b493-f3a8d766786f" providerId="ADAL" clId="{1189E7F3-1769-467B-BF3F-50F0E082036B}" dt="2019-02-27T13:55:16.531" v="2881" actId="255"/>
          <ac:spMkLst>
            <pc:docMk/>
            <pc:sldMk cId="3841927267" sldId="356"/>
            <ac:spMk id="4" creationId="{00000000-0000-0000-0000-000000000000}"/>
          </ac:spMkLst>
        </pc:spChg>
      </pc:sldChg>
      <pc:sldChg chg="addSp delSp modSp modNotesTx">
        <pc:chgData name="Maria Ståhl (Örebro läns idrottsförbund)" userId="6fd24126-a555-4d39-b493-f3a8d766786f" providerId="ADAL" clId="{1189E7F3-1769-467B-BF3F-50F0E082036B}" dt="2019-02-27T14:02:27.348" v="2963" actId="1076"/>
        <pc:sldMkLst>
          <pc:docMk/>
          <pc:sldMk cId="3842062150" sldId="364"/>
        </pc:sldMkLst>
        <pc:spChg chg="mod">
          <ac:chgData name="Maria Ståhl (Örebro läns idrottsförbund)" userId="6fd24126-a555-4d39-b493-f3a8d766786f" providerId="ADAL" clId="{1189E7F3-1769-467B-BF3F-50F0E082036B}" dt="2019-02-27T14:02:27.348" v="2963" actId="1076"/>
          <ac:spMkLst>
            <pc:docMk/>
            <pc:sldMk cId="3842062150" sldId="364"/>
            <ac:spMk id="2" creationId="{00000000-0000-0000-0000-000000000000}"/>
          </ac:spMkLst>
        </pc:spChg>
        <pc:spChg chg="mod">
          <ac:chgData name="Maria Ståhl (Örebro läns idrottsförbund)" userId="6fd24126-a555-4d39-b493-f3a8d766786f" providerId="ADAL" clId="{1189E7F3-1769-467B-BF3F-50F0E082036B}" dt="2019-02-25T15:21:14.479" v="2283" actId="20577"/>
          <ac:spMkLst>
            <pc:docMk/>
            <pc:sldMk cId="3842062150" sldId="364"/>
            <ac:spMk id="4" creationId="{00000000-0000-0000-0000-000000000000}"/>
          </ac:spMkLst>
        </pc:spChg>
        <pc:graphicFrameChg chg="add mod modGraphic">
          <ac:chgData name="Maria Ståhl (Örebro läns idrottsförbund)" userId="6fd24126-a555-4d39-b493-f3a8d766786f" providerId="ADAL" clId="{1189E7F3-1769-467B-BF3F-50F0E082036B}" dt="2019-02-27T14:02:24.257" v="2962" actId="1076"/>
          <ac:graphicFrameMkLst>
            <pc:docMk/>
            <pc:sldMk cId="3842062150" sldId="364"/>
            <ac:graphicFrameMk id="5" creationId="{DA1C7452-C380-4FA0-AF9A-E9999B139EC4}"/>
          </ac:graphicFrameMkLst>
        </pc:graphicFrameChg>
        <pc:graphicFrameChg chg="del">
          <ac:chgData name="Maria Ståhl (Örebro läns idrottsförbund)" userId="6fd24126-a555-4d39-b493-f3a8d766786f" providerId="ADAL" clId="{1189E7F3-1769-467B-BF3F-50F0E082036B}" dt="2019-02-22T09:41:22.716" v="1532" actId="478"/>
          <ac:graphicFrameMkLst>
            <pc:docMk/>
            <pc:sldMk cId="3842062150" sldId="364"/>
            <ac:graphicFrameMk id="6" creationId="{00000000-0000-0000-0000-000000000000}"/>
          </ac:graphicFrameMkLst>
        </pc:graphicFrameChg>
      </pc:sldChg>
      <pc:sldChg chg="modSp">
        <pc:chgData name="Maria Ståhl (Örebro läns idrottsförbund)" userId="6fd24126-a555-4d39-b493-f3a8d766786f" providerId="ADAL" clId="{1189E7F3-1769-467B-BF3F-50F0E082036B}" dt="2019-02-27T14:02:46.113" v="2966"/>
        <pc:sldMkLst>
          <pc:docMk/>
          <pc:sldMk cId="513420495" sldId="368"/>
        </pc:sldMkLst>
        <pc:spChg chg="mod">
          <ac:chgData name="Maria Ståhl (Örebro läns idrottsförbund)" userId="6fd24126-a555-4d39-b493-f3a8d766786f" providerId="ADAL" clId="{1189E7F3-1769-467B-BF3F-50F0E082036B}" dt="2019-02-27T14:02:46.113" v="2966"/>
          <ac:spMkLst>
            <pc:docMk/>
            <pc:sldMk cId="513420495" sldId="368"/>
            <ac:spMk id="2" creationId="{00000000-0000-0000-0000-000000000000}"/>
          </ac:spMkLst>
        </pc:spChg>
        <pc:spChg chg="mod">
          <ac:chgData name="Maria Ståhl (Örebro läns idrottsförbund)" userId="6fd24126-a555-4d39-b493-f3a8d766786f" providerId="ADAL" clId="{1189E7F3-1769-467B-BF3F-50F0E082036B}" dt="2019-02-26T14:55:04.827" v="2381" actId="20577"/>
          <ac:spMkLst>
            <pc:docMk/>
            <pc:sldMk cId="513420495" sldId="368"/>
            <ac:spMk id="3" creationId="{00000000-0000-0000-0000-000000000000}"/>
          </ac:spMkLst>
        </pc:spChg>
      </pc:sldChg>
      <pc:sldChg chg="modSp">
        <pc:chgData name="Maria Ståhl (Örebro läns idrottsförbund)" userId="6fd24126-a555-4d39-b493-f3a8d766786f" providerId="ADAL" clId="{1189E7F3-1769-467B-BF3F-50F0E082036B}" dt="2019-02-27T13:55:32.016" v="2883" actId="14100"/>
        <pc:sldMkLst>
          <pc:docMk/>
          <pc:sldMk cId="1700278099" sldId="369"/>
        </pc:sldMkLst>
        <pc:spChg chg="mod">
          <ac:chgData name="Maria Ståhl (Örebro läns idrottsförbund)" userId="6fd24126-a555-4d39-b493-f3a8d766786f" providerId="ADAL" clId="{1189E7F3-1769-467B-BF3F-50F0E082036B}" dt="2019-02-27T13:55:32.016" v="2883" actId="14100"/>
          <ac:spMkLst>
            <pc:docMk/>
            <pc:sldMk cId="1700278099" sldId="369"/>
            <ac:spMk id="2" creationId="{00000000-0000-0000-0000-000000000000}"/>
          </ac:spMkLst>
        </pc:spChg>
      </pc:sldChg>
      <pc:sldChg chg="modSp">
        <pc:chgData name="Maria Ståhl (Örebro läns idrottsförbund)" userId="6fd24126-a555-4d39-b493-f3a8d766786f" providerId="ADAL" clId="{1189E7F3-1769-467B-BF3F-50F0E082036B}" dt="2019-02-27T13:58:12.268" v="2912" actId="14100"/>
        <pc:sldMkLst>
          <pc:docMk/>
          <pc:sldMk cId="1992896726" sldId="371"/>
        </pc:sldMkLst>
        <pc:spChg chg="mod">
          <ac:chgData name="Maria Ståhl (Örebro läns idrottsförbund)" userId="6fd24126-a555-4d39-b493-f3a8d766786f" providerId="ADAL" clId="{1189E7F3-1769-467B-BF3F-50F0E082036B}" dt="2019-02-27T13:58:12.268" v="2912" actId="14100"/>
          <ac:spMkLst>
            <pc:docMk/>
            <pc:sldMk cId="1992896726" sldId="371"/>
            <ac:spMk id="2" creationId="{00000000-0000-0000-0000-000000000000}"/>
          </ac:spMkLst>
        </pc:spChg>
      </pc:sldChg>
      <pc:sldChg chg="modSp">
        <pc:chgData name="Maria Ståhl (Örebro läns idrottsförbund)" userId="6fd24126-a555-4d39-b493-f3a8d766786f" providerId="ADAL" clId="{1189E7F3-1769-467B-BF3F-50F0E082036B}" dt="2019-02-27T13:58:38.066" v="2917" actId="14100"/>
        <pc:sldMkLst>
          <pc:docMk/>
          <pc:sldMk cId="3497588623" sldId="372"/>
        </pc:sldMkLst>
        <pc:spChg chg="mod">
          <ac:chgData name="Maria Ståhl (Örebro läns idrottsförbund)" userId="6fd24126-a555-4d39-b493-f3a8d766786f" providerId="ADAL" clId="{1189E7F3-1769-467B-BF3F-50F0E082036B}" dt="2019-02-27T13:58:38.066" v="2917" actId="14100"/>
          <ac:spMkLst>
            <pc:docMk/>
            <pc:sldMk cId="3497588623" sldId="372"/>
            <ac:spMk id="2" creationId="{00000000-0000-0000-0000-000000000000}"/>
          </ac:spMkLst>
        </pc:spChg>
        <pc:spChg chg="mod">
          <ac:chgData name="Maria Ståhl (Örebro läns idrottsförbund)" userId="6fd24126-a555-4d39-b493-f3a8d766786f" providerId="ADAL" clId="{1189E7F3-1769-467B-BF3F-50F0E082036B}" dt="2019-02-26T14:55:33.636" v="2385" actId="20577"/>
          <ac:spMkLst>
            <pc:docMk/>
            <pc:sldMk cId="3497588623" sldId="372"/>
            <ac:spMk id="5" creationId="{00000000-0000-0000-0000-000000000000}"/>
          </ac:spMkLst>
        </pc:spChg>
      </pc:sldChg>
      <pc:sldChg chg="addSp delSp modSp mod modNotesTx">
        <pc:chgData name="Maria Ståhl (Örebro läns idrottsförbund)" userId="6fd24126-a555-4d39-b493-f3a8d766786f" providerId="ADAL" clId="{1189E7F3-1769-467B-BF3F-50F0E082036B}" dt="2019-02-27T14:01:13.258" v="2949" actId="1076"/>
        <pc:sldMkLst>
          <pc:docMk/>
          <pc:sldMk cId="4056281707" sldId="373"/>
        </pc:sldMkLst>
        <pc:spChg chg="mod">
          <ac:chgData name="Maria Ståhl (Örebro läns idrottsförbund)" userId="6fd24126-a555-4d39-b493-f3a8d766786f" providerId="ADAL" clId="{1189E7F3-1769-467B-BF3F-50F0E082036B}" dt="2019-02-27T14:01:13.258" v="2949" actId="1076"/>
          <ac:spMkLst>
            <pc:docMk/>
            <pc:sldMk cId="4056281707" sldId="373"/>
            <ac:spMk id="2" creationId="{00000000-0000-0000-0000-000000000000}"/>
          </ac:spMkLst>
        </pc:spChg>
        <pc:spChg chg="mod">
          <ac:chgData name="Maria Ståhl (Örebro läns idrottsförbund)" userId="6fd24126-a555-4d39-b493-f3a8d766786f" providerId="ADAL" clId="{1189E7F3-1769-467B-BF3F-50F0E082036B}" dt="2019-01-30T10:20:41.822" v="36" actId="20577"/>
          <ac:spMkLst>
            <pc:docMk/>
            <pc:sldMk cId="4056281707" sldId="373"/>
            <ac:spMk id="5" creationId="{00000000-0000-0000-0000-000000000000}"/>
          </ac:spMkLst>
        </pc:spChg>
        <pc:graphicFrameChg chg="del">
          <ac:chgData name="Maria Ståhl (Örebro läns idrottsförbund)" userId="6fd24126-a555-4d39-b493-f3a8d766786f" providerId="ADAL" clId="{1189E7F3-1769-467B-BF3F-50F0E082036B}" dt="2019-01-30T10:21:18.307" v="37" actId="478"/>
          <ac:graphicFrameMkLst>
            <pc:docMk/>
            <pc:sldMk cId="4056281707" sldId="373"/>
            <ac:graphicFrameMk id="6" creationId="{00000000-0000-0000-0000-000000000000}"/>
          </ac:graphicFrameMkLst>
        </pc:graphicFrameChg>
        <pc:graphicFrameChg chg="add">
          <ac:chgData name="Maria Ståhl (Örebro läns idrottsförbund)" userId="6fd24126-a555-4d39-b493-f3a8d766786f" providerId="ADAL" clId="{1189E7F3-1769-467B-BF3F-50F0E082036B}" dt="2019-01-30T10:21:19.663" v="39"/>
          <ac:graphicFrameMkLst>
            <pc:docMk/>
            <pc:sldMk cId="4056281707" sldId="373"/>
            <ac:graphicFrameMk id="7" creationId="{00000000-0008-0000-0A00-000002000000}"/>
          </ac:graphicFrameMkLst>
        </pc:graphicFrameChg>
        <pc:graphicFrameChg chg="add mod">
          <ac:chgData name="Maria Ståhl (Örebro läns idrottsförbund)" userId="6fd24126-a555-4d39-b493-f3a8d766786f" providerId="ADAL" clId="{1189E7F3-1769-467B-BF3F-50F0E082036B}" dt="2019-01-30T10:21:35.557" v="45" actId="1076"/>
          <ac:graphicFrameMkLst>
            <pc:docMk/>
            <pc:sldMk cId="4056281707" sldId="373"/>
            <ac:graphicFrameMk id="8" creationId="{00000000-0008-0000-0A00-000002000000}"/>
          </ac:graphicFrameMkLst>
        </pc:graphicFrameChg>
      </pc:sldChg>
      <pc:sldChg chg="modSp">
        <pc:chgData name="Maria Ståhl (Örebro läns idrottsförbund)" userId="6fd24126-a555-4d39-b493-f3a8d766786f" providerId="ADAL" clId="{1189E7F3-1769-467B-BF3F-50F0E082036B}" dt="2019-02-27T13:58:59.287" v="2923" actId="255"/>
        <pc:sldMkLst>
          <pc:docMk/>
          <pc:sldMk cId="772095413" sldId="374"/>
        </pc:sldMkLst>
        <pc:spChg chg="mod">
          <ac:chgData name="Maria Ståhl (Örebro läns idrottsförbund)" userId="6fd24126-a555-4d39-b493-f3a8d766786f" providerId="ADAL" clId="{1189E7F3-1769-467B-BF3F-50F0E082036B}" dt="2019-02-27T13:58:59.287" v="2923" actId="255"/>
          <ac:spMkLst>
            <pc:docMk/>
            <pc:sldMk cId="772095413" sldId="374"/>
            <ac:spMk id="2" creationId="{00000000-0000-0000-0000-000000000000}"/>
          </ac:spMkLst>
        </pc:spChg>
        <pc:spChg chg="mod">
          <ac:chgData name="Maria Ståhl (Örebro läns idrottsförbund)" userId="6fd24126-a555-4d39-b493-f3a8d766786f" providerId="ADAL" clId="{1189E7F3-1769-467B-BF3F-50F0E082036B}" dt="2019-02-26T14:55:25.898" v="2383" actId="20577"/>
          <ac:spMkLst>
            <pc:docMk/>
            <pc:sldMk cId="772095413" sldId="374"/>
            <ac:spMk id="5" creationId="{00000000-0000-0000-0000-000000000000}"/>
          </ac:spMkLst>
        </pc:spChg>
      </pc:sldChg>
      <pc:sldChg chg="addSp delSp modSp mod modNotesTx">
        <pc:chgData name="Maria Ståhl (Örebro läns idrottsförbund)" userId="6fd24126-a555-4d39-b493-f3a8d766786f" providerId="ADAL" clId="{1189E7F3-1769-467B-BF3F-50F0E082036B}" dt="2019-02-27T14:01:40.402" v="2957" actId="14100"/>
        <pc:sldMkLst>
          <pc:docMk/>
          <pc:sldMk cId="589927088" sldId="375"/>
        </pc:sldMkLst>
        <pc:spChg chg="mod">
          <ac:chgData name="Maria Ståhl (Örebro läns idrottsförbund)" userId="6fd24126-a555-4d39-b493-f3a8d766786f" providerId="ADAL" clId="{1189E7F3-1769-467B-BF3F-50F0E082036B}" dt="2019-02-27T14:01:40.402" v="2957" actId="14100"/>
          <ac:spMkLst>
            <pc:docMk/>
            <pc:sldMk cId="589927088" sldId="375"/>
            <ac:spMk id="2" creationId="{00000000-0000-0000-0000-000000000000}"/>
          </ac:spMkLst>
        </pc:spChg>
        <pc:spChg chg="mod">
          <ac:chgData name="Maria Ståhl (Örebro läns idrottsförbund)" userId="6fd24126-a555-4d39-b493-f3a8d766786f" providerId="ADAL" clId="{1189E7F3-1769-467B-BF3F-50F0E082036B}" dt="2019-02-22T10:15:36.132" v="1548" actId="20577"/>
          <ac:spMkLst>
            <pc:docMk/>
            <pc:sldMk cId="589927088" sldId="375"/>
            <ac:spMk id="4" creationId="{00000000-0000-0000-0000-000000000000}"/>
          </ac:spMkLst>
        </pc:spChg>
        <pc:graphicFrameChg chg="del">
          <ac:chgData name="Maria Ståhl (Örebro läns idrottsförbund)" userId="6fd24126-a555-4d39-b493-f3a8d766786f" providerId="ADAL" clId="{1189E7F3-1769-467B-BF3F-50F0E082036B}" dt="2019-02-22T10:15:02.839" v="1542" actId="478"/>
          <ac:graphicFrameMkLst>
            <pc:docMk/>
            <pc:sldMk cId="589927088" sldId="375"/>
            <ac:graphicFrameMk id="5" creationId="{00000000-0000-0000-0000-000000000000}"/>
          </ac:graphicFrameMkLst>
        </pc:graphicFrameChg>
        <pc:graphicFrameChg chg="add mod">
          <ac:chgData name="Maria Ståhl (Örebro läns idrottsförbund)" userId="6fd24126-a555-4d39-b493-f3a8d766786f" providerId="ADAL" clId="{1189E7F3-1769-467B-BF3F-50F0E082036B}" dt="2019-02-22T10:15:10.742" v="1546" actId="14100"/>
          <ac:graphicFrameMkLst>
            <pc:docMk/>
            <pc:sldMk cId="589927088" sldId="375"/>
            <ac:graphicFrameMk id="6" creationId="{00000000-0008-0000-0C00-000002000000}"/>
          </ac:graphicFrameMkLst>
        </pc:graphicFrameChg>
      </pc:sldChg>
      <pc:sldChg chg="addSp delSp modSp mod">
        <pc:chgData name="Maria Ståhl (Örebro läns idrottsförbund)" userId="6fd24126-a555-4d39-b493-f3a8d766786f" providerId="ADAL" clId="{1189E7F3-1769-467B-BF3F-50F0E082036B}" dt="2019-02-27T13:57:13.343" v="2900" actId="14100"/>
        <pc:sldMkLst>
          <pc:docMk/>
          <pc:sldMk cId="1447473187" sldId="376"/>
        </pc:sldMkLst>
        <pc:spChg chg="mod">
          <ac:chgData name="Maria Ståhl (Örebro läns idrottsförbund)" userId="6fd24126-a555-4d39-b493-f3a8d766786f" providerId="ADAL" clId="{1189E7F3-1769-467B-BF3F-50F0E082036B}" dt="2019-02-27T13:57:13.343" v="2900" actId="14100"/>
          <ac:spMkLst>
            <pc:docMk/>
            <pc:sldMk cId="1447473187" sldId="376"/>
            <ac:spMk id="2" creationId="{00000000-0000-0000-0000-000000000000}"/>
          </ac:spMkLst>
        </pc:spChg>
        <pc:spChg chg="mod">
          <ac:chgData name="Maria Ståhl (Örebro läns idrottsförbund)" userId="6fd24126-a555-4d39-b493-f3a8d766786f" providerId="ADAL" clId="{1189E7F3-1769-467B-BF3F-50F0E082036B}" dt="2019-01-30T09:35:42.805" v="11" actId="20577"/>
          <ac:spMkLst>
            <pc:docMk/>
            <pc:sldMk cId="1447473187" sldId="376"/>
            <ac:spMk id="4" creationId="{00000000-0000-0000-0000-000000000000}"/>
          </ac:spMkLst>
        </pc:spChg>
        <pc:graphicFrameChg chg="add mod">
          <ac:chgData name="Maria Ståhl (Örebro läns idrottsförbund)" userId="6fd24126-a555-4d39-b493-f3a8d766786f" providerId="ADAL" clId="{1189E7F3-1769-467B-BF3F-50F0E082036B}" dt="2019-01-30T09:36:56.911" v="14" actId="403"/>
          <ac:graphicFrameMkLst>
            <pc:docMk/>
            <pc:sldMk cId="1447473187" sldId="376"/>
            <ac:graphicFrameMk id="5" creationId="{1B79CD7B-F1C7-4C60-BBED-54352D2E7A56}"/>
          </ac:graphicFrameMkLst>
        </pc:graphicFrameChg>
        <pc:graphicFrameChg chg="del">
          <ac:chgData name="Maria Ståhl (Örebro läns idrottsförbund)" userId="6fd24126-a555-4d39-b493-f3a8d766786f" providerId="ADAL" clId="{1189E7F3-1769-467B-BF3F-50F0E082036B}" dt="2019-01-30T09:35:18.882" v="4" actId="478"/>
          <ac:graphicFrameMkLst>
            <pc:docMk/>
            <pc:sldMk cId="1447473187" sldId="376"/>
            <ac:graphicFrameMk id="7" creationId="{00000000-0000-0000-0000-000000000000}"/>
          </ac:graphicFrameMkLst>
        </pc:graphicFrameChg>
      </pc:sldChg>
      <pc:sldChg chg="modSp">
        <pc:chgData name="Maria Ståhl (Örebro läns idrottsförbund)" userId="6fd24126-a555-4d39-b493-f3a8d766786f" providerId="ADAL" clId="{1189E7F3-1769-467B-BF3F-50F0E082036B}" dt="2019-02-27T13:49:52.071" v="2831"/>
        <pc:sldMkLst>
          <pc:docMk/>
          <pc:sldMk cId="952123507" sldId="377"/>
        </pc:sldMkLst>
        <pc:spChg chg="mod">
          <ac:chgData name="Maria Ståhl (Örebro läns idrottsförbund)" userId="6fd24126-a555-4d39-b493-f3a8d766786f" providerId="ADAL" clId="{1189E7F3-1769-467B-BF3F-50F0E082036B}" dt="2019-02-27T13:49:52.071" v="2831"/>
          <ac:spMkLst>
            <pc:docMk/>
            <pc:sldMk cId="952123507" sldId="377"/>
            <ac:spMk id="2" creationId="{00000000-0000-0000-0000-000000000000}"/>
          </ac:spMkLst>
        </pc:spChg>
        <pc:spChg chg="mod">
          <ac:chgData name="Maria Ståhl (Örebro läns idrottsförbund)" userId="6fd24126-a555-4d39-b493-f3a8d766786f" providerId="ADAL" clId="{1189E7F3-1769-467B-BF3F-50F0E082036B}" dt="2019-02-27T12:58:12.743" v="2538" actId="20577"/>
          <ac:spMkLst>
            <pc:docMk/>
            <pc:sldMk cId="952123507" sldId="377"/>
            <ac:spMk id="3" creationId="{00000000-0000-0000-0000-000000000000}"/>
          </ac:spMkLst>
        </pc:spChg>
      </pc:sldChg>
      <pc:sldChg chg="modSp">
        <pc:chgData name="Maria Ståhl (Örebro läns idrottsförbund)" userId="6fd24126-a555-4d39-b493-f3a8d766786f" providerId="ADAL" clId="{1189E7F3-1769-467B-BF3F-50F0E082036B}" dt="2019-02-28T12:16:17.982" v="2969" actId="20577"/>
        <pc:sldMkLst>
          <pc:docMk/>
          <pc:sldMk cId="58095820" sldId="379"/>
        </pc:sldMkLst>
        <pc:spChg chg="mod">
          <ac:chgData name="Maria Ståhl (Örebro läns idrottsförbund)" userId="6fd24126-a555-4d39-b493-f3a8d766786f" providerId="ADAL" clId="{1189E7F3-1769-467B-BF3F-50F0E082036B}" dt="2019-02-28T12:16:17.982" v="2969" actId="20577"/>
          <ac:spMkLst>
            <pc:docMk/>
            <pc:sldMk cId="58095820" sldId="379"/>
            <ac:spMk id="4" creationId="{00000000-0000-0000-0000-000000000000}"/>
          </ac:spMkLst>
        </pc:spChg>
      </pc:sldChg>
      <pc:sldChg chg="modSp">
        <pc:chgData name="Maria Ståhl (Örebro läns idrottsförbund)" userId="6fd24126-a555-4d39-b493-f3a8d766786f" providerId="ADAL" clId="{1189E7F3-1769-467B-BF3F-50F0E082036B}" dt="2019-02-27T13:50:08.891" v="2836"/>
        <pc:sldMkLst>
          <pc:docMk/>
          <pc:sldMk cId="2080599017" sldId="380"/>
        </pc:sldMkLst>
        <pc:spChg chg="mod">
          <ac:chgData name="Maria Ståhl (Örebro läns idrottsförbund)" userId="6fd24126-a555-4d39-b493-f3a8d766786f" providerId="ADAL" clId="{1189E7F3-1769-467B-BF3F-50F0E082036B}" dt="2019-02-27T13:50:08.891" v="2836"/>
          <ac:spMkLst>
            <pc:docMk/>
            <pc:sldMk cId="2080599017" sldId="380"/>
            <ac:spMk id="2" creationId="{00000000-0000-0000-0000-000000000000}"/>
          </ac:spMkLst>
        </pc:spChg>
        <pc:spChg chg="mod">
          <ac:chgData name="Maria Ståhl (Örebro läns idrottsförbund)" userId="6fd24126-a555-4d39-b493-f3a8d766786f" providerId="ADAL" clId="{1189E7F3-1769-467B-BF3F-50F0E082036B}" dt="2019-02-27T13:00:57.328" v="2593" actId="20577"/>
          <ac:spMkLst>
            <pc:docMk/>
            <pc:sldMk cId="2080599017" sldId="380"/>
            <ac:spMk id="3" creationId="{00000000-0000-0000-0000-000000000000}"/>
          </ac:spMkLst>
        </pc:spChg>
      </pc:sldChg>
      <pc:sldChg chg="addSp delSp modSp mod modNotesTx">
        <pc:chgData name="Maria Ståhl (Örebro läns idrottsförbund)" userId="6fd24126-a555-4d39-b493-f3a8d766786f" providerId="ADAL" clId="{1189E7F3-1769-467B-BF3F-50F0E082036B}" dt="2019-02-27T13:59:35.671" v="2935" actId="20577"/>
        <pc:sldMkLst>
          <pc:docMk/>
          <pc:sldMk cId="2305137702" sldId="401"/>
        </pc:sldMkLst>
        <pc:spChg chg="mod">
          <ac:chgData name="Maria Ståhl (Örebro läns idrottsförbund)" userId="6fd24126-a555-4d39-b493-f3a8d766786f" providerId="ADAL" clId="{1189E7F3-1769-467B-BF3F-50F0E082036B}" dt="2019-02-27T13:59:35.671" v="2935" actId="20577"/>
          <ac:spMkLst>
            <pc:docMk/>
            <pc:sldMk cId="2305137702" sldId="401"/>
            <ac:spMk id="2" creationId="{00000000-0000-0000-0000-000000000000}"/>
          </ac:spMkLst>
        </pc:spChg>
        <pc:spChg chg="mod">
          <ac:chgData name="Maria Ståhl (Örebro läns idrottsförbund)" userId="6fd24126-a555-4d39-b493-f3a8d766786f" providerId="ADAL" clId="{1189E7F3-1769-467B-BF3F-50F0E082036B}" dt="2019-01-30T10:19:29.710" v="22" actId="20577"/>
          <ac:spMkLst>
            <pc:docMk/>
            <pc:sldMk cId="2305137702" sldId="401"/>
            <ac:spMk id="5" creationId="{00000000-0000-0000-0000-000000000000}"/>
          </ac:spMkLst>
        </pc:spChg>
        <pc:graphicFrameChg chg="del">
          <ac:chgData name="Maria Ståhl (Örebro läns idrottsförbund)" userId="6fd24126-a555-4d39-b493-f3a8d766786f" providerId="ADAL" clId="{1189E7F3-1769-467B-BF3F-50F0E082036B}" dt="2019-01-30T10:19:32.007" v="23" actId="478"/>
          <ac:graphicFrameMkLst>
            <pc:docMk/>
            <pc:sldMk cId="2305137702" sldId="401"/>
            <ac:graphicFrameMk id="6" creationId="{00000000-0000-0000-0000-000000000000}"/>
          </ac:graphicFrameMkLst>
        </pc:graphicFrameChg>
        <pc:graphicFrameChg chg="add">
          <ac:chgData name="Maria Ståhl (Örebro läns idrottsförbund)" userId="6fd24126-a555-4d39-b493-f3a8d766786f" providerId="ADAL" clId="{1189E7F3-1769-467B-BF3F-50F0E082036B}" dt="2019-01-30T10:20:17.389" v="25"/>
          <ac:graphicFrameMkLst>
            <pc:docMk/>
            <pc:sldMk cId="2305137702" sldId="401"/>
            <ac:graphicFrameMk id="7" creationId="{00000000-0008-0000-0A00-000003000000}"/>
          </ac:graphicFrameMkLst>
        </pc:graphicFrameChg>
        <pc:graphicFrameChg chg="add mod">
          <ac:chgData name="Maria Ståhl (Örebro läns idrottsförbund)" userId="6fd24126-a555-4d39-b493-f3a8d766786f" providerId="ADAL" clId="{1189E7F3-1769-467B-BF3F-50F0E082036B}" dt="2019-01-30T10:20:29.319" v="28" actId="14100"/>
          <ac:graphicFrameMkLst>
            <pc:docMk/>
            <pc:sldMk cId="2305137702" sldId="401"/>
            <ac:graphicFrameMk id="8" creationId="{00000000-0008-0000-0A00-000003000000}"/>
          </ac:graphicFrameMkLst>
        </pc:graphicFrameChg>
      </pc:sldChg>
      <pc:sldChg chg="addSp delSp modSp mod modNotesTx">
        <pc:chgData name="Maria Ståhl (Örebro läns idrottsförbund)" userId="6fd24126-a555-4d39-b493-f3a8d766786f" providerId="ADAL" clId="{1189E7F3-1769-467B-BF3F-50F0E082036B}" dt="2019-02-27T13:52:01.261" v="2853" actId="2711"/>
        <pc:sldMkLst>
          <pc:docMk/>
          <pc:sldMk cId="4031847501" sldId="402"/>
        </pc:sldMkLst>
        <pc:spChg chg="mod">
          <ac:chgData name="Maria Ståhl (Örebro läns idrottsförbund)" userId="6fd24126-a555-4d39-b493-f3a8d766786f" providerId="ADAL" clId="{1189E7F3-1769-467B-BF3F-50F0E082036B}" dt="2019-02-27T13:52:01.261" v="2853" actId="2711"/>
          <ac:spMkLst>
            <pc:docMk/>
            <pc:sldMk cId="4031847501" sldId="402"/>
            <ac:spMk id="2" creationId="{00000000-0000-0000-0000-000000000000}"/>
          </ac:spMkLst>
        </pc:spChg>
        <pc:spChg chg="del">
          <ac:chgData name="Maria Ståhl (Örebro läns idrottsförbund)" userId="6fd24126-a555-4d39-b493-f3a8d766786f" providerId="ADAL" clId="{1189E7F3-1769-467B-BF3F-50F0E082036B}" dt="2019-02-13T14:53:05.528" v="238" actId="478"/>
          <ac:spMkLst>
            <pc:docMk/>
            <pc:sldMk cId="4031847501" sldId="402"/>
            <ac:spMk id="6" creationId="{00000000-0000-0000-0000-000000000000}"/>
          </ac:spMkLst>
        </pc:spChg>
        <pc:spChg chg="del">
          <ac:chgData name="Maria Ståhl (Örebro läns idrottsförbund)" userId="6fd24126-a555-4d39-b493-f3a8d766786f" providerId="ADAL" clId="{1189E7F3-1769-467B-BF3F-50F0E082036B}" dt="2019-02-13T14:53:07.316" v="239" actId="478"/>
          <ac:spMkLst>
            <pc:docMk/>
            <pc:sldMk cId="4031847501" sldId="402"/>
            <ac:spMk id="7" creationId="{00000000-0000-0000-0000-000000000000}"/>
          </ac:spMkLst>
        </pc:spChg>
        <pc:spChg chg="mod">
          <ac:chgData name="Maria Ståhl (Örebro läns idrottsförbund)" userId="6fd24126-a555-4d39-b493-f3a8d766786f" providerId="ADAL" clId="{1189E7F3-1769-467B-BF3F-50F0E082036B}" dt="2019-02-13T14:53:28.673" v="254" actId="20577"/>
          <ac:spMkLst>
            <pc:docMk/>
            <pc:sldMk cId="4031847501" sldId="402"/>
            <ac:spMk id="10" creationId="{00000000-0000-0000-0000-000000000000}"/>
          </ac:spMkLst>
        </pc:spChg>
        <pc:graphicFrameChg chg="add mod">
          <ac:chgData name="Maria Ståhl (Örebro läns idrottsförbund)" userId="6fd24126-a555-4d39-b493-f3a8d766786f" providerId="ADAL" clId="{1189E7F3-1769-467B-BF3F-50F0E082036B}" dt="2019-02-20T12:53:09.412" v="840" actId="1076"/>
          <ac:graphicFrameMkLst>
            <pc:docMk/>
            <pc:sldMk cId="4031847501" sldId="402"/>
            <ac:graphicFrameMk id="5" creationId="{1C454243-BB8E-475B-A2BF-CF32E15C309B}"/>
          </ac:graphicFrameMkLst>
        </pc:graphicFrameChg>
        <pc:graphicFrameChg chg="add del mod">
          <ac:chgData name="Maria Ståhl (Örebro läns idrottsförbund)" userId="6fd24126-a555-4d39-b493-f3a8d766786f" providerId="ADAL" clId="{1189E7F3-1769-467B-BF3F-50F0E082036B}" dt="2019-02-19T12:32:45.233" v="442" actId="478"/>
          <ac:graphicFrameMkLst>
            <pc:docMk/>
            <pc:sldMk cId="4031847501" sldId="402"/>
            <ac:graphicFrameMk id="5" creationId="{396B38FF-2008-4999-B4B1-FEF5FB26C3DE}"/>
          </ac:graphicFrameMkLst>
        </pc:graphicFrameChg>
        <pc:graphicFrameChg chg="add del mod">
          <ac:chgData name="Maria Ståhl (Örebro läns idrottsförbund)" userId="6fd24126-a555-4d39-b493-f3a8d766786f" providerId="ADAL" clId="{1189E7F3-1769-467B-BF3F-50F0E082036B}" dt="2019-02-20T12:52:57.732" v="836" actId="478"/>
          <ac:graphicFrameMkLst>
            <pc:docMk/>
            <pc:sldMk cId="4031847501" sldId="402"/>
            <ac:graphicFrameMk id="6" creationId="{10D85C1B-A87B-4DC6-BC8B-B3EFE8C0FB23}"/>
          </ac:graphicFrameMkLst>
        </pc:graphicFrameChg>
        <pc:graphicFrameChg chg="del">
          <ac:chgData name="Maria Ståhl (Örebro läns idrottsförbund)" userId="6fd24126-a555-4d39-b493-f3a8d766786f" providerId="ADAL" clId="{1189E7F3-1769-467B-BF3F-50F0E082036B}" dt="2019-02-13T14:53:10.432" v="241" actId="478"/>
          <ac:graphicFrameMkLst>
            <pc:docMk/>
            <pc:sldMk cId="4031847501" sldId="402"/>
            <ac:graphicFrameMk id="8" creationId="{00000000-0000-0000-0000-000000000000}"/>
          </ac:graphicFrameMkLst>
        </pc:graphicFrameChg>
        <pc:graphicFrameChg chg="add del mod">
          <ac:chgData name="Maria Ståhl (Örebro läns idrottsförbund)" userId="6fd24126-a555-4d39-b493-f3a8d766786f" providerId="ADAL" clId="{1189E7F3-1769-467B-BF3F-50F0E082036B}" dt="2019-02-15T09:49:57.063" v="257" actId="478"/>
          <ac:graphicFrameMkLst>
            <pc:docMk/>
            <pc:sldMk cId="4031847501" sldId="402"/>
            <ac:graphicFrameMk id="9" creationId="{10D85C1B-A87B-4DC6-BC8B-B3EFE8C0FB23}"/>
          </ac:graphicFrameMkLst>
        </pc:graphicFrameChg>
        <pc:graphicFrameChg chg="del">
          <ac:chgData name="Maria Ståhl (Örebro läns idrottsförbund)" userId="6fd24126-a555-4d39-b493-f3a8d766786f" providerId="ADAL" clId="{1189E7F3-1769-467B-BF3F-50F0E082036B}" dt="2019-02-13T14:53:08.530" v="240" actId="478"/>
          <ac:graphicFrameMkLst>
            <pc:docMk/>
            <pc:sldMk cId="4031847501" sldId="402"/>
            <ac:graphicFrameMk id="12" creationId="{00000000-0000-0000-0000-000000000000}"/>
          </ac:graphicFrameMkLst>
        </pc:graphicFrameChg>
      </pc:sldChg>
      <pc:sldChg chg="addSp delSp modSp">
        <pc:chgData name="Maria Ståhl (Örebro läns idrottsförbund)" userId="6fd24126-a555-4d39-b493-f3a8d766786f" providerId="ADAL" clId="{1189E7F3-1769-467B-BF3F-50F0E082036B}" dt="2019-02-27T13:50:45.183" v="2841"/>
        <pc:sldMkLst>
          <pc:docMk/>
          <pc:sldMk cId="3278935663" sldId="411"/>
        </pc:sldMkLst>
        <pc:spChg chg="add del">
          <ac:chgData name="Maria Ståhl (Örebro läns idrottsförbund)" userId="6fd24126-a555-4d39-b493-f3a8d766786f" providerId="ADAL" clId="{1189E7F3-1769-467B-BF3F-50F0E082036B}" dt="2019-02-19T12:12:33.975" v="409"/>
          <ac:spMkLst>
            <pc:docMk/>
            <pc:sldMk cId="3278935663" sldId="411"/>
            <ac:spMk id="3" creationId="{D14C5AE9-715B-4692-A5BB-2B79A30D9BAD}"/>
          </ac:spMkLst>
        </pc:spChg>
        <pc:spChg chg="mod">
          <ac:chgData name="Maria Ståhl (Örebro läns idrottsförbund)" userId="6fd24126-a555-4d39-b493-f3a8d766786f" providerId="ADAL" clId="{1189E7F3-1769-467B-BF3F-50F0E082036B}" dt="2019-02-27T13:50:45.183" v="2841"/>
          <ac:spMkLst>
            <pc:docMk/>
            <pc:sldMk cId="3278935663" sldId="411"/>
            <ac:spMk id="4" creationId="{00000000-0000-0000-0000-000000000000}"/>
          </ac:spMkLst>
        </pc:spChg>
      </pc:sldChg>
      <pc:sldChg chg="modSp">
        <pc:chgData name="Maria Ståhl (Örebro läns idrottsförbund)" userId="6fd24126-a555-4d39-b493-f3a8d766786f" providerId="ADAL" clId="{1189E7F3-1769-467B-BF3F-50F0E082036B}" dt="2019-02-27T13:51:38.450" v="2852"/>
        <pc:sldMkLst>
          <pc:docMk/>
          <pc:sldMk cId="1336436886" sldId="413"/>
        </pc:sldMkLst>
        <pc:spChg chg="mod">
          <ac:chgData name="Maria Ståhl (Örebro läns idrottsförbund)" userId="6fd24126-a555-4d39-b493-f3a8d766786f" providerId="ADAL" clId="{1189E7F3-1769-467B-BF3F-50F0E082036B}" dt="2019-02-27T13:51:38.450" v="2852"/>
          <ac:spMkLst>
            <pc:docMk/>
            <pc:sldMk cId="1336436886" sldId="413"/>
            <ac:spMk id="4" creationId="{00000000-0000-0000-0000-000000000000}"/>
          </ac:spMkLst>
        </pc:spChg>
      </pc:sldChg>
      <pc:sldChg chg="addSp modSp modNotesTx">
        <pc:chgData name="Maria Ståhl (Örebro läns idrottsförbund)" userId="6fd24126-a555-4d39-b493-f3a8d766786f" providerId="ADAL" clId="{1189E7F3-1769-467B-BF3F-50F0E082036B}" dt="2019-02-27T13:56:50.208" v="2896" actId="1076"/>
        <pc:sldMkLst>
          <pc:docMk/>
          <pc:sldMk cId="3914392273" sldId="422"/>
        </pc:sldMkLst>
        <pc:spChg chg="mod">
          <ac:chgData name="Maria Ståhl (Örebro läns idrottsförbund)" userId="6fd24126-a555-4d39-b493-f3a8d766786f" providerId="ADAL" clId="{1189E7F3-1769-467B-BF3F-50F0E082036B}" dt="2019-02-27T13:56:50.208" v="2896" actId="1076"/>
          <ac:spMkLst>
            <pc:docMk/>
            <pc:sldMk cId="3914392273" sldId="422"/>
            <ac:spMk id="2" creationId="{00000000-0000-0000-0000-000000000000}"/>
          </ac:spMkLst>
        </pc:spChg>
        <pc:spChg chg="add">
          <ac:chgData name="Maria Ståhl (Örebro läns idrottsförbund)" userId="6fd24126-a555-4d39-b493-f3a8d766786f" providerId="ADAL" clId="{1189E7F3-1769-467B-BF3F-50F0E082036B}" dt="2019-02-26T14:56:24.912" v="2387"/>
          <ac:spMkLst>
            <pc:docMk/>
            <pc:sldMk cId="3914392273" sldId="422"/>
            <ac:spMk id="7" creationId="{8E8AA219-DA27-460C-8D38-F54720B808A2}"/>
          </ac:spMkLst>
        </pc:spChg>
      </pc:sldChg>
      <pc:sldChg chg="modSp add">
        <pc:chgData name="Maria Ståhl (Örebro läns idrottsförbund)" userId="6fd24126-a555-4d39-b493-f3a8d766786f" providerId="ADAL" clId="{1189E7F3-1769-467B-BF3F-50F0E082036B}" dt="2019-02-27T13:52:25.307" v="2857"/>
        <pc:sldMkLst>
          <pc:docMk/>
          <pc:sldMk cId="2272223244" sldId="423"/>
        </pc:sldMkLst>
        <pc:spChg chg="mod">
          <ac:chgData name="Maria Ståhl (Örebro läns idrottsförbund)" userId="6fd24126-a555-4d39-b493-f3a8d766786f" providerId="ADAL" clId="{1189E7F3-1769-467B-BF3F-50F0E082036B}" dt="2019-02-27T13:52:25.307" v="2857"/>
          <ac:spMkLst>
            <pc:docMk/>
            <pc:sldMk cId="2272223244" sldId="423"/>
            <ac:spMk id="4" creationId="{00000000-0000-0000-0000-000000000000}"/>
          </ac:spMkLst>
        </pc:spChg>
      </pc:sldChg>
      <pc:sldChg chg="addSp delSp modSp add mod modNotesTx">
        <pc:chgData name="Maria Ståhl (Örebro läns idrottsförbund)" userId="6fd24126-a555-4d39-b493-f3a8d766786f" providerId="ADAL" clId="{1189E7F3-1769-467B-BF3F-50F0E082036B}" dt="2019-02-27T13:52:46.336" v="2861"/>
        <pc:sldMkLst>
          <pc:docMk/>
          <pc:sldMk cId="256090333" sldId="426"/>
        </pc:sldMkLst>
        <pc:spChg chg="mod">
          <ac:chgData name="Maria Ståhl (Örebro läns idrottsförbund)" userId="6fd24126-a555-4d39-b493-f3a8d766786f" providerId="ADAL" clId="{1189E7F3-1769-467B-BF3F-50F0E082036B}" dt="2019-02-27T13:52:46.336" v="2861"/>
          <ac:spMkLst>
            <pc:docMk/>
            <pc:sldMk cId="256090333" sldId="426"/>
            <ac:spMk id="2" creationId="{8F8111DD-587F-45B4-810E-FE62118E2AA3}"/>
          </ac:spMkLst>
        </pc:spChg>
        <pc:spChg chg="add mod">
          <ac:chgData name="Maria Ståhl (Örebro läns idrottsförbund)" userId="6fd24126-a555-4d39-b493-f3a8d766786f" providerId="ADAL" clId="{1189E7F3-1769-467B-BF3F-50F0E082036B}" dt="2019-02-20T13:08:17.445" v="841" actId="478"/>
          <ac:spMkLst>
            <pc:docMk/>
            <pc:sldMk cId="256090333" sldId="426"/>
            <ac:spMk id="3" creationId="{F0EEA929-5766-45DA-AD64-8A2F9D7C971D}"/>
          </ac:spMkLst>
        </pc:spChg>
        <pc:graphicFrameChg chg="modGraphic">
          <ac:chgData name="Maria Ståhl (Örebro läns idrottsförbund)" userId="6fd24126-a555-4d39-b493-f3a8d766786f" providerId="ADAL" clId="{1189E7F3-1769-467B-BF3F-50F0E082036B}" dt="2019-02-19T13:11:45.980" v="630" actId="20577"/>
          <ac:graphicFrameMkLst>
            <pc:docMk/>
            <pc:sldMk cId="256090333" sldId="426"/>
            <ac:graphicFrameMk id="5" creationId="{3B5F74A7-1324-43D6-908A-C3A8B622A85B}"/>
          </ac:graphicFrameMkLst>
        </pc:graphicFrameChg>
        <pc:graphicFrameChg chg="del">
          <ac:chgData name="Maria Ståhl (Örebro läns idrottsförbund)" userId="6fd24126-a555-4d39-b493-f3a8d766786f" providerId="ADAL" clId="{1189E7F3-1769-467B-BF3F-50F0E082036B}" dt="2019-02-20T13:08:17.445" v="841" actId="478"/>
          <ac:graphicFrameMkLst>
            <pc:docMk/>
            <pc:sldMk cId="256090333" sldId="426"/>
            <ac:graphicFrameMk id="7" creationId="{AD30AE29-B841-491E-8C8A-D7334A0915F4}"/>
          </ac:graphicFrameMkLst>
        </pc:graphicFrameChg>
        <pc:graphicFrameChg chg="add mod">
          <ac:chgData name="Maria Ståhl (Örebro läns idrottsförbund)" userId="6fd24126-a555-4d39-b493-f3a8d766786f" providerId="ADAL" clId="{1189E7F3-1769-467B-BF3F-50F0E082036B}" dt="2019-02-20T13:08:20.243" v="844" actId="1076"/>
          <ac:graphicFrameMkLst>
            <pc:docMk/>
            <pc:sldMk cId="256090333" sldId="426"/>
            <ac:graphicFrameMk id="8" creationId="{097FC2AD-618C-4741-8B04-A5F32B49D561}"/>
          </ac:graphicFrameMkLst>
        </pc:graphicFrameChg>
      </pc:sldChg>
      <pc:sldChg chg="modSp add modNotesTx">
        <pc:chgData name="Maria Ståhl (Örebro läns idrottsförbund)" userId="6fd24126-a555-4d39-b493-f3a8d766786f" providerId="ADAL" clId="{1189E7F3-1769-467B-BF3F-50F0E082036B}" dt="2019-02-27T13:53:06.636" v="2864" actId="255"/>
        <pc:sldMkLst>
          <pc:docMk/>
          <pc:sldMk cId="1330286646" sldId="428"/>
        </pc:sldMkLst>
        <pc:spChg chg="mod">
          <ac:chgData name="Maria Ståhl (Örebro läns idrottsförbund)" userId="6fd24126-a555-4d39-b493-f3a8d766786f" providerId="ADAL" clId="{1189E7F3-1769-467B-BF3F-50F0E082036B}" dt="2019-02-27T13:53:06.636" v="2864" actId="255"/>
          <ac:spMkLst>
            <pc:docMk/>
            <pc:sldMk cId="1330286646" sldId="428"/>
            <ac:spMk id="2" creationId="{8F8111DD-587F-45B4-810E-FE62118E2AA3}"/>
          </ac:spMkLst>
        </pc:spChg>
        <pc:graphicFrameChg chg="modGraphic">
          <ac:chgData name="Maria Ståhl (Örebro läns idrottsförbund)" userId="6fd24126-a555-4d39-b493-f3a8d766786f" providerId="ADAL" clId="{1189E7F3-1769-467B-BF3F-50F0E082036B}" dt="2019-02-19T09:44:32.908" v="334" actId="20577"/>
          <ac:graphicFrameMkLst>
            <pc:docMk/>
            <pc:sldMk cId="1330286646" sldId="428"/>
            <ac:graphicFrameMk id="6" creationId="{18C26EE0-BFFC-48FB-9C7B-60959E7BF57A}"/>
          </ac:graphicFrameMkLst>
        </pc:graphicFrameChg>
        <pc:graphicFrameChg chg="mod">
          <ac:chgData name="Maria Ståhl (Örebro läns idrottsförbund)" userId="6fd24126-a555-4d39-b493-f3a8d766786f" providerId="ADAL" clId="{1189E7F3-1769-467B-BF3F-50F0E082036B}" dt="2019-02-19T09:43:03.152" v="300" actId="14100"/>
          <ac:graphicFrameMkLst>
            <pc:docMk/>
            <pc:sldMk cId="1330286646" sldId="428"/>
            <ac:graphicFrameMk id="7" creationId="{9C3F022D-C4F7-45D3-BD89-3FEA9F650B55}"/>
          </ac:graphicFrameMkLst>
        </pc:graphicFrameChg>
      </pc:sldChg>
      <pc:sldChg chg="addSp delSp modSp add mod modNotesTx">
        <pc:chgData name="Maria Ståhl (Örebro läns idrottsförbund)" userId="6fd24126-a555-4d39-b493-f3a8d766786f" providerId="ADAL" clId="{1189E7F3-1769-467B-BF3F-50F0E082036B}" dt="2019-02-27T13:53:21.682" v="2866" actId="255"/>
        <pc:sldMkLst>
          <pc:docMk/>
          <pc:sldMk cId="3553125636" sldId="429"/>
        </pc:sldMkLst>
        <pc:spChg chg="mod">
          <ac:chgData name="Maria Ståhl (Örebro läns idrottsförbund)" userId="6fd24126-a555-4d39-b493-f3a8d766786f" providerId="ADAL" clId="{1189E7F3-1769-467B-BF3F-50F0E082036B}" dt="2019-02-27T13:53:21.682" v="2866" actId="255"/>
          <ac:spMkLst>
            <pc:docMk/>
            <pc:sldMk cId="3553125636" sldId="429"/>
            <ac:spMk id="2" creationId="{8F8111DD-587F-45B4-810E-FE62118E2AA3}"/>
          </ac:spMkLst>
        </pc:spChg>
        <pc:graphicFrameChg chg="add mod">
          <ac:chgData name="Maria Ståhl (Örebro läns idrottsförbund)" userId="6fd24126-a555-4d39-b493-f3a8d766786f" providerId="ADAL" clId="{1189E7F3-1769-467B-BF3F-50F0E082036B}" dt="2019-02-19T09:49:42.512" v="340"/>
          <ac:graphicFrameMkLst>
            <pc:docMk/>
            <pc:sldMk cId="3553125636" sldId="429"/>
            <ac:graphicFrameMk id="6" creationId="{42C20AAA-5823-4043-8218-8A10513BCC60}"/>
          </ac:graphicFrameMkLst>
        </pc:graphicFrameChg>
        <pc:graphicFrameChg chg="del">
          <ac:chgData name="Maria Ståhl (Örebro läns idrottsförbund)" userId="6fd24126-a555-4d39-b493-f3a8d766786f" providerId="ADAL" clId="{1189E7F3-1769-467B-BF3F-50F0E082036B}" dt="2019-02-19T09:48:46.478" v="335" actId="478"/>
          <ac:graphicFrameMkLst>
            <pc:docMk/>
            <pc:sldMk cId="3553125636" sldId="429"/>
            <ac:graphicFrameMk id="9" creationId="{80D9A699-390F-4A6A-9999-17D8E39702BE}"/>
          </ac:graphicFrameMkLst>
        </pc:graphicFrameChg>
      </pc:sldChg>
      <pc:sldChg chg="addSp delSp modSp add mod modNotesTx">
        <pc:chgData name="Maria Ståhl (Örebro läns idrottsförbund)" userId="6fd24126-a555-4d39-b493-f3a8d766786f" providerId="ADAL" clId="{1189E7F3-1769-467B-BF3F-50F0E082036B}" dt="2019-02-27T13:54:09.428" v="2874" actId="255"/>
        <pc:sldMkLst>
          <pc:docMk/>
          <pc:sldMk cId="1263639311" sldId="431"/>
        </pc:sldMkLst>
        <pc:spChg chg="mod">
          <ac:chgData name="Maria Ståhl (Örebro läns idrottsförbund)" userId="6fd24126-a555-4d39-b493-f3a8d766786f" providerId="ADAL" clId="{1189E7F3-1769-467B-BF3F-50F0E082036B}" dt="2019-02-27T13:54:09.428" v="2874" actId="255"/>
          <ac:spMkLst>
            <pc:docMk/>
            <pc:sldMk cId="1263639311" sldId="431"/>
            <ac:spMk id="2" creationId="{8F8111DD-587F-45B4-810E-FE62118E2AA3}"/>
          </ac:spMkLst>
        </pc:spChg>
        <pc:graphicFrameChg chg="del">
          <ac:chgData name="Maria Ståhl (Örebro läns idrottsförbund)" userId="6fd24126-a555-4d39-b493-f3a8d766786f" providerId="ADAL" clId="{1189E7F3-1769-467B-BF3F-50F0E082036B}" dt="2019-02-20T13:08:34.528" v="845" actId="478"/>
          <ac:graphicFrameMkLst>
            <pc:docMk/>
            <pc:sldMk cId="1263639311" sldId="431"/>
            <ac:graphicFrameMk id="6" creationId="{40831108-5C74-49ED-A3F8-1F34B52E83C1}"/>
          </ac:graphicFrameMkLst>
        </pc:graphicFrameChg>
        <pc:graphicFrameChg chg="mod modGraphic">
          <ac:chgData name="Maria Ståhl (Örebro läns idrottsförbund)" userId="6fd24126-a555-4d39-b493-f3a8d766786f" providerId="ADAL" clId="{1189E7F3-1769-467B-BF3F-50F0E082036B}" dt="2019-02-19T09:58:10.992" v="406" actId="1076"/>
          <ac:graphicFrameMkLst>
            <pc:docMk/>
            <pc:sldMk cId="1263639311" sldId="431"/>
            <ac:graphicFrameMk id="7" creationId="{E3E3C907-501E-4FC5-9782-A06C218E1A97}"/>
          </ac:graphicFrameMkLst>
        </pc:graphicFrameChg>
        <pc:graphicFrameChg chg="add mod">
          <ac:chgData name="Maria Ståhl (Örebro läns idrottsförbund)" userId="6fd24126-a555-4d39-b493-f3a8d766786f" providerId="ADAL" clId="{1189E7F3-1769-467B-BF3F-50F0E082036B}" dt="2019-02-20T13:08:43.375" v="848" actId="1076"/>
          <ac:graphicFrameMkLst>
            <pc:docMk/>
            <pc:sldMk cId="1263639311" sldId="431"/>
            <ac:graphicFrameMk id="9" creationId="{40831108-5C74-49ED-A3F8-1F34B52E83C1}"/>
          </ac:graphicFrameMkLst>
        </pc:graphicFrameChg>
      </pc:sldChg>
      <pc:sldChg chg="addSp delSp modSp add mod modNotesTx">
        <pc:chgData name="Maria Ståhl (Örebro läns idrottsförbund)" userId="6fd24126-a555-4d39-b493-f3a8d766786f" providerId="ADAL" clId="{1189E7F3-1769-467B-BF3F-50F0E082036B}" dt="2019-02-27T13:54:27.548" v="2877" actId="255"/>
        <pc:sldMkLst>
          <pc:docMk/>
          <pc:sldMk cId="4213039508" sldId="432"/>
        </pc:sldMkLst>
        <pc:spChg chg="mod">
          <ac:chgData name="Maria Ståhl (Örebro läns idrottsförbund)" userId="6fd24126-a555-4d39-b493-f3a8d766786f" providerId="ADAL" clId="{1189E7F3-1769-467B-BF3F-50F0E082036B}" dt="2019-02-27T13:54:27.548" v="2877" actId="255"/>
          <ac:spMkLst>
            <pc:docMk/>
            <pc:sldMk cId="4213039508" sldId="432"/>
            <ac:spMk id="2" creationId="{8F8111DD-587F-45B4-810E-FE62118E2AA3}"/>
          </ac:spMkLst>
        </pc:spChg>
        <pc:spChg chg="add del mod">
          <ac:chgData name="Maria Ståhl (Örebro läns idrottsförbund)" userId="6fd24126-a555-4d39-b493-f3a8d766786f" providerId="ADAL" clId="{1189E7F3-1769-467B-BF3F-50F0E082036B}" dt="2019-02-19T09:51:53.095" v="346"/>
          <ac:spMkLst>
            <pc:docMk/>
            <pc:sldMk cId="4213039508" sldId="432"/>
            <ac:spMk id="3" creationId="{543675D9-72A1-4809-87DA-FB2DB2B15305}"/>
          </ac:spMkLst>
        </pc:spChg>
        <pc:graphicFrameChg chg="del">
          <ac:chgData name="Maria Ståhl (Örebro läns idrottsförbund)" userId="6fd24126-a555-4d39-b493-f3a8d766786f" providerId="ADAL" clId="{1189E7F3-1769-467B-BF3F-50F0E082036B}" dt="2019-02-19T09:51:07.030" v="344" actId="478"/>
          <ac:graphicFrameMkLst>
            <pc:docMk/>
            <pc:sldMk cId="4213039508" sldId="432"/>
            <ac:graphicFrameMk id="9" creationId="{DEE456D3-C79D-481B-A543-A622564B5E78}"/>
          </ac:graphicFrameMkLst>
        </pc:graphicFrameChg>
        <pc:graphicFrameChg chg="add mod">
          <ac:chgData name="Maria Ståhl (Örebro läns idrottsförbund)" userId="6fd24126-a555-4d39-b493-f3a8d766786f" providerId="ADAL" clId="{1189E7F3-1769-467B-BF3F-50F0E082036B}" dt="2019-02-19T09:52:04.612" v="350" actId="1076"/>
          <ac:graphicFrameMkLst>
            <pc:docMk/>
            <pc:sldMk cId="4213039508" sldId="432"/>
            <ac:graphicFrameMk id="10" creationId="{C4CE9C94-ABA0-4CC6-8C1A-BEC86DF1373E}"/>
          </ac:graphicFrameMkLst>
        </pc:graphicFrameChg>
      </pc:sldChg>
      <pc:sldChg chg="addSp delSp modSp add mod modNotesTx">
        <pc:chgData name="Maria Ståhl (Örebro läns idrottsförbund)" userId="6fd24126-a555-4d39-b493-f3a8d766786f" providerId="ADAL" clId="{1189E7F3-1769-467B-BF3F-50F0E082036B}" dt="2019-02-27T13:54:47.652" v="2879" actId="255"/>
        <pc:sldMkLst>
          <pc:docMk/>
          <pc:sldMk cId="4282535946" sldId="433"/>
        </pc:sldMkLst>
        <pc:spChg chg="mod">
          <ac:chgData name="Maria Ståhl (Örebro läns idrottsförbund)" userId="6fd24126-a555-4d39-b493-f3a8d766786f" providerId="ADAL" clId="{1189E7F3-1769-467B-BF3F-50F0E082036B}" dt="2019-02-27T13:54:47.652" v="2879" actId="255"/>
          <ac:spMkLst>
            <pc:docMk/>
            <pc:sldMk cId="4282535946" sldId="433"/>
            <ac:spMk id="2" creationId="{8F8111DD-587F-45B4-810E-FE62118E2AA3}"/>
          </ac:spMkLst>
        </pc:spChg>
        <pc:spChg chg="add del mod">
          <ac:chgData name="Maria Ståhl (Örebro läns idrottsförbund)" userId="6fd24126-a555-4d39-b493-f3a8d766786f" providerId="ADAL" clId="{1189E7F3-1769-467B-BF3F-50F0E082036B}" dt="2019-02-19T09:53:11.948" v="353"/>
          <ac:spMkLst>
            <pc:docMk/>
            <pc:sldMk cId="4282535946" sldId="433"/>
            <ac:spMk id="3" creationId="{8F020501-BFEE-4CB2-809C-7CBA6DD3761B}"/>
          </ac:spMkLst>
        </pc:spChg>
        <pc:graphicFrameChg chg="del">
          <ac:chgData name="Maria Ståhl (Örebro läns idrottsförbund)" userId="6fd24126-a555-4d39-b493-f3a8d766786f" providerId="ADAL" clId="{1189E7F3-1769-467B-BF3F-50F0E082036B}" dt="2019-02-19T09:52:11.651" v="351" actId="478"/>
          <ac:graphicFrameMkLst>
            <pc:docMk/>
            <pc:sldMk cId="4282535946" sldId="433"/>
            <ac:graphicFrameMk id="9" creationId="{75A0818B-62D5-4D14-B955-6E38BA2C74FB}"/>
          </ac:graphicFrameMkLst>
        </pc:graphicFrameChg>
        <pc:graphicFrameChg chg="add mod">
          <ac:chgData name="Maria Ståhl (Örebro läns idrottsförbund)" userId="6fd24126-a555-4d39-b493-f3a8d766786f" providerId="ADAL" clId="{1189E7F3-1769-467B-BF3F-50F0E082036B}" dt="2019-02-19T09:53:37.049" v="378" actId="20577"/>
          <ac:graphicFrameMkLst>
            <pc:docMk/>
            <pc:sldMk cId="4282535946" sldId="433"/>
            <ac:graphicFrameMk id="10" creationId="{8E640E32-8ECA-4FE4-ADF4-FD1F654861D2}"/>
          </ac:graphicFrameMkLst>
        </pc:graphicFrameChg>
      </pc:sldChg>
      <pc:sldChg chg="addSp delSp modSp add mod modNotesTx">
        <pc:chgData name="Maria Ståhl (Örebro läns idrottsförbund)" userId="6fd24126-a555-4d39-b493-f3a8d766786f" providerId="ADAL" clId="{1189E7F3-1769-467B-BF3F-50F0E082036B}" dt="2019-02-27T13:53:39.144" v="2869" actId="255"/>
        <pc:sldMkLst>
          <pc:docMk/>
          <pc:sldMk cId="3590382183" sldId="434"/>
        </pc:sldMkLst>
        <pc:spChg chg="mod">
          <ac:chgData name="Maria Ståhl (Örebro läns idrottsförbund)" userId="6fd24126-a555-4d39-b493-f3a8d766786f" providerId="ADAL" clId="{1189E7F3-1769-467B-BF3F-50F0E082036B}" dt="2019-02-27T13:53:39.144" v="2869" actId="255"/>
          <ac:spMkLst>
            <pc:docMk/>
            <pc:sldMk cId="3590382183" sldId="434"/>
            <ac:spMk id="2" creationId="{8F8111DD-587F-45B4-810E-FE62118E2AA3}"/>
          </ac:spMkLst>
        </pc:spChg>
        <pc:graphicFrameChg chg="add">
          <ac:chgData name="Maria Ståhl (Örebro läns idrottsförbund)" userId="6fd24126-a555-4d39-b493-f3a8d766786f" providerId="ADAL" clId="{1189E7F3-1769-467B-BF3F-50F0E082036B}" dt="2019-02-19T09:50:57.418" v="343"/>
          <ac:graphicFrameMkLst>
            <pc:docMk/>
            <pc:sldMk cId="3590382183" sldId="434"/>
            <ac:graphicFrameMk id="6" creationId="{E38BE2A7-9C25-4BFD-B02D-1F5BA0468BB9}"/>
          </ac:graphicFrameMkLst>
        </pc:graphicFrameChg>
        <pc:graphicFrameChg chg="del">
          <ac:chgData name="Maria Ståhl (Örebro läns idrottsförbund)" userId="6fd24126-a555-4d39-b493-f3a8d766786f" providerId="ADAL" clId="{1189E7F3-1769-467B-BF3F-50F0E082036B}" dt="2019-02-19T09:49:52.209" v="341" actId="478"/>
          <ac:graphicFrameMkLst>
            <pc:docMk/>
            <pc:sldMk cId="3590382183" sldId="434"/>
            <ac:graphicFrameMk id="7" creationId="{E4C47B67-5919-4FC0-A82C-FED0A0484A51}"/>
          </ac:graphicFrameMkLst>
        </pc:graphicFrameChg>
      </pc:sldChg>
      <pc:sldChg chg="modSp add">
        <pc:chgData name="Maria Ståhl (Örebro läns idrottsförbund)" userId="6fd24126-a555-4d39-b493-f3a8d766786f" providerId="ADAL" clId="{1189E7F3-1769-467B-BF3F-50F0E082036B}" dt="2019-02-27T13:53:56.156" v="2872" actId="255"/>
        <pc:sldMkLst>
          <pc:docMk/>
          <pc:sldMk cId="3220879624" sldId="435"/>
        </pc:sldMkLst>
        <pc:spChg chg="mod">
          <ac:chgData name="Maria Ståhl (Örebro läns idrottsförbund)" userId="6fd24126-a555-4d39-b493-f3a8d766786f" providerId="ADAL" clId="{1189E7F3-1769-467B-BF3F-50F0E082036B}" dt="2019-02-27T13:53:56.156" v="2872" actId="255"/>
          <ac:spMkLst>
            <pc:docMk/>
            <pc:sldMk cId="3220879624" sldId="435"/>
            <ac:spMk id="4" creationId="{00000000-0000-0000-0000-000000000000}"/>
          </ac:spMkLst>
        </pc:spChg>
      </pc:sldChg>
      <pc:sldChg chg="modSp add modNotesTx">
        <pc:chgData name="Maria Ståhl (Örebro läns idrottsförbund)" userId="6fd24126-a555-4d39-b493-f3a8d766786f" providerId="ADAL" clId="{1189E7F3-1769-467B-BF3F-50F0E082036B}" dt="2019-02-27T13:51:25.478" v="2850"/>
        <pc:sldMkLst>
          <pc:docMk/>
          <pc:sldMk cId="27537509" sldId="436"/>
        </pc:sldMkLst>
        <pc:spChg chg="mod">
          <ac:chgData name="Maria Ståhl (Örebro läns idrottsförbund)" userId="6fd24126-a555-4d39-b493-f3a8d766786f" providerId="ADAL" clId="{1189E7F3-1769-467B-BF3F-50F0E082036B}" dt="2019-02-27T13:51:25.478" v="2850"/>
          <ac:spMkLst>
            <pc:docMk/>
            <pc:sldMk cId="27537509" sldId="436"/>
            <ac:spMk id="2" creationId="{FD701338-3680-4254-9DCC-8E8ABF5B8389}"/>
          </ac:spMkLst>
        </pc:spChg>
      </pc:sldChg>
      <pc:sldChg chg="addSp delSp modSp add mod modNotesTx">
        <pc:chgData name="Maria Ståhl (Örebro läns idrottsförbund)" userId="6fd24126-a555-4d39-b493-f3a8d766786f" providerId="ADAL" clId="{1189E7F3-1769-467B-BF3F-50F0E082036B}" dt="2019-02-27T13:57:45.638" v="2908" actId="14100"/>
        <pc:sldMkLst>
          <pc:docMk/>
          <pc:sldMk cId="3169927249" sldId="437"/>
        </pc:sldMkLst>
        <pc:spChg chg="mod">
          <ac:chgData name="Maria Ståhl (Örebro läns idrottsförbund)" userId="6fd24126-a555-4d39-b493-f3a8d766786f" providerId="ADAL" clId="{1189E7F3-1769-467B-BF3F-50F0E082036B}" dt="2019-02-27T13:57:45.638" v="2908" actId="14100"/>
          <ac:spMkLst>
            <pc:docMk/>
            <pc:sldMk cId="3169927249" sldId="437"/>
            <ac:spMk id="2" creationId="{530F21FB-3680-4F22-A031-2B5AA27D0286}"/>
          </ac:spMkLst>
        </pc:spChg>
        <pc:spChg chg="del mod">
          <ac:chgData name="Maria Ståhl (Örebro läns idrottsförbund)" userId="6fd24126-a555-4d39-b493-f3a8d766786f" providerId="ADAL" clId="{1189E7F3-1769-467B-BF3F-50F0E082036B}" dt="2019-02-25T13:15:33.066" v="1551"/>
          <ac:spMkLst>
            <pc:docMk/>
            <pc:sldMk cId="3169927249" sldId="437"/>
            <ac:spMk id="3" creationId="{915B464D-BD58-47C9-B37E-99DE8699A250}"/>
          </ac:spMkLst>
        </pc:spChg>
        <pc:spChg chg="add">
          <ac:chgData name="Maria Ståhl (Örebro läns idrottsförbund)" userId="6fd24126-a555-4d39-b493-f3a8d766786f" providerId="ADAL" clId="{1189E7F3-1769-467B-BF3F-50F0E082036B}" dt="2019-02-26T14:56:09.397" v="2386"/>
          <ac:spMkLst>
            <pc:docMk/>
            <pc:sldMk cId="3169927249" sldId="437"/>
            <ac:spMk id="5" creationId="{BAD21536-4AD1-4387-8E62-B660FEB4E4FF}"/>
          </ac:spMkLst>
        </pc:spChg>
        <pc:graphicFrameChg chg="add mod">
          <ac:chgData name="Maria Ståhl (Örebro läns idrottsförbund)" userId="6fd24126-a555-4d39-b493-f3a8d766786f" providerId="ADAL" clId="{1189E7F3-1769-467B-BF3F-50F0E082036B}" dt="2019-02-25T13:15:37.847" v="1552" actId="14100"/>
          <ac:graphicFrameMkLst>
            <pc:docMk/>
            <pc:sldMk cId="3169927249" sldId="437"/>
            <ac:graphicFrameMk id="4" creationId="{9C875116-47D3-4D4B-8FFE-83D74EC11E6F}"/>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Askersund/Askersund%20hyperl&#228;nkar%20kommunrapport%20201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Data/Trendfil%20Liv%20och%20h&#228;lsa_&#214;LIF.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svenskidrott.sharepoint.com/sites/rebroLnsIdrottsfrbund/Delade%20dokument/Gemensamt/kommunteam/2018/Data/Trendfil%20Liv%20och%20h&#228;lsa_&#214;LIF.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Hallsberg/Hallsberg%20hyperl&#228;nkar%20kommunrapport%202018.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Hallsberg/Hallsberg%20hyperl&#228;nkar%20kommunrapport%202018.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Data/Trendfil%20Liv%20och%20h&#228;lsa_&#214;LIF.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Hallsberg/Hallsberg%20hyperl&#228;nkar%20kommunrapport%202018.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Hallsberg/Hallsberg%20hyperl&#228;nkar%20kommunrapport%202018.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svenskidrott.sharepoint.com/sites/rebroLnsIdrottsfrbund/Delade%20dokument/Gemensamt/kommunteam/2018/Hallsberg/Hallsberg%20hyperl&#228;nkar%20kommunrapport%202018.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Hallsberg/Hallsberg%20hyperl&#228;nkar%20kommunrapport%202018.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isoldf12\Dropbox%20(Idrott%20&#214;rebro%20L&#228;n)\GEMENSAMT\kommunteam\2017\Hallsbergs%20kommunrapport\Hallsberg%20hyperl&#228;nkar%20kommunrappor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svenskidrott.sharepoint.com/sites/rebroLnsIdrottsfrbund/Delade%20dokument/Gemensamt/kommunteam/2018/Hallsberg/Hallsberg%20hyperl&#228;nkar%20kommunrapport%202018.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svenskidrott.sharepoint.com/sites/rebroLnsIdrottsfrbund/Delade%20dokument/Gemensamt/kommunteam/2018/Hallsberg/Hallsberg%20hyperl&#228;nkar%20kommunrapport%202018.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svenskidrott.sharepoint.com/sites/rebroLnsIdrottsfrbund/Delade%20dokument/Gemensamt/kommunteam/2018/Hallsberg/Hallsberg%20hyperl&#228;nkar%20kommunrapport%202018.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svenskidrott.sharepoint.com/sites/rebroLnsIdrottsfrbund/Delade%20dokument/Gemensamt/kommunteam/2018/Hallsberg/Hallsberg%20hyperl&#228;nkar%20kommunrapport%202018.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svenskidrott.sharepoint.com/sites/rebroLnsIdrottsfrbund/Delade%20dokument/Gemensamt/kommunteam/2018/Hallsberg/Hallsberg%20hyperl&#228;nkar%20kommunrapport%202018.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svenskidrott.sharepoint.com/sites/rebroLnsIdrottsfrbund/Delade%20dokument/Gemensamt/kommunteam/2018/Hallsberg/Hallsberg%20hyperl&#228;nkar%20kommunrapport%202018.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OKADF12\Desktop\Egna%20arbetsdokument\Datafiler%20LOHU\Diagram%20LoHU.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OKADF12\Desktop\Egna%20arbetsdokument\Datafiler%20LOHU\Diagram%20LoHU.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Data/BMI-ELSA-l&#228;nets%20samtliga%20kommuner%202017-20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Barn i ekonomiskt utsatta hushåll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Barnfattigdom!$J$17</c:f>
              <c:strCache>
                <c:ptCount val="1"/>
                <c:pt idx="0">
                  <c:v>2011 (%)</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Barnfattigdom!$K$17:$W$17</c:f>
              <c:numCache>
                <c:formatCode>General</c:formatCode>
                <c:ptCount val="6"/>
                <c:pt idx="0">
                  <c:v>12</c:v>
                </c:pt>
                <c:pt idx="1">
                  <c:v>5.8</c:v>
                </c:pt>
                <c:pt idx="2">
                  <c:v>3.1</c:v>
                </c:pt>
                <c:pt idx="3">
                  <c:v>9.6999999999999993</c:v>
                </c:pt>
                <c:pt idx="4">
                  <c:v>8.5</c:v>
                </c:pt>
                <c:pt idx="5">
                  <c:v>7.6</c:v>
                </c:pt>
              </c:numCache>
            </c:numRef>
          </c:val>
          <c:extLst>
            <c:ext xmlns:c16="http://schemas.microsoft.com/office/drawing/2014/chart" uri="{C3380CC4-5D6E-409C-BE32-E72D297353CC}">
              <c16:uniqueId val="{00000000-354D-4C4E-B915-0944BA351D31}"/>
            </c:ext>
          </c:extLst>
        </c:ser>
        <c:ser>
          <c:idx val="1"/>
          <c:order val="1"/>
          <c:tx>
            <c:strRef>
              <c:f>Barnfattigdom!$J$18</c:f>
              <c:strCache>
                <c:ptCount val="1"/>
                <c:pt idx="0">
                  <c:v>2016 (%)</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Barnfattigdom!$K$18:$W$18</c:f>
              <c:numCache>
                <c:formatCode>General</c:formatCode>
                <c:ptCount val="6"/>
                <c:pt idx="0">
                  <c:v>10.8</c:v>
                </c:pt>
                <c:pt idx="1">
                  <c:v>3.4</c:v>
                </c:pt>
                <c:pt idx="2">
                  <c:v>8.6999999999999993</c:v>
                </c:pt>
                <c:pt idx="3">
                  <c:v>5.9</c:v>
                </c:pt>
                <c:pt idx="4">
                  <c:v>7.1</c:v>
                </c:pt>
                <c:pt idx="5">
                  <c:v>6.3</c:v>
                </c:pt>
              </c:numCache>
            </c:numRef>
          </c:val>
          <c:extLst>
            <c:ext xmlns:c16="http://schemas.microsoft.com/office/drawing/2014/chart" uri="{C3380CC4-5D6E-409C-BE32-E72D297353CC}">
              <c16:uniqueId val="{00000001-354D-4C4E-B915-0944BA351D31}"/>
            </c:ext>
          </c:extLst>
        </c:ser>
        <c:dLbls>
          <c:dLblPos val="outEnd"/>
          <c:showLegendKey val="0"/>
          <c:showVal val="1"/>
          <c:showCatName val="0"/>
          <c:showSerName val="0"/>
          <c:showPercent val="0"/>
          <c:showBubbleSize val="0"/>
        </c:dLbls>
        <c:gapWidth val="219"/>
        <c:overlap val="-27"/>
        <c:axId val="658701528"/>
        <c:axId val="658705464"/>
      </c:barChart>
      <c:catAx>
        <c:axId val="65870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58705464"/>
        <c:crosses val="autoZero"/>
        <c:auto val="1"/>
        <c:lblAlgn val="ctr"/>
        <c:lblOffset val="100"/>
        <c:noMultiLvlLbl val="0"/>
      </c:catAx>
      <c:valAx>
        <c:axId val="65870546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58701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hälsa 30-69 år - 2004-2017 - Totalt (södra länsdelen)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(30-69)'!$A$36</c:f>
              <c:strCache>
                <c:ptCount val="1"/>
                <c:pt idx="0">
                  <c:v>Askersunds kommun</c:v>
                </c:pt>
              </c:strCache>
            </c:strRef>
          </c:tx>
          <c:spPr>
            <a:ln w="28575" cap="rnd">
              <a:solidFill>
                <a:schemeClr val="accent1"/>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(30-69)'!$B$36:$E$36</c:f>
              <c:numCache>
                <c:formatCode>0</c:formatCode>
                <c:ptCount val="4"/>
                <c:pt idx="0">
                  <c:v>69.696332285163294</c:v>
                </c:pt>
                <c:pt idx="1">
                  <c:v>70.5783849851708</c:v>
                </c:pt>
                <c:pt idx="2">
                  <c:v>71.382764831903827</c:v>
                </c:pt>
                <c:pt idx="3">
                  <c:v>66.445549382590556</c:v>
                </c:pt>
              </c:numCache>
            </c:numRef>
          </c:val>
          <c:smooth val="0"/>
          <c:extLst>
            <c:ext xmlns:c16="http://schemas.microsoft.com/office/drawing/2014/chart" uri="{C3380CC4-5D6E-409C-BE32-E72D297353CC}">
              <c16:uniqueId val="{00000000-EFD6-412A-A937-E79A2414C0AF}"/>
            </c:ext>
          </c:extLst>
        </c:ser>
        <c:ser>
          <c:idx val="1"/>
          <c:order val="1"/>
          <c:tx>
            <c:strRef>
              <c:f>'Dia_allmän hälsa (30-69)'!$A$37</c:f>
              <c:strCache>
                <c:ptCount val="1"/>
                <c:pt idx="0">
                  <c:v>Hallsberg kommun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(30-69)'!$B$35:$E$35</c:f>
              <c:numCache>
                <c:formatCode>General</c:formatCode>
                <c:ptCount val="4"/>
                <c:pt idx="0">
                  <c:v>2004</c:v>
                </c:pt>
                <c:pt idx="1">
                  <c:v>2008</c:v>
                </c:pt>
                <c:pt idx="2">
                  <c:v>2012</c:v>
                </c:pt>
                <c:pt idx="3">
                  <c:v>2017</c:v>
                </c:pt>
              </c:numCache>
            </c:numRef>
          </c:cat>
          <c:val>
            <c:numRef>
              <c:f>'Dia_allmän hälsa (30-69)'!$B$37:$E$37</c:f>
              <c:numCache>
                <c:formatCode>0</c:formatCode>
                <c:ptCount val="4"/>
                <c:pt idx="0">
                  <c:v>72.107587806518779</c:v>
                </c:pt>
                <c:pt idx="1">
                  <c:v>68.703357962859499</c:v>
                </c:pt>
                <c:pt idx="2">
                  <c:v>70.16189897363077</c:v>
                </c:pt>
                <c:pt idx="3">
                  <c:v>73.945538010272202</c:v>
                </c:pt>
              </c:numCache>
            </c:numRef>
          </c:val>
          <c:smooth val="0"/>
          <c:extLst>
            <c:ext xmlns:c16="http://schemas.microsoft.com/office/drawing/2014/chart" uri="{C3380CC4-5D6E-409C-BE32-E72D297353CC}">
              <c16:uniqueId val="{00000001-EFD6-412A-A937-E79A2414C0AF}"/>
            </c:ext>
          </c:extLst>
        </c:ser>
        <c:ser>
          <c:idx val="2"/>
          <c:order val="2"/>
          <c:tx>
            <c:strRef>
              <c:f>'Dia_allmän hälsa (30-69)'!$A$38</c:f>
              <c:strCache>
                <c:ptCount val="1"/>
                <c:pt idx="0">
                  <c:v>Kumla kommun</c:v>
                </c:pt>
              </c:strCache>
            </c:strRef>
          </c:tx>
          <c:spPr>
            <a:ln w="28575" cap="rnd">
              <a:solidFill>
                <a:schemeClr val="accent3"/>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(30-69)'!$B$38:$E$38</c:f>
              <c:numCache>
                <c:formatCode>0</c:formatCode>
                <c:ptCount val="4"/>
                <c:pt idx="0">
                  <c:v>70.55121895484595</c:v>
                </c:pt>
                <c:pt idx="1">
                  <c:v>73.459776190097756</c:v>
                </c:pt>
                <c:pt idx="2">
                  <c:v>69.499435856614483</c:v>
                </c:pt>
                <c:pt idx="3">
                  <c:v>69.979482092726428</c:v>
                </c:pt>
              </c:numCache>
            </c:numRef>
          </c:val>
          <c:smooth val="0"/>
          <c:extLst>
            <c:ext xmlns:c16="http://schemas.microsoft.com/office/drawing/2014/chart" uri="{C3380CC4-5D6E-409C-BE32-E72D297353CC}">
              <c16:uniqueId val="{00000005-EFD6-412A-A937-E79A2414C0AF}"/>
            </c:ext>
          </c:extLst>
        </c:ser>
        <c:ser>
          <c:idx val="3"/>
          <c:order val="3"/>
          <c:tx>
            <c:strRef>
              <c:f>'Dia_allmän hälsa (30-69)'!$A$39</c:f>
              <c:strCache>
                <c:ptCount val="1"/>
                <c:pt idx="0">
                  <c:v>Laxå kommun</c:v>
                </c:pt>
              </c:strCache>
            </c:strRef>
          </c:tx>
          <c:spPr>
            <a:ln w="28575" cap="rnd">
              <a:solidFill>
                <a:schemeClr val="accent4"/>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(30-69)'!$B$39:$E$39</c:f>
              <c:numCache>
                <c:formatCode>0</c:formatCode>
                <c:ptCount val="4"/>
                <c:pt idx="0">
                  <c:v>68.321934898778935</c:v>
                </c:pt>
                <c:pt idx="1">
                  <c:v>64.072877098378385</c:v>
                </c:pt>
                <c:pt idx="2">
                  <c:v>63.895991726537495</c:v>
                </c:pt>
                <c:pt idx="3">
                  <c:v>71.306371189058609</c:v>
                </c:pt>
              </c:numCache>
            </c:numRef>
          </c:val>
          <c:smooth val="0"/>
          <c:extLst>
            <c:ext xmlns:c16="http://schemas.microsoft.com/office/drawing/2014/chart" uri="{C3380CC4-5D6E-409C-BE32-E72D297353CC}">
              <c16:uniqueId val="{00000006-EFD6-412A-A937-E79A2414C0AF}"/>
            </c:ext>
          </c:extLst>
        </c:ser>
        <c:ser>
          <c:idx val="4"/>
          <c:order val="4"/>
          <c:tx>
            <c:strRef>
              <c:f>'Dia_allmän hälsa (30-69)'!$A$40</c:f>
              <c:strCache>
                <c:ptCount val="1"/>
                <c:pt idx="0">
                  <c:v>Lekebergs kommun</c:v>
                </c:pt>
              </c:strCache>
            </c:strRef>
          </c:tx>
          <c:spPr>
            <a:ln w="28575" cap="rnd">
              <a:solidFill>
                <a:schemeClr val="accent5"/>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(30-69)'!$B$40:$E$40</c:f>
              <c:numCache>
                <c:formatCode>0</c:formatCode>
                <c:ptCount val="4"/>
                <c:pt idx="0">
                  <c:v>70.94180416349522</c:v>
                </c:pt>
                <c:pt idx="1">
                  <c:v>70.319756207025534</c:v>
                </c:pt>
                <c:pt idx="2">
                  <c:v>68.825923036123001</c:v>
                </c:pt>
                <c:pt idx="3">
                  <c:v>71.947644201057571</c:v>
                </c:pt>
              </c:numCache>
            </c:numRef>
          </c:val>
          <c:smooth val="0"/>
          <c:extLst>
            <c:ext xmlns:c16="http://schemas.microsoft.com/office/drawing/2014/chart" uri="{C3380CC4-5D6E-409C-BE32-E72D297353CC}">
              <c16:uniqueId val="{00000007-EFD6-412A-A937-E79A2414C0AF}"/>
            </c:ext>
          </c:extLst>
        </c:ser>
        <c:ser>
          <c:idx val="5"/>
          <c:order val="5"/>
          <c:tx>
            <c:strRef>
              <c:f>'Dia_allmän hälsa (30-69)'!$A$41</c:f>
              <c:strCache>
                <c:ptCount val="1"/>
                <c:pt idx="0">
                  <c:v>Länet totalt</c:v>
                </c:pt>
              </c:strCache>
            </c:strRef>
          </c:tx>
          <c:spPr>
            <a:ln w="28575" cap="rnd">
              <a:solidFill>
                <a:schemeClr val="accent6"/>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(30-69)'!$B$41:$E$41</c:f>
              <c:numCache>
                <c:formatCode>0</c:formatCode>
                <c:ptCount val="4"/>
                <c:pt idx="0">
                  <c:v>71</c:v>
                </c:pt>
                <c:pt idx="1">
                  <c:v>73</c:v>
                </c:pt>
                <c:pt idx="2">
                  <c:v>72</c:v>
                </c:pt>
                <c:pt idx="3">
                  <c:v>71</c:v>
                </c:pt>
              </c:numCache>
            </c:numRef>
          </c:val>
          <c:smooth val="0"/>
          <c:extLst>
            <c:ext xmlns:c16="http://schemas.microsoft.com/office/drawing/2014/chart" uri="{C3380CC4-5D6E-409C-BE32-E72D297353CC}">
              <c16:uniqueId val="{00000008-EFD6-412A-A937-E79A2414C0AF}"/>
            </c:ext>
          </c:extLst>
        </c:ser>
        <c:dLbls>
          <c:showLegendKey val="0"/>
          <c:showVal val="0"/>
          <c:showCatName val="0"/>
          <c:showSerName val="0"/>
          <c:showPercent val="0"/>
          <c:showBubbleSize val="0"/>
        </c:dLbls>
        <c:smooth val="0"/>
        <c:axId val="596516864"/>
        <c:axId val="596521784"/>
      </c:lineChart>
      <c:catAx>
        <c:axId val="596516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96521784"/>
        <c:crosses val="autoZero"/>
        <c:auto val="1"/>
        <c:lblAlgn val="ctr"/>
        <c:lblOffset val="100"/>
        <c:noMultiLvlLbl val="0"/>
      </c:catAx>
      <c:valAx>
        <c:axId val="596521784"/>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9651686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sv-SE"/>
              <a:t>Andel med övervikt/fetma 30-69 år - 2004-2017 - Totalt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'Dia_bmi (30-69)'!$A$36</c:f>
              <c:strCache>
                <c:ptCount val="1"/>
                <c:pt idx="0">
                  <c:v>Askersunds kommun</c:v>
                </c:pt>
              </c:strCache>
            </c:strRef>
          </c:tx>
          <c:spPr>
            <a:ln w="28575" cap="rnd">
              <a:solidFill>
                <a:schemeClr val="accent1"/>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(30-69)'!$B$36:$E$36</c:f>
              <c:numCache>
                <c:formatCode>0</c:formatCode>
                <c:ptCount val="4"/>
                <c:pt idx="0">
                  <c:v>59.189301471204644</c:v>
                </c:pt>
                <c:pt idx="1">
                  <c:v>60.947621656971762</c:v>
                </c:pt>
                <c:pt idx="2">
                  <c:v>61.54470750064408</c:v>
                </c:pt>
                <c:pt idx="3">
                  <c:v>61.430158997400099</c:v>
                </c:pt>
              </c:numCache>
            </c:numRef>
          </c:val>
          <c:smooth val="0"/>
          <c:extLst>
            <c:ext xmlns:c16="http://schemas.microsoft.com/office/drawing/2014/chart" uri="{C3380CC4-5D6E-409C-BE32-E72D297353CC}">
              <c16:uniqueId val="{00000000-E1CE-41E2-88B9-4C9DB5E1E816}"/>
            </c:ext>
          </c:extLst>
        </c:ser>
        <c:ser>
          <c:idx val="1"/>
          <c:order val="1"/>
          <c:tx>
            <c:strRef>
              <c:f>'Dia_bmi (30-69)'!$A$37</c:f>
              <c:strCache>
                <c:ptCount val="1"/>
                <c:pt idx="0">
                  <c:v>Hallsberg kommun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'Dia_bmi (30-69)'!$B$35:$E$35</c:f>
              <c:numCache>
                <c:formatCode>General</c:formatCode>
                <c:ptCount val="4"/>
                <c:pt idx="0">
                  <c:v>2004</c:v>
                </c:pt>
                <c:pt idx="1">
                  <c:v>2008</c:v>
                </c:pt>
                <c:pt idx="2">
                  <c:v>2012</c:v>
                </c:pt>
                <c:pt idx="3">
                  <c:v>2017</c:v>
                </c:pt>
              </c:numCache>
            </c:numRef>
          </c:cat>
          <c:val>
            <c:numRef>
              <c:f>'Dia_bmi (30-69)'!$B$37:$E$37</c:f>
              <c:numCache>
                <c:formatCode>0</c:formatCode>
                <c:ptCount val="4"/>
                <c:pt idx="0">
                  <c:v>61.726493335044985</c:v>
                </c:pt>
                <c:pt idx="1">
                  <c:v>64.402106413779975</c:v>
                </c:pt>
                <c:pt idx="2">
                  <c:v>68.632502439504776</c:v>
                </c:pt>
                <c:pt idx="3">
                  <c:v>65.994280680638866</c:v>
                </c:pt>
              </c:numCache>
            </c:numRef>
          </c:val>
          <c:smooth val="0"/>
          <c:extLst>
            <c:ext xmlns:c16="http://schemas.microsoft.com/office/drawing/2014/chart" uri="{C3380CC4-5D6E-409C-BE32-E72D297353CC}">
              <c16:uniqueId val="{00000001-E1CE-41E2-88B9-4C9DB5E1E816}"/>
            </c:ext>
          </c:extLst>
        </c:ser>
        <c:ser>
          <c:idx val="2"/>
          <c:order val="2"/>
          <c:tx>
            <c:strRef>
              <c:f>'Dia_bmi (30-69)'!$A$38</c:f>
              <c:strCache>
                <c:ptCount val="1"/>
                <c:pt idx="0">
                  <c:v>Kumla kommun</c:v>
                </c:pt>
              </c:strCache>
            </c:strRef>
          </c:tx>
          <c:spPr>
            <a:ln w="28575" cap="rnd">
              <a:solidFill>
                <a:schemeClr val="accent3"/>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(30-69)'!$B$38:$E$38</c:f>
              <c:numCache>
                <c:formatCode>0</c:formatCode>
                <c:ptCount val="4"/>
                <c:pt idx="0">
                  <c:v>57.579320096836561</c:v>
                </c:pt>
                <c:pt idx="1">
                  <c:v>56.325611589841841</c:v>
                </c:pt>
                <c:pt idx="2">
                  <c:v>62.240623456512104</c:v>
                </c:pt>
                <c:pt idx="3">
                  <c:v>59.62371636742931</c:v>
                </c:pt>
              </c:numCache>
            </c:numRef>
          </c:val>
          <c:smooth val="0"/>
          <c:extLst>
            <c:ext xmlns:c16="http://schemas.microsoft.com/office/drawing/2014/chart" uri="{C3380CC4-5D6E-409C-BE32-E72D297353CC}">
              <c16:uniqueId val="{00000005-E1CE-41E2-88B9-4C9DB5E1E816}"/>
            </c:ext>
          </c:extLst>
        </c:ser>
        <c:ser>
          <c:idx val="3"/>
          <c:order val="3"/>
          <c:tx>
            <c:strRef>
              <c:f>'Dia_bmi (30-69)'!$A$39</c:f>
              <c:strCache>
                <c:ptCount val="1"/>
                <c:pt idx="0">
                  <c:v>Laxå kommun</c:v>
                </c:pt>
              </c:strCache>
            </c:strRef>
          </c:tx>
          <c:spPr>
            <a:ln w="28575" cap="rnd">
              <a:solidFill>
                <a:schemeClr val="accent4"/>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(30-69)'!$B$39:$E$39</c:f>
              <c:numCache>
                <c:formatCode>0</c:formatCode>
                <c:ptCount val="4"/>
                <c:pt idx="0">
                  <c:v>59.855027161503962</c:v>
                </c:pt>
                <c:pt idx="1">
                  <c:v>63.966904984936178</c:v>
                </c:pt>
                <c:pt idx="2">
                  <c:v>63.486608028719125</c:v>
                </c:pt>
                <c:pt idx="3">
                  <c:v>69.856630410526762</c:v>
                </c:pt>
              </c:numCache>
            </c:numRef>
          </c:val>
          <c:smooth val="0"/>
          <c:extLst>
            <c:ext xmlns:c16="http://schemas.microsoft.com/office/drawing/2014/chart" uri="{C3380CC4-5D6E-409C-BE32-E72D297353CC}">
              <c16:uniqueId val="{00000006-E1CE-41E2-88B9-4C9DB5E1E816}"/>
            </c:ext>
          </c:extLst>
        </c:ser>
        <c:ser>
          <c:idx val="4"/>
          <c:order val="4"/>
          <c:tx>
            <c:strRef>
              <c:f>'Dia_bmi (30-69)'!$A$40</c:f>
              <c:strCache>
                <c:ptCount val="1"/>
                <c:pt idx="0">
                  <c:v>Lekebergs kommun</c:v>
                </c:pt>
              </c:strCache>
            </c:strRef>
          </c:tx>
          <c:spPr>
            <a:ln w="28575" cap="rnd">
              <a:solidFill>
                <a:schemeClr val="accent5"/>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(30-69)'!$B$40:$E$40</c:f>
              <c:numCache>
                <c:formatCode>0</c:formatCode>
                <c:ptCount val="4"/>
                <c:pt idx="0">
                  <c:v>57.720022672246529</c:v>
                </c:pt>
                <c:pt idx="1">
                  <c:v>62.728175199561719</c:v>
                </c:pt>
                <c:pt idx="2">
                  <c:v>57.741039671454352</c:v>
                </c:pt>
                <c:pt idx="3">
                  <c:v>62.134901034750868</c:v>
                </c:pt>
              </c:numCache>
            </c:numRef>
          </c:val>
          <c:smooth val="0"/>
          <c:extLst>
            <c:ext xmlns:c16="http://schemas.microsoft.com/office/drawing/2014/chart" uri="{C3380CC4-5D6E-409C-BE32-E72D297353CC}">
              <c16:uniqueId val="{00000007-E1CE-41E2-88B9-4C9DB5E1E816}"/>
            </c:ext>
          </c:extLst>
        </c:ser>
        <c:dLbls>
          <c:showLegendKey val="0"/>
          <c:showVal val="0"/>
          <c:showCatName val="0"/>
          <c:showSerName val="0"/>
          <c:showPercent val="0"/>
          <c:showBubbleSize val="0"/>
        </c:dLbls>
        <c:smooth val="0"/>
        <c:axId val="596516864"/>
        <c:axId val="596521784"/>
      </c:lineChart>
      <c:catAx>
        <c:axId val="59651686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96521784"/>
        <c:crosses val="autoZero"/>
        <c:auto val="1"/>
        <c:lblAlgn val="ctr"/>
        <c:lblOffset val="100"/>
        <c:noMultiLvlLbl val="0"/>
      </c:catAx>
      <c:valAx>
        <c:axId val="596521784"/>
        <c:scaling>
          <c:orientation val="minMax"/>
          <c:max val="75"/>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9651686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600"/>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Hallsberg kommun som uppnår rekommendationen om 150 minuter fysisk aktivitet/vecka (2017) </a:t>
            </a:r>
            <a:endParaRPr lang="sv-SE" sz="1400">
              <a:effectLst/>
            </a:endParaRPr>
          </a:p>
        </c:rich>
      </c:tx>
      <c:layout>
        <c:manualLayout>
          <c:xMode val="edge"/>
          <c:yMode val="edge"/>
          <c:x val="0.1227155648543760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vuxna'!$AA$43</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vuxna'!$Z$44:$Z$45</c:f>
              <c:strCache>
                <c:ptCount val="2"/>
                <c:pt idx="0">
                  <c:v>30-49 år</c:v>
                </c:pt>
                <c:pt idx="1">
                  <c:v>50-69 år</c:v>
                </c:pt>
              </c:strCache>
            </c:strRef>
          </c:cat>
          <c:val>
            <c:numRef>
              <c:f>'Dia fys vuxna'!$AA$44:$AA$45</c:f>
              <c:numCache>
                <c:formatCode>General</c:formatCode>
                <c:ptCount val="2"/>
                <c:pt idx="0">
                  <c:v>65</c:v>
                </c:pt>
                <c:pt idx="1">
                  <c:v>60</c:v>
                </c:pt>
              </c:numCache>
            </c:numRef>
          </c:val>
          <c:extLst>
            <c:ext xmlns:c16="http://schemas.microsoft.com/office/drawing/2014/chart" uri="{C3380CC4-5D6E-409C-BE32-E72D297353CC}">
              <c16:uniqueId val="{00000000-0DFC-4CB9-8E08-834ED3FD4E16}"/>
            </c:ext>
          </c:extLst>
        </c:ser>
        <c:ser>
          <c:idx val="1"/>
          <c:order val="1"/>
          <c:tx>
            <c:strRef>
              <c:f>'Dia fys vuxna'!$AB$43</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vuxna'!$Z$44:$Z$45</c:f>
              <c:strCache>
                <c:ptCount val="2"/>
                <c:pt idx="0">
                  <c:v>30-49 år</c:v>
                </c:pt>
                <c:pt idx="1">
                  <c:v>50-69 år</c:v>
                </c:pt>
              </c:strCache>
            </c:strRef>
          </c:cat>
          <c:val>
            <c:numRef>
              <c:f>'Dia fys vuxna'!$AB$44:$AB$45</c:f>
              <c:numCache>
                <c:formatCode>General</c:formatCode>
                <c:ptCount val="2"/>
                <c:pt idx="0">
                  <c:v>77</c:v>
                </c:pt>
                <c:pt idx="1">
                  <c:v>57</c:v>
                </c:pt>
              </c:numCache>
            </c:numRef>
          </c:val>
          <c:extLst>
            <c:ext xmlns:c16="http://schemas.microsoft.com/office/drawing/2014/chart" uri="{C3380CC4-5D6E-409C-BE32-E72D297353CC}">
              <c16:uniqueId val="{00000001-0DFC-4CB9-8E08-834ED3FD4E16}"/>
            </c:ext>
          </c:extLst>
        </c:ser>
        <c:dLbls>
          <c:showLegendKey val="0"/>
          <c:showVal val="0"/>
          <c:showCatName val="0"/>
          <c:showSerName val="0"/>
          <c:showPercent val="0"/>
          <c:showBubbleSize val="0"/>
        </c:dLbls>
        <c:gapWidth val="219"/>
        <c:overlap val="-27"/>
        <c:axId val="744627640"/>
        <c:axId val="744622392"/>
      </c:barChart>
      <c:catAx>
        <c:axId val="744627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2392"/>
        <c:crosses val="autoZero"/>
        <c:auto val="1"/>
        <c:lblAlgn val="ctr"/>
        <c:lblOffset val="100"/>
        <c:noMultiLvlLbl val="0"/>
      </c:catAx>
      <c:valAx>
        <c:axId val="7446223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a:effectLst/>
              </a:rPr>
              <a:t>Andel i Hallsberg kommun som sitter 10 timmar eller mer ett normalt dygn (2017) </a:t>
            </a:r>
            <a:endParaRPr lang="sv-SE"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vux'!$AB$70</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vux'!$AA$71:$AA$72</c:f>
              <c:strCache>
                <c:ptCount val="2"/>
                <c:pt idx="0">
                  <c:v>30-49 år</c:v>
                </c:pt>
                <c:pt idx="1">
                  <c:v>50-69 år</c:v>
                </c:pt>
              </c:strCache>
            </c:strRef>
          </c:cat>
          <c:val>
            <c:numRef>
              <c:f>'Dia still vux'!$AB$71:$AB$72</c:f>
              <c:numCache>
                <c:formatCode>General</c:formatCode>
                <c:ptCount val="2"/>
                <c:pt idx="0">
                  <c:v>11</c:v>
                </c:pt>
                <c:pt idx="1">
                  <c:v>3</c:v>
                </c:pt>
              </c:numCache>
            </c:numRef>
          </c:val>
          <c:extLst>
            <c:ext xmlns:c16="http://schemas.microsoft.com/office/drawing/2014/chart" uri="{C3380CC4-5D6E-409C-BE32-E72D297353CC}">
              <c16:uniqueId val="{00000000-2610-405C-8B81-248F30B2F95F}"/>
            </c:ext>
          </c:extLst>
        </c:ser>
        <c:ser>
          <c:idx val="1"/>
          <c:order val="1"/>
          <c:tx>
            <c:strRef>
              <c:f>'Dia still vux'!$AC$70</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vux'!$AA$71:$AA$72</c:f>
              <c:strCache>
                <c:ptCount val="2"/>
                <c:pt idx="0">
                  <c:v>30-49 år</c:v>
                </c:pt>
                <c:pt idx="1">
                  <c:v>50-69 år</c:v>
                </c:pt>
              </c:strCache>
            </c:strRef>
          </c:cat>
          <c:val>
            <c:numRef>
              <c:f>'Dia still vux'!$AC$71:$AC$72</c:f>
              <c:numCache>
                <c:formatCode>General</c:formatCode>
                <c:ptCount val="2"/>
                <c:pt idx="0">
                  <c:v>9</c:v>
                </c:pt>
                <c:pt idx="1">
                  <c:v>11</c:v>
                </c:pt>
              </c:numCache>
            </c:numRef>
          </c:val>
          <c:extLst>
            <c:ext xmlns:c16="http://schemas.microsoft.com/office/drawing/2014/chart" uri="{C3380CC4-5D6E-409C-BE32-E72D297353CC}">
              <c16:uniqueId val="{00000001-2610-405C-8B81-248F30B2F95F}"/>
            </c:ext>
          </c:extLst>
        </c:ser>
        <c:dLbls>
          <c:dLblPos val="outEnd"/>
          <c:showLegendKey val="0"/>
          <c:showVal val="1"/>
          <c:showCatName val="0"/>
          <c:showSerName val="0"/>
          <c:showPercent val="0"/>
          <c:showBubbleSize val="0"/>
        </c:dLbls>
        <c:gapWidth val="219"/>
        <c:overlap val="-27"/>
        <c:axId val="636796576"/>
        <c:axId val="636800184"/>
      </c:barChart>
      <c:catAx>
        <c:axId val="63679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6800184"/>
        <c:crosses val="autoZero"/>
        <c:auto val="1"/>
        <c:lblAlgn val="ctr"/>
        <c:lblOffset val="100"/>
        <c:noMultiLvlLbl val="0"/>
      </c:catAx>
      <c:valAx>
        <c:axId val="636800184"/>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679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eller mycket god hälsa 70-84 år - Totalt</a:t>
            </a:r>
            <a:r>
              <a:rPr lang="sv-SE" baseline="0"/>
              <a:t> (södra länsdelen)</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(70-84)'!$A$35</c:f>
              <c:strCache>
                <c:ptCount val="1"/>
                <c:pt idx="0">
                  <c:v>Askersunds kommun</c:v>
                </c:pt>
              </c:strCache>
            </c:strRef>
          </c:tx>
          <c:spPr>
            <a:ln w="28575" cap="rnd">
              <a:solidFill>
                <a:schemeClr val="accent1"/>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(70-84)'!$B$35:$E$35</c:f>
              <c:numCache>
                <c:formatCode>0</c:formatCode>
                <c:ptCount val="4"/>
                <c:pt idx="0">
                  <c:v>49.603532572224246</c:v>
                </c:pt>
                <c:pt idx="1">
                  <c:v>44.594623379595042</c:v>
                </c:pt>
                <c:pt idx="2">
                  <c:v>43.999820164043193</c:v>
                </c:pt>
                <c:pt idx="3">
                  <c:v>60.636805611209567</c:v>
                </c:pt>
              </c:numCache>
            </c:numRef>
          </c:val>
          <c:smooth val="0"/>
          <c:extLst>
            <c:ext xmlns:c16="http://schemas.microsoft.com/office/drawing/2014/chart" uri="{C3380CC4-5D6E-409C-BE32-E72D297353CC}">
              <c16:uniqueId val="{00000000-3C33-4737-9CBF-CF1CEA2A2FFF}"/>
            </c:ext>
          </c:extLst>
        </c:ser>
        <c:ser>
          <c:idx val="1"/>
          <c:order val="1"/>
          <c:tx>
            <c:strRef>
              <c:f>'Dia_allmän hälsa (70-84)'!$A$36</c:f>
              <c:strCache>
                <c:ptCount val="1"/>
                <c:pt idx="0">
                  <c:v>Hallsberg kommun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(70-84)'!$B$34:$E$34</c:f>
              <c:numCache>
                <c:formatCode>General</c:formatCode>
                <c:ptCount val="4"/>
                <c:pt idx="0">
                  <c:v>2004</c:v>
                </c:pt>
                <c:pt idx="1">
                  <c:v>2008</c:v>
                </c:pt>
                <c:pt idx="2">
                  <c:v>2012</c:v>
                </c:pt>
                <c:pt idx="3">
                  <c:v>2017</c:v>
                </c:pt>
              </c:numCache>
            </c:numRef>
          </c:cat>
          <c:val>
            <c:numRef>
              <c:f>'Dia_allmän hälsa (70-84)'!$B$36:$E$36</c:f>
              <c:numCache>
                <c:formatCode>0</c:formatCode>
                <c:ptCount val="4"/>
                <c:pt idx="0">
                  <c:v>54.274319760036363</c:v>
                </c:pt>
                <c:pt idx="1">
                  <c:v>45.631095124371676</c:v>
                </c:pt>
                <c:pt idx="2">
                  <c:v>54.013503971320411</c:v>
                </c:pt>
                <c:pt idx="3">
                  <c:v>58.807024885171543</c:v>
                </c:pt>
              </c:numCache>
            </c:numRef>
          </c:val>
          <c:smooth val="0"/>
          <c:extLst>
            <c:ext xmlns:c16="http://schemas.microsoft.com/office/drawing/2014/chart" uri="{C3380CC4-5D6E-409C-BE32-E72D297353CC}">
              <c16:uniqueId val="{00000001-3C33-4737-9CBF-CF1CEA2A2FFF}"/>
            </c:ext>
          </c:extLst>
        </c:ser>
        <c:ser>
          <c:idx val="2"/>
          <c:order val="2"/>
          <c:tx>
            <c:strRef>
              <c:f>'Dia_allmän hälsa (70-84)'!$A$37</c:f>
              <c:strCache>
                <c:ptCount val="1"/>
                <c:pt idx="0">
                  <c:v>Kumla kommun</c:v>
                </c:pt>
              </c:strCache>
            </c:strRef>
          </c:tx>
          <c:spPr>
            <a:ln w="28575" cap="rnd">
              <a:solidFill>
                <a:schemeClr val="accent3"/>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(70-84)'!$B$37:$E$37</c:f>
              <c:numCache>
                <c:formatCode>0</c:formatCode>
                <c:ptCount val="4"/>
                <c:pt idx="0">
                  <c:v>49.436561348303329</c:v>
                </c:pt>
                <c:pt idx="1">
                  <c:v>48.860603763973302</c:v>
                </c:pt>
                <c:pt idx="2">
                  <c:v>50.27197046254561</c:v>
                </c:pt>
                <c:pt idx="3">
                  <c:v>61.477519429677997</c:v>
                </c:pt>
              </c:numCache>
            </c:numRef>
          </c:val>
          <c:smooth val="0"/>
          <c:extLst>
            <c:ext xmlns:c16="http://schemas.microsoft.com/office/drawing/2014/chart" uri="{C3380CC4-5D6E-409C-BE32-E72D297353CC}">
              <c16:uniqueId val="{00000002-3C33-4737-9CBF-CF1CEA2A2FFF}"/>
            </c:ext>
          </c:extLst>
        </c:ser>
        <c:ser>
          <c:idx val="3"/>
          <c:order val="3"/>
          <c:tx>
            <c:strRef>
              <c:f>'Dia_allmän hälsa (70-84)'!$A$38</c:f>
              <c:strCache>
                <c:ptCount val="1"/>
                <c:pt idx="0">
                  <c:v>Laxå kommun</c:v>
                </c:pt>
              </c:strCache>
            </c:strRef>
          </c:tx>
          <c:spPr>
            <a:ln w="28575" cap="rnd">
              <a:solidFill>
                <a:schemeClr val="accent4"/>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(70-84)'!$B$38:$E$38</c:f>
              <c:numCache>
                <c:formatCode>0</c:formatCode>
                <c:ptCount val="4"/>
                <c:pt idx="0">
                  <c:v>46.733167622498364</c:v>
                </c:pt>
                <c:pt idx="1">
                  <c:v>49.080400672490875</c:v>
                </c:pt>
                <c:pt idx="2">
                  <c:v>48.629597067893265</c:v>
                </c:pt>
                <c:pt idx="3">
                  <c:v>49.735728116989932</c:v>
                </c:pt>
              </c:numCache>
            </c:numRef>
          </c:val>
          <c:smooth val="0"/>
          <c:extLst>
            <c:ext xmlns:c16="http://schemas.microsoft.com/office/drawing/2014/chart" uri="{C3380CC4-5D6E-409C-BE32-E72D297353CC}">
              <c16:uniqueId val="{00000003-3C33-4737-9CBF-CF1CEA2A2FFF}"/>
            </c:ext>
          </c:extLst>
        </c:ser>
        <c:ser>
          <c:idx val="4"/>
          <c:order val="4"/>
          <c:tx>
            <c:strRef>
              <c:f>'Dia_allmän hälsa (70-84)'!$A$39</c:f>
              <c:strCache>
                <c:ptCount val="1"/>
                <c:pt idx="0">
                  <c:v>Lekebergs kommun</c:v>
                </c:pt>
              </c:strCache>
            </c:strRef>
          </c:tx>
          <c:spPr>
            <a:ln w="28575" cap="rnd">
              <a:solidFill>
                <a:schemeClr val="accent5"/>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(70-84)'!$B$39:$E$39</c:f>
              <c:numCache>
                <c:formatCode>0</c:formatCode>
                <c:ptCount val="4"/>
                <c:pt idx="0">
                  <c:v>49.376131741584935</c:v>
                </c:pt>
                <c:pt idx="1">
                  <c:v>53.862747901146776</c:v>
                </c:pt>
                <c:pt idx="2">
                  <c:v>46.91768856369486</c:v>
                </c:pt>
                <c:pt idx="3">
                  <c:v>54.412617222479135</c:v>
                </c:pt>
              </c:numCache>
            </c:numRef>
          </c:val>
          <c:smooth val="0"/>
          <c:extLst>
            <c:ext xmlns:c16="http://schemas.microsoft.com/office/drawing/2014/chart" uri="{C3380CC4-5D6E-409C-BE32-E72D297353CC}">
              <c16:uniqueId val="{00000004-3C33-4737-9CBF-CF1CEA2A2FFF}"/>
            </c:ext>
          </c:extLst>
        </c:ser>
        <c:ser>
          <c:idx val="5"/>
          <c:order val="5"/>
          <c:tx>
            <c:strRef>
              <c:f>'Dia_allmän hälsa (70-84)'!$A$40</c:f>
              <c:strCache>
                <c:ptCount val="1"/>
                <c:pt idx="0">
                  <c:v>Länet totalt</c:v>
                </c:pt>
              </c:strCache>
            </c:strRef>
          </c:tx>
          <c:spPr>
            <a:ln w="28575" cap="rnd">
              <a:solidFill>
                <a:schemeClr val="accent6"/>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(70-84)'!$B$40:$E$40</c:f>
              <c:numCache>
                <c:formatCode>0</c:formatCode>
                <c:ptCount val="4"/>
                <c:pt idx="0">
                  <c:v>54</c:v>
                </c:pt>
                <c:pt idx="1">
                  <c:v>53</c:v>
                </c:pt>
                <c:pt idx="2">
                  <c:v>53</c:v>
                </c:pt>
                <c:pt idx="3">
                  <c:v>57</c:v>
                </c:pt>
              </c:numCache>
            </c:numRef>
          </c:val>
          <c:smooth val="0"/>
          <c:extLst>
            <c:ext xmlns:c16="http://schemas.microsoft.com/office/drawing/2014/chart" uri="{C3380CC4-5D6E-409C-BE32-E72D297353CC}">
              <c16:uniqueId val="{00000005-3C33-4737-9CBF-CF1CEA2A2FFF}"/>
            </c:ext>
          </c:extLst>
        </c:ser>
        <c:dLbls>
          <c:showLegendKey val="0"/>
          <c:showVal val="0"/>
          <c:showCatName val="0"/>
          <c:showSerName val="0"/>
          <c:showPercent val="0"/>
          <c:showBubbleSize val="0"/>
        </c:dLbls>
        <c:smooth val="0"/>
        <c:axId val="631710080"/>
        <c:axId val="631711064"/>
      </c:lineChart>
      <c:catAx>
        <c:axId val="63171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1711064"/>
        <c:crosses val="autoZero"/>
        <c:auto val="1"/>
        <c:lblAlgn val="ctr"/>
        <c:lblOffset val="100"/>
        <c:noMultiLvlLbl val="0"/>
      </c:catAx>
      <c:valAx>
        <c:axId val="631711064"/>
        <c:scaling>
          <c:orientation val="minMax"/>
          <c:max val="70"/>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171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Hallsberg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äldre'!$AA$43</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äldre'!$Z$44:$Z$45</c:f>
              <c:strCache>
                <c:ptCount val="2"/>
                <c:pt idx="0">
                  <c:v>70-84 år</c:v>
                </c:pt>
                <c:pt idx="1">
                  <c:v>85+ år</c:v>
                </c:pt>
              </c:strCache>
            </c:strRef>
          </c:cat>
          <c:val>
            <c:numRef>
              <c:f>'Dia fys äldre'!$AA$44:$AA$45</c:f>
              <c:numCache>
                <c:formatCode>General</c:formatCode>
                <c:ptCount val="2"/>
                <c:pt idx="0">
                  <c:v>38</c:v>
                </c:pt>
                <c:pt idx="1">
                  <c:v>18</c:v>
                </c:pt>
              </c:numCache>
            </c:numRef>
          </c:val>
          <c:extLst>
            <c:ext xmlns:c16="http://schemas.microsoft.com/office/drawing/2014/chart" uri="{C3380CC4-5D6E-409C-BE32-E72D297353CC}">
              <c16:uniqueId val="{00000000-78D2-41E3-9718-B74BEE62BC18}"/>
            </c:ext>
          </c:extLst>
        </c:ser>
        <c:ser>
          <c:idx val="1"/>
          <c:order val="1"/>
          <c:tx>
            <c:strRef>
              <c:f>'Dia fys äldre'!$AB$43</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äldre'!$Z$44:$Z$45</c:f>
              <c:strCache>
                <c:ptCount val="2"/>
                <c:pt idx="0">
                  <c:v>70-84 år</c:v>
                </c:pt>
                <c:pt idx="1">
                  <c:v>85+ år</c:v>
                </c:pt>
              </c:strCache>
            </c:strRef>
          </c:cat>
          <c:val>
            <c:numRef>
              <c:f>'Dia fys äldre'!$AB$44:$AB$45</c:f>
              <c:numCache>
                <c:formatCode>General</c:formatCode>
                <c:ptCount val="2"/>
                <c:pt idx="0">
                  <c:v>59</c:v>
                </c:pt>
                <c:pt idx="1">
                  <c:v>19</c:v>
                </c:pt>
              </c:numCache>
            </c:numRef>
          </c:val>
          <c:extLst>
            <c:ext xmlns:c16="http://schemas.microsoft.com/office/drawing/2014/chart" uri="{C3380CC4-5D6E-409C-BE32-E72D297353CC}">
              <c16:uniqueId val="{00000001-78D2-41E3-9718-B74BEE62BC18}"/>
            </c:ext>
          </c:extLst>
        </c:ser>
        <c:dLbls>
          <c:dLblPos val="outEnd"/>
          <c:showLegendKey val="0"/>
          <c:showVal val="1"/>
          <c:showCatName val="0"/>
          <c:showSerName val="0"/>
          <c:showPercent val="0"/>
          <c:showBubbleSize val="0"/>
        </c:dLbls>
        <c:gapWidth val="219"/>
        <c:overlap val="-27"/>
        <c:axId val="744627640"/>
        <c:axId val="744622392"/>
      </c:barChart>
      <c:catAx>
        <c:axId val="744627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2392"/>
        <c:crosses val="autoZero"/>
        <c:auto val="1"/>
        <c:lblAlgn val="ctr"/>
        <c:lblOffset val="100"/>
        <c:noMultiLvlLbl val="0"/>
      </c:catAx>
      <c:valAx>
        <c:axId val="7446223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baseline="0" dirty="0">
                <a:effectLst/>
              </a:rPr>
              <a:t>Andel i Hallsberg kommun som sitter 10 timmar eller mer ett normalt dygn (2017) </a:t>
            </a:r>
            <a:endParaRPr lang="sv-SE" dirty="0">
              <a:effectLst/>
            </a:endParaRPr>
          </a:p>
        </c:rich>
      </c:tx>
      <c:layout>
        <c:manualLayout>
          <c:xMode val="edge"/>
          <c:yMode val="edge"/>
          <c:x val="0.11129555404651882"/>
          <c:y val="2.58543317075132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äldre'!$AB$70</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äldre'!$AA$71:$AA$72</c:f>
              <c:strCache>
                <c:ptCount val="2"/>
                <c:pt idx="0">
                  <c:v>70-84 år</c:v>
                </c:pt>
                <c:pt idx="1">
                  <c:v>85+ år</c:v>
                </c:pt>
              </c:strCache>
            </c:strRef>
          </c:cat>
          <c:val>
            <c:numRef>
              <c:f>'Dia still äldre'!$AB$71:$AB$72</c:f>
              <c:numCache>
                <c:formatCode>General</c:formatCode>
                <c:ptCount val="2"/>
                <c:pt idx="0">
                  <c:v>9</c:v>
                </c:pt>
                <c:pt idx="1">
                  <c:v>44</c:v>
                </c:pt>
              </c:numCache>
            </c:numRef>
          </c:val>
          <c:extLst>
            <c:ext xmlns:c16="http://schemas.microsoft.com/office/drawing/2014/chart" uri="{C3380CC4-5D6E-409C-BE32-E72D297353CC}">
              <c16:uniqueId val="{00000000-40CF-4294-8891-BEC8E806E944}"/>
            </c:ext>
          </c:extLst>
        </c:ser>
        <c:ser>
          <c:idx val="1"/>
          <c:order val="1"/>
          <c:tx>
            <c:strRef>
              <c:f>'Dia still äldre'!$AC$70</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äldre'!$AA$71:$AA$72</c:f>
              <c:strCache>
                <c:ptCount val="2"/>
                <c:pt idx="0">
                  <c:v>70-84 år</c:v>
                </c:pt>
                <c:pt idx="1">
                  <c:v>85+ år</c:v>
                </c:pt>
              </c:strCache>
            </c:strRef>
          </c:cat>
          <c:val>
            <c:numRef>
              <c:f>'Dia still äldre'!$AC$71:$AC$72</c:f>
              <c:numCache>
                <c:formatCode>General</c:formatCode>
                <c:ptCount val="2"/>
                <c:pt idx="0">
                  <c:v>12</c:v>
                </c:pt>
                <c:pt idx="1">
                  <c:v>22</c:v>
                </c:pt>
              </c:numCache>
            </c:numRef>
          </c:val>
          <c:extLst>
            <c:ext xmlns:c16="http://schemas.microsoft.com/office/drawing/2014/chart" uri="{C3380CC4-5D6E-409C-BE32-E72D297353CC}">
              <c16:uniqueId val="{00000001-40CF-4294-8891-BEC8E806E944}"/>
            </c:ext>
          </c:extLst>
        </c:ser>
        <c:dLbls>
          <c:dLblPos val="outEnd"/>
          <c:showLegendKey val="0"/>
          <c:showVal val="1"/>
          <c:showCatName val="0"/>
          <c:showSerName val="0"/>
          <c:showPercent val="0"/>
          <c:showBubbleSize val="0"/>
        </c:dLbls>
        <c:gapWidth val="219"/>
        <c:overlap val="-27"/>
        <c:axId val="617061680"/>
        <c:axId val="577563376"/>
      </c:barChart>
      <c:catAx>
        <c:axId val="617061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7563376"/>
        <c:crosses val="autoZero"/>
        <c:auto val="1"/>
        <c:lblAlgn val="ctr"/>
        <c:lblOffset val="100"/>
        <c:noMultiLvlLbl val="0"/>
      </c:catAx>
      <c:valAx>
        <c:axId val="577563376"/>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1706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'5 största ung. föreningar'!$Q$3</c:f>
              <c:strCache>
                <c:ptCount val="1"/>
                <c:pt idx="0">
                  <c:v>Deltagartillfällen pojkar</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ung. föreningar'!$P$4:$P$8</c:f>
              <c:strCache>
                <c:ptCount val="5"/>
                <c:pt idx="0">
                  <c:v>IFK Hallsberg Hockey</c:v>
                </c:pt>
                <c:pt idx="1">
                  <c:v>IFK Hallsberg Fotbollklubb</c:v>
                </c:pt>
                <c:pt idx="2">
                  <c:v>Sköllersta Idrottsförening</c:v>
                </c:pt>
                <c:pt idx="3">
                  <c:v>Handbollklubben Järnvägen</c:v>
                </c:pt>
                <c:pt idx="4">
                  <c:v>Pålsboda Gymnastik o Idrottsförening</c:v>
                </c:pt>
              </c:strCache>
            </c:strRef>
          </c:cat>
          <c:val>
            <c:numRef>
              <c:f>'5 största ung. föreningar'!$Q$4:$Q$8</c:f>
              <c:numCache>
                <c:formatCode>[$-1041D]#,##0;\(#,##0\)</c:formatCode>
                <c:ptCount val="5"/>
                <c:pt idx="0">
                  <c:v>13818</c:v>
                </c:pt>
                <c:pt idx="1">
                  <c:v>7164</c:v>
                </c:pt>
                <c:pt idx="2">
                  <c:v>5401</c:v>
                </c:pt>
                <c:pt idx="3">
                  <c:v>2556</c:v>
                </c:pt>
                <c:pt idx="4">
                  <c:v>2611</c:v>
                </c:pt>
              </c:numCache>
            </c:numRef>
          </c:val>
          <c:extLst>
            <c:ext xmlns:c16="http://schemas.microsoft.com/office/drawing/2014/chart" uri="{C3380CC4-5D6E-409C-BE32-E72D297353CC}">
              <c16:uniqueId val="{00000000-EF69-43CB-84EA-5AFC2F0CEB6A}"/>
            </c:ext>
          </c:extLst>
        </c:ser>
        <c:ser>
          <c:idx val="2"/>
          <c:order val="2"/>
          <c:tx>
            <c:strRef>
              <c:f>'5 största ung. föreningar'!$S$3</c:f>
              <c:strCache>
                <c:ptCount val="1"/>
                <c:pt idx="0">
                  <c:v>Deltagartillfällen flickor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ung. föreningar'!$P$4:$P$8</c:f>
              <c:strCache>
                <c:ptCount val="5"/>
                <c:pt idx="0">
                  <c:v>IFK Hallsberg Hockey</c:v>
                </c:pt>
                <c:pt idx="1">
                  <c:v>IFK Hallsberg Fotbollklubb</c:v>
                </c:pt>
                <c:pt idx="2">
                  <c:v>Sköllersta Idrottsförening</c:v>
                </c:pt>
                <c:pt idx="3">
                  <c:v>Handbollklubben Järnvägen</c:v>
                </c:pt>
                <c:pt idx="4">
                  <c:v>Pålsboda Gymnastik o Idrottsförening</c:v>
                </c:pt>
              </c:strCache>
            </c:strRef>
          </c:cat>
          <c:val>
            <c:numRef>
              <c:f>'5 största ung. föreningar'!$S$4:$S$8</c:f>
              <c:numCache>
                <c:formatCode>General</c:formatCode>
                <c:ptCount val="5"/>
                <c:pt idx="0">
                  <c:v>271</c:v>
                </c:pt>
                <c:pt idx="1">
                  <c:v>4755</c:v>
                </c:pt>
                <c:pt idx="2">
                  <c:v>3566</c:v>
                </c:pt>
                <c:pt idx="3">
                  <c:v>4330</c:v>
                </c:pt>
                <c:pt idx="4">
                  <c:v>1158</c:v>
                </c:pt>
              </c:numCache>
            </c:numRef>
          </c:val>
          <c:extLst>
            <c:ext xmlns:c16="http://schemas.microsoft.com/office/drawing/2014/chart" uri="{C3380CC4-5D6E-409C-BE32-E72D297353CC}">
              <c16:uniqueId val="{00000001-EF69-43CB-84EA-5AFC2F0CEB6A}"/>
            </c:ext>
          </c:extLst>
        </c:ser>
        <c:dLbls>
          <c:dLblPos val="ctr"/>
          <c:showLegendKey val="0"/>
          <c:showVal val="1"/>
          <c:showCatName val="0"/>
          <c:showSerName val="0"/>
          <c:showPercent val="0"/>
          <c:showBubbleSize val="0"/>
        </c:dLbls>
        <c:gapWidth val="150"/>
        <c:overlap val="100"/>
        <c:axId val="228517384"/>
        <c:axId val="228517776"/>
        <c:extLst>
          <c:ext xmlns:c15="http://schemas.microsoft.com/office/drawing/2012/chart" uri="{02D57815-91ED-43cb-92C2-25804820EDAC}">
            <c15:filteredBarSeries>
              <c15:ser>
                <c:idx val="1"/>
                <c:order val="1"/>
                <c:tx>
                  <c:strRef>
                    <c:extLst>
                      <c:ext uri="{02D57815-91ED-43cb-92C2-25804820EDAC}">
                        <c15:formulaRef>
                          <c15:sqref>'5 största ung. föreningar'!$R$3</c15:sqref>
                        </c15:formulaRef>
                      </c:ext>
                    </c:extLst>
                    <c:strCache>
                      <c:ptCount val="1"/>
                      <c:pt idx="0">
                        <c:v>% Andel pojkar</c:v>
                      </c:pt>
                    </c:strCache>
                  </c:strRef>
                </c:tx>
                <c:spPr>
                  <a:solidFill>
                    <a:srgbClr val="F6DE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sv-SE"/>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'5 största ung. föreningar'!$P$4:$P$8</c15:sqref>
                        </c15:formulaRef>
                      </c:ext>
                    </c:extLst>
                    <c:strCache>
                      <c:ptCount val="5"/>
                      <c:pt idx="0">
                        <c:v>IFK Hallsberg Hockey</c:v>
                      </c:pt>
                      <c:pt idx="1">
                        <c:v>IFK Hallsberg Fotbollklubb</c:v>
                      </c:pt>
                      <c:pt idx="2">
                        <c:v>Sköllersta Idrottsförening</c:v>
                      </c:pt>
                      <c:pt idx="3">
                        <c:v>Handbollklubben Järnvägen</c:v>
                      </c:pt>
                      <c:pt idx="4">
                        <c:v>Pålsboda Gymnastik o Idrottsförening</c:v>
                      </c:pt>
                    </c:strCache>
                  </c:strRef>
                </c:cat>
                <c:val>
                  <c:numRef>
                    <c:extLst>
                      <c:ext uri="{02D57815-91ED-43cb-92C2-25804820EDAC}">
                        <c15:formulaRef>
                          <c15:sqref>'5 största ung. föreningar'!$R$4:$R$8</c15:sqref>
                        </c15:formulaRef>
                      </c:ext>
                    </c:extLst>
                    <c:numCache>
                      <c:formatCode>0%</c:formatCode>
                      <c:ptCount val="5"/>
                      <c:pt idx="0">
                        <c:v>0.98076513592164105</c:v>
                      </c:pt>
                      <c:pt idx="1">
                        <c:v>0.60105713566574381</c:v>
                      </c:pt>
                      <c:pt idx="2">
                        <c:v>0.60231961637113862</c:v>
                      </c:pt>
                      <c:pt idx="3">
                        <c:v>0.3711879175137961</c:v>
                      </c:pt>
                      <c:pt idx="4">
                        <c:v>0.69275669938975859</c:v>
                      </c:pt>
                    </c:numCache>
                  </c:numRef>
                </c:val>
                <c:extLst>
                  <c:ext xmlns:c16="http://schemas.microsoft.com/office/drawing/2014/chart" uri="{C3380CC4-5D6E-409C-BE32-E72D297353CC}">
                    <c16:uniqueId val="{00000002-EF69-43CB-84EA-5AFC2F0CEB6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'5 största ung. föreningar'!$T$3</c15:sqref>
                        </c15:formulaRef>
                      </c:ext>
                    </c:extLst>
                    <c:strCache>
                      <c:ptCount val="1"/>
                      <c:pt idx="0">
                        <c:v>% andel flickor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 största ung. föreningar'!$P$4:$P$8</c15:sqref>
                        </c15:formulaRef>
                      </c:ext>
                    </c:extLst>
                    <c:strCache>
                      <c:ptCount val="5"/>
                      <c:pt idx="0">
                        <c:v>IFK Hallsberg Hockey</c:v>
                      </c:pt>
                      <c:pt idx="1">
                        <c:v>IFK Hallsberg Fotbollklubb</c:v>
                      </c:pt>
                      <c:pt idx="2">
                        <c:v>Sköllersta Idrottsförening</c:v>
                      </c:pt>
                      <c:pt idx="3">
                        <c:v>Handbollklubben Järnvägen</c:v>
                      </c:pt>
                      <c:pt idx="4">
                        <c:v>Pålsboda Gymnastik o Idrottsförening</c:v>
                      </c:pt>
                    </c:strCache>
                  </c:strRef>
                </c:cat>
                <c:val>
                  <c:numRef>
                    <c:extLst xmlns:c15="http://schemas.microsoft.com/office/drawing/2012/chart">
                      <c:ext xmlns:c15="http://schemas.microsoft.com/office/drawing/2012/chart" uri="{02D57815-91ED-43cb-92C2-25804820EDAC}">
                        <c15:formulaRef>
                          <c15:sqref>'5 största ung. föreningar'!$T$4:$T$8</c15:sqref>
                        </c15:formulaRef>
                      </c:ext>
                    </c:extLst>
                    <c:numCache>
                      <c:formatCode>0%</c:formatCode>
                      <c:ptCount val="5"/>
                      <c:pt idx="0">
                        <c:v>1.9234864078359004E-2</c:v>
                      </c:pt>
                      <c:pt idx="1">
                        <c:v>0.39894286433425624</c:v>
                      </c:pt>
                      <c:pt idx="2">
                        <c:v>0.39768038362886138</c:v>
                      </c:pt>
                      <c:pt idx="3">
                        <c:v>0.6288120824862039</c:v>
                      </c:pt>
                      <c:pt idx="4">
                        <c:v>0.30724330061024147</c:v>
                      </c:pt>
                    </c:numCache>
                  </c:numRef>
                </c:val>
                <c:extLst xmlns:c15="http://schemas.microsoft.com/office/drawing/2012/chart">
                  <c:ext xmlns:c16="http://schemas.microsoft.com/office/drawing/2014/chart" uri="{C3380CC4-5D6E-409C-BE32-E72D297353CC}">
                    <c16:uniqueId val="{00000003-EF69-43CB-84EA-5AFC2F0CEB6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'5 största ung. föreningar'!$U$3</c15:sqref>
                        </c15:formulaRef>
                      </c:ext>
                    </c:extLst>
                    <c:strCache>
                      <c:ptCount val="1"/>
                      <c:pt idx="0">
                        <c:v>Deltagartillfällen totalt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 största ung. föreningar'!$P$4:$P$8</c15:sqref>
                        </c15:formulaRef>
                      </c:ext>
                    </c:extLst>
                    <c:strCache>
                      <c:ptCount val="5"/>
                      <c:pt idx="0">
                        <c:v>IFK Hallsberg Hockey</c:v>
                      </c:pt>
                      <c:pt idx="1">
                        <c:v>IFK Hallsberg Fotbollklubb</c:v>
                      </c:pt>
                      <c:pt idx="2">
                        <c:v>Sköllersta Idrottsförening</c:v>
                      </c:pt>
                      <c:pt idx="3">
                        <c:v>Handbollklubben Järnvägen</c:v>
                      </c:pt>
                      <c:pt idx="4">
                        <c:v>Pålsboda Gymnastik o Idrottsförening</c:v>
                      </c:pt>
                    </c:strCache>
                  </c:strRef>
                </c:cat>
                <c:val>
                  <c:numRef>
                    <c:extLst xmlns:c15="http://schemas.microsoft.com/office/drawing/2012/chart">
                      <c:ext xmlns:c15="http://schemas.microsoft.com/office/drawing/2012/chart" uri="{02D57815-91ED-43cb-92C2-25804820EDAC}">
                        <c15:formulaRef>
                          <c15:sqref>'5 största ung. föreningar'!$U$4:$U$8</c15:sqref>
                        </c15:formulaRef>
                      </c:ext>
                    </c:extLst>
                    <c:numCache>
                      <c:formatCode>[$-1041D]#,##0;\(#,##0\)</c:formatCode>
                      <c:ptCount val="5"/>
                      <c:pt idx="0">
                        <c:v>14089</c:v>
                      </c:pt>
                      <c:pt idx="1">
                        <c:v>11919</c:v>
                      </c:pt>
                      <c:pt idx="2">
                        <c:v>8967</c:v>
                      </c:pt>
                      <c:pt idx="3">
                        <c:v>6886</c:v>
                      </c:pt>
                      <c:pt idx="4">
                        <c:v>3769</c:v>
                      </c:pt>
                    </c:numCache>
                  </c:numRef>
                </c:val>
                <c:extLst xmlns:c15="http://schemas.microsoft.com/office/drawing/2012/chart">
                  <c:ext xmlns:c16="http://schemas.microsoft.com/office/drawing/2014/chart" uri="{C3380CC4-5D6E-409C-BE32-E72D297353CC}">
                    <c16:uniqueId val="{00000004-EF69-43CB-84EA-5AFC2F0CEB6A}"/>
                  </c:ext>
                </c:extLst>
              </c15:ser>
            </c15:filteredBarSeries>
          </c:ext>
        </c:extLst>
      </c:barChart>
      <c:catAx>
        <c:axId val="22851738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latin typeface="+mn-lt"/>
                  </a:rPr>
                  <a:t>Idrottsföreningar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v-SE"/>
          </a:p>
        </c:txPr>
        <c:crossAx val="228517776"/>
        <c:crosses val="autoZero"/>
        <c:auto val="1"/>
        <c:lblAlgn val="ctr"/>
        <c:lblOffset val="100"/>
        <c:noMultiLvlLbl val="0"/>
      </c:catAx>
      <c:valAx>
        <c:axId val="228517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latin typeface="+mn-lt"/>
                  </a:rPr>
                  <a:t>Deltagartillfällen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1041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228517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 idrott uppdelat på kön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'Största idrotterna'!$O$5</c:f>
              <c:strCache>
                <c:ptCount val="1"/>
                <c:pt idx="0">
                  <c:v>Pojkar</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idrotterna'!$P$4:$Y$4</c:f>
              <c:strCache>
                <c:ptCount val="10"/>
                <c:pt idx="0">
                  <c:v>Fotboll</c:v>
                </c:pt>
                <c:pt idx="1">
                  <c:v>Ishockey</c:v>
                </c:pt>
                <c:pt idx="2">
                  <c:v>Handboll</c:v>
                </c:pt>
                <c:pt idx="3">
                  <c:v>Ridsport</c:v>
                </c:pt>
                <c:pt idx="4">
                  <c:v>Orientering</c:v>
                </c:pt>
                <c:pt idx="5">
                  <c:v>Innebandy</c:v>
                </c:pt>
                <c:pt idx="6">
                  <c:v>Friidrott</c:v>
                </c:pt>
                <c:pt idx="7">
                  <c:v>Konståkning</c:v>
                </c:pt>
                <c:pt idx="8">
                  <c:v>Brottning</c:v>
                </c:pt>
                <c:pt idx="9">
                  <c:v>Bågskytte</c:v>
                </c:pt>
              </c:strCache>
            </c:strRef>
          </c:cat>
          <c:val>
            <c:numRef>
              <c:f>'Största idrotterna'!$P$5:$Y$5</c:f>
              <c:numCache>
                <c:formatCode>#,##0</c:formatCode>
                <c:ptCount val="10"/>
                <c:pt idx="0">
                  <c:v>17994</c:v>
                </c:pt>
                <c:pt idx="1">
                  <c:v>13818</c:v>
                </c:pt>
                <c:pt idx="2" formatCode="General">
                  <c:v>2556</c:v>
                </c:pt>
                <c:pt idx="3" formatCode="General">
                  <c:v>117</c:v>
                </c:pt>
                <c:pt idx="4" formatCode="General">
                  <c:v>1729</c:v>
                </c:pt>
                <c:pt idx="5" formatCode="General">
                  <c:v>2942</c:v>
                </c:pt>
                <c:pt idx="6" formatCode="General">
                  <c:v>1474</c:v>
                </c:pt>
                <c:pt idx="7" formatCode="General">
                  <c:v>28</c:v>
                </c:pt>
                <c:pt idx="8" formatCode="General">
                  <c:v>1702</c:v>
                </c:pt>
                <c:pt idx="9" formatCode="General">
                  <c:v>1485</c:v>
                </c:pt>
              </c:numCache>
            </c:numRef>
          </c:val>
          <c:extLst>
            <c:ext xmlns:c16="http://schemas.microsoft.com/office/drawing/2014/chart" uri="{C3380CC4-5D6E-409C-BE32-E72D297353CC}">
              <c16:uniqueId val="{00000000-CC2E-408B-A645-BAFEA9D13715}"/>
            </c:ext>
          </c:extLst>
        </c:ser>
        <c:ser>
          <c:idx val="1"/>
          <c:order val="1"/>
          <c:tx>
            <c:strRef>
              <c:f>'Största idrotterna'!$O$6</c:f>
              <c:strCache>
                <c:ptCount val="1"/>
                <c:pt idx="0">
                  <c:v>Flickor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idrotterna'!$P$4:$Y$4</c:f>
              <c:strCache>
                <c:ptCount val="10"/>
                <c:pt idx="0">
                  <c:v>Fotboll</c:v>
                </c:pt>
                <c:pt idx="1">
                  <c:v>Ishockey</c:v>
                </c:pt>
                <c:pt idx="2">
                  <c:v>Handboll</c:v>
                </c:pt>
                <c:pt idx="3">
                  <c:v>Ridsport</c:v>
                </c:pt>
                <c:pt idx="4">
                  <c:v>Orientering</c:v>
                </c:pt>
                <c:pt idx="5">
                  <c:v>Innebandy</c:v>
                </c:pt>
                <c:pt idx="6">
                  <c:v>Friidrott</c:v>
                </c:pt>
                <c:pt idx="7">
                  <c:v>Konståkning</c:v>
                </c:pt>
                <c:pt idx="8">
                  <c:v>Brottning</c:v>
                </c:pt>
                <c:pt idx="9">
                  <c:v>Bågskytte</c:v>
                </c:pt>
              </c:strCache>
            </c:strRef>
          </c:cat>
          <c:val>
            <c:numRef>
              <c:f>'Största idrotterna'!$P$6:$Y$6</c:f>
              <c:numCache>
                <c:formatCode>General</c:formatCode>
                <c:ptCount val="10"/>
                <c:pt idx="0" formatCode="#,##0">
                  <c:v>9769</c:v>
                </c:pt>
                <c:pt idx="1">
                  <c:v>271</c:v>
                </c:pt>
                <c:pt idx="2" formatCode="#,##0">
                  <c:v>4330</c:v>
                </c:pt>
                <c:pt idx="3">
                  <c:v>3453</c:v>
                </c:pt>
                <c:pt idx="4">
                  <c:v>1801</c:v>
                </c:pt>
                <c:pt idx="5">
                  <c:v>346</c:v>
                </c:pt>
                <c:pt idx="6">
                  <c:v>1586</c:v>
                </c:pt>
                <c:pt idx="7">
                  <c:v>2182</c:v>
                </c:pt>
                <c:pt idx="8">
                  <c:v>503</c:v>
                </c:pt>
                <c:pt idx="9">
                  <c:v>620</c:v>
                </c:pt>
              </c:numCache>
            </c:numRef>
          </c:val>
          <c:extLst>
            <c:ext xmlns:c16="http://schemas.microsoft.com/office/drawing/2014/chart" uri="{C3380CC4-5D6E-409C-BE32-E72D297353CC}">
              <c16:uniqueId val="{00000001-CC2E-408B-A645-BAFEA9D13715}"/>
            </c:ext>
          </c:extLst>
        </c:ser>
        <c:dLbls>
          <c:dLblPos val="ctr"/>
          <c:showLegendKey val="0"/>
          <c:showVal val="1"/>
          <c:showCatName val="0"/>
          <c:showSerName val="0"/>
          <c:showPercent val="0"/>
          <c:showBubbleSize val="0"/>
        </c:dLbls>
        <c:gapWidth val="150"/>
        <c:overlap val="100"/>
        <c:axId val="472156464"/>
        <c:axId val="472155480"/>
      </c:barChart>
      <c:catAx>
        <c:axId val="47215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72155480"/>
        <c:crosses val="autoZero"/>
        <c:auto val="1"/>
        <c:lblAlgn val="ctr"/>
        <c:lblOffset val="100"/>
        <c:noMultiLvlLbl val="0"/>
      </c:catAx>
      <c:valAx>
        <c:axId val="472155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72156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sv-SE" sz="1600" b="0" dirty="0">
                <a:latin typeface="+mn-lt"/>
              </a:rPr>
              <a:t>Utbildningstimmar 2016</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307330672"/>
        <c:axId val="307331064"/>
      </c:barChart>
      <c:catAx>
        <c:axId val="30733067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latin typeface="+mn-lt"/>
                  </a:rPr>
                  <a:t>Förening</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07331064"/>
        <c:crosses val="autoZero"/>
        <c:auto val="1"/>
        <c:lblAlgn val="ctr"/>
        <c:lblOffset val="100"/>
        <c:noMultiLvlLbl val="0"/>
      </c:catAx>
      <c:valAx>
        <c:axId val="307331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latin typeface="+mn-lt"/>
                  </a:rPr>
                  <a:t>Utbildningstimmar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07330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självskattad hälsa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idrottsförening'!$W$21</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idrottsförening'!$X$21:$AC$21</c:f>
              <c:numCache>
                <c:formatCode>0%</c:formatCode>
                <c:ptCount val="6"/>
                <c:pt idx="0">
                  <c:v>0.74431818181818177</c:v>
                </c:pt>
                <c:pt idx="1">
                  <c:v>0.91902313624678666</c:v>
                </c:pt>
                <c:pt idx="2">
                  <c:v>0.66534653465346538</c:v>
                </c:pt>
                <c:pt idx="3">
                  <c:v>0.88271604938271608</c:v>
                </c:pt>
                <c:pt idx="4">
                  <c:v>0.7127371273712737</c:v>
                </c:pt>
                <c:pt idx="5">
                  <c:v>0.83924843423799578</c:v>
                </c:pt>
              </c:numCache>
            </c:numRef>
          </c:val>
          <c:extLst>
            <c:ext xmlns:c16="http://schemas.microsoft.com/office/drawing/2014/chart" uri="{C3380CC4-5D6E-409C-BE32-E72D297353CC}">
              <c16:uniqueId val="{00000000-3E01-4453-9B28-F0517AA84574}"/>
            </c:ext>
          </c:extLst>
        </c:ser>
        <c:ser>
          <c:idx val="1"/>
          <c:order val="1"/>
          <c:tx>
            <c:strRef>
              <c:f>'Medlemskap i idrottsförening'!$W$22</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idrottsförening'!$X$22:$AC$22</c:f>
              <c:numCache>
                <c:formatCode>0%</c:formatCode>
                <c:ptCount val="6"/>
                <c:pt idx="0">
                  <c:v>0.66209262435677529</c:v>
                </c:pt>
                <c:pt idx="1">
                  <c:v>0.86163522012578619</c:v>
                </c:pt>
                <c:pt idx="2">
                  <c:v>0.57205882352941173</c:v>
                </c:pt>
                <c:pt idx="3">
                  <c:v>0.79695431472081213</c:v>
                </c:pt>
                <c:pt idx="4">
                  <c:v>0.60433604336043356</c:v>
                </c:pt>
                <c:pt idx="5">
                  <c:v>0.71695402298850575</c:v>
                </c:pt>
              </c:numCache>
            </c:numRef>
          </c:val>
          <c:extLst>
            <c:ext xmlns:c16="http://schemas.microsoft.com/office/drawing/2014/chart" uri="{C3380CC4-5D6E-409C-BE32-E72D297353CC}">
              <c16:uniqueId val="{00000001-3E01-4453-9B28-F0517AA84574}"/>
            </c:ext>
          </c:extLst>
        </c:ser>
        <c:dLbls>
          <c:dLblPos val="outEnd"/>
          <c:showLegendKey val="0"/>
          <c:showVal val="1"/>
          <c:showCatName val="0"/>
          <c:showSerName val="0"/>
          <c:showPercent val="0"/>
          <c:showBubbleSize val="0"/>
        </c:dLbls>
        <c:gapWidth val="100"/>
        <c:overlap val="-24"/>
        <c:axId val="308046016"/>
        <c:axId val="308046408"/>
        <c:extLst>
          <c:ext xmlns:c15="http://schemas.microsoft.com/office/drawing/2012/chart" uri="{02D57815-91ED-43cb-92C2-25804820EDAC}">
            <c15:filteredBarSeries>
              <c15:ser>
                <c:idx val="2"/>
                <c:order val="2"/>
                <c:tx>
                  <c:strRef>
                    <c:extLst>
                      <c:ext uri="{02D57815-91ED-43cb-92C2-25804820EDAC}">
                        <c15:formulaRef>
                          <c15:sqref>'Medlemskap i idrottsförening'!$W$23</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idrottsförening'!$X$19:$AC$20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'Medlemskap i idrottsförening'!$X$23:$AC$23</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c:ext xmlns:c16="http://schemas.microsoft.com/office/drawing/2014/chart" uri="{C3380CC4-5D6E-409C-BE32-E72D297353CC}">
                    <c16:uniqueId val="{00000002-3E01-4453-9B28-F0517AA84574}"/>
                  </c:ext>
                </c:extLst>
              </c15:ser>
            </c15:filteredBarSeries>
          </c:ext>
        </c:extLst>
      </c:barChart>
      <c:catAx>
        <c:axId val="308046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08046408"/>
        <c:crosses val="autoZero"/>
        <c:auto val="1"/>
        <c:lblAlgn val="ctr"/>
        <c:lblOffset val="100"/>
        <c:noMultiLvlLbl val="0"/>
      </c:catAx>
      <c:valAx>
        <c:axId val="308046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08046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'5 största samarbetsföreningarna'!$B$3</c:f>
              <c:strCache>
                <c:ptCount val="1"/>
                <c:pt idx="0">
                  <c:v>Utbildningstimmar </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samarbetsföreningarna'!$A$4:$A$9</c:f>
              <c:strCache>
                <c:ptCount val="5"/>
                <c:pt idx="0">
                  <c:v>IFK Hallsbergs Hockey</c:v>
                </c:pt>
                <c:pt idx="1">
                  <c:v>IFK Hallsberg Fotbollsklubb</c:v>
                </c:pt>
                <c:pt idx="2">
                  <c:v>Hallsbergs Ridklubb</c:v>
                </c:pt>
                <c:pt idx="3">
                  <c:v>Pålsboda Innebandyförening</c:v>
                </c:pt>
                <c:pt idx="4">
                  <c:v>Handbollklubben Järnvägen</c:v>
                </c:pt>
              </c:strCache>
            </c:strRef>
          </c:cat>
          <c:val>
            <c:numRef>
              <c:f>'5 största samarbetsföreningarna'!$B$4:$B$9</c:f>
              <c:numCache>
                <c:formatCode>General</c:formatCode>
                <c:ptCount val="5"/>
                <c:pt idx="0">
                  <c:v>809</c:v>
                </c:pt>
                <c:pt idx="1">
                  <c:v>780</c:v>
                </c:pt>
                <c:pt idx="2">
                  <c:v>574</c:v>
                </c:pt>
                <c:pt idx="3">
                  <c:v>513</c:v>
                </c:pt>
                <c:pt idx="4">
                  <c:v>487</c:v>
                </c:pt>
              </c:numCache>
            </c:numRef>
          </c:val>
          <c:extLst>
            <c:ext xmlns:c16="http://schemas.microsoft.com/office/drawing/2014/chart" uri="{C3380CC4-5D6E-409C-BE32-E72D297353CC}">
              <c16:uniqueId val="{00000000-EA96-45DA-BE9D-1F5772089574}"/>
            </c:ext>
          </c:extLst>
        </c:ser>
        <c:dLbls>
          <c:showLegendKey val="0"/>
          <c:showVal val="0"/>
          <c:showCatName val="0"/>
          <c:showSerName val="0"/>
          <c:showPercent val="0"/>
          <c:showBubbleSize val="0"/>
        </c:dLbls>
        <c:gapWidth val="219"/>
        <c:overlap val="-27"/>
        <c:axId val="223023512"/>
        <c:axId val="223023120"/>
      </c:barChart>
      <c:catAx>
        <c:axId val="2230235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sz="1400" dirty="0">
                    <a:latin typeface="+mn-lt"/>
                  </a:rPr>
                  <a:t>Förening</a:t>
                </a:r>
                <a:endParaRPr lang="sv-SE" dirty="0">
                  <a:latin typeface="+mn-l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223023120"/>
        <c:crosses val="autoZero"/>
        <c:auto val="1"/>
        <c:lblAlgn val="ctr"/>
        <c:lblOffset val="100"/>
        <c:noMultiLvlLbl val="0"/>
      </c:catAx>
      <c:valAx>
        <c:axId val="223023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sz="1400" dirty="0">
                    <a:latin typeface="+mn-lt"/>
                  </a:rPr>
                  <a:t>Utbildningstimmar</a:t>
                </a:r>
                <a:endParaRPr lang="sv-SE" dirty="0">
                  <a:latin typeface="+mn-l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22302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LOK-stöd antal deltagartillfällen</a:t>
            </a:r>
          </a:p>
        </c:rich>
      </c:tx>
      <c:layout>
        <c:manualLayout>
          <c:xMode val="edge"/>
          <c:yMode val="edge"/>
          <c:x val="0.3498703888027838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'Deltagartillfällen över tid'!$B$4</c:f>
              <c:strCache>
                <c:ptCount val="1"/>
                <c:pt idx="0">
                  <c:v>Flickor</c:v>
                </c:pt>
              </c:strCache>
            </c:strRef>
          </c:tx>
          <c:spPr>
            <a:ln w="28575" cap="rnd">
              <a:solidFill>
                <a:srgbClr val="FDD400"/>
              </a:solidFill>
              <a:round/>
            </a:ln>
            <a:effectLst/>
          </c:spPr>
          <c:marker>
            <c:symbol val="circle"/>
            <c:size val="6"/>
            <c:spPr>
              <a:solidFill>
                <a:srgbClr val="FDD4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tid'!$H$4:$K$4</c:f>
              <c:numCache>
                <c:formatCode>General</c:formatCode>
                <c:ptCount val="4"/>
                <c:pt idx="0">
                  <c:v>29554</c:v>
                </c:pt>
                <c:pt idx="1">
                  <c:v>27672</c:v>
                </c:pt>
                <c:pt idx="2">
                  <c:v>26518</c:v>
                </c:pt>
                <c:pt idx="3">
                  <c:v>26892</c:v>
                </c:pt>
              </c:numCache>
            </c:numRef>
          </c:val>
          <c:smooth val="0"/>
          <c:extLst>
            <c:ext xmlns:c16="http://schemas.microsoft.com/office/drawing/2014/chart" uri="{C3380CC4-5D6E-409C-BE32-E72D297353CC}">
              <c16:uniqueId val="{00000000-3094-425E-A5E9-1118468E5722}"/>
            </c:ext>
          </c:extLst>
        </c:ser>
        <c:ser>
          <c:idx val="1"/>
          <c:order val="1"/>
          <c:tx>
            <c:strRef>
              <c:f>'Deltagartillfällen över tid'!$B$5</c:f>
              <c:strCache>
                <c:ptCount val="1"/>
                <c:pt idx="0">
                  <c:v>Pojkar</c:v>
                </c:pt>
              </c:strCache>
            </c:strRef>
          </c:tx>
          <c:spPr>
            <a:ln w="28575" cap="rnd">
              <a:solidFill>
                <a:srgbClr val="0090D4"/>
              </a:solidFill>
              <a:round/>
            </a:ln>
            <a:effectLst/>
          </c:spPr>
          <c:marker>
            <c:symbol val="circle"/>
            <c:size val="6"/>
            <c:spPr>
              <a:solidFill>
                <a:srgbClr val="0090D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tid'!$H$5:$K$5</c:f>
              <c:numCache>
                <c:formatCode>General</c:formatCode>
                <c:ptCount val="4"/>
                <c:pt idx="0">
                  <c:v>52435</c:v>
                </c:pt>
                <c:pt idx="1">
                  <c:v>52972</c:v>
                </c:pt>
                <c:pt idx="2">
                  <c:v>47860</c:v>
                </c:pt>
                <c:pt idx="3">
                  <c:v>47472</c:v>
                </c:pt>
              </c:numCache>
            </c:numRef>
          </c:val>
          <c:smooth val="0"/>
          <c:extLst>
            <c:ext xmlns:c16="http://schemas.microsoft.com/office/drawing/2014/chart" uri="{C3380CC4-5D6E-409C-BE32-E72D297353CC}">
              <c16:uniqueId val="{00000001-3094-425E-A5E9-1118468E5722}"/>
            </c:ext>
          </c:extLst>
        </c:ser>
        <c:ser>
          <c:idx val="2"/>
          <c:order val="2"/>
          <c:tx>
            <c:strRef>
              <c:f>'Deltagartillfällen över tid'!$B$6</c:f>
              <c:strCache>
                <c:ptCount val="1"/>
                <c:pt idx="0">
                  <c:v>Totalt</c:v>
                </c:pt>
              </c:strCache>
            </c:strRef>
          </c:tx>
          <c:spPr>
            <a:ln w="28575" cap="rnd">
              <a:solidFill>
                <a:srgbClr val="33338B"/>
              </a:solidFill>
              <a:round/>
            </a:ln>
            <a:effectLst/>
          </c:spPr>
          <c:marker>
            <c:symbol val="circle"/>
            <c:size val="7"/>
            <c:spPr>
              <a:solidFill>
                <a:srgbClr val="33338B"/>
              </a:solidFill>
              <a:ln w="28575" cap="rnd">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tid'!$H$6:$K$6</c:f>
              <c:numCache>
                <c:formatCode>General</c:formatCode>
                <c:ptCount val="4"/>
                <c:pt idx="0">
                  <c:v>81989</c:v>
                </c:pt>
                <c:pt idx="1">
                  <c:v>80644</c:v>
                </c:pt>
                <c:pt idx="2">
                  <c:v>74378</c:v>
                </c:pt>
                <c:pt idx="3">
                  <c:v>74364</c:v>
                </c:pt>
              </c:numCache>
            </c:numRef>
          </c:val>
          <c:smooth val="0"/>
          <c:extLst>
            <c:ext xmlns:c16="http://schemas.microsoft.com/office/drawing/2014/chart" uri="{C3380CC4-5D6E-409C-BE32-E72D297353CC}">
              <c16:uniqueId val="{00000002-3094-425E-A5E9-1118468E5722}"/>
            </c:ext>
          </c:extLst>
        </c:ser>
        <c:dLbls>
          <c:dLblPos val="t"/>
          <c:showLegendKey val="0"/>
          <c:showVal val="1"/>
          <c:showCatName val="0"/>
          <c:showSerName val="0"/>
          <c:showPercent val="0"/>
          <c:showBubbleSize val="0"/>
        </c:dLbls>
        <c:marker val="1"/>
        <c:smooth val="0"/>
        <c:axId val="223022336"/>
        <c:axId val="217266368"/>
      </c:lineChart>
      <c:catAx>
        <c:axId val="2230223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217266368"/>
        <c:crosses val="autoZero"/>
        <c:auto val="1"/>
        <c:lblAlgn val="ctr"/>
        <c:lblOffset val="100"/>
        <c:noMultiLvlLbl val="0"/>
      </c:catAx>
      <c:valAx>
        <c:axId val="217266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sv-SE"/>
          </a:p>
        </c:txPr>
        <c:crossAx val="22302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LOK-stöd</a:t>
            </a:r>
            <a:r>
              <a:rPr lang="sv-SE" baseline="0"/>
              <a:t> (flickor/pojkar)</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4164046860178028"/>
          <c:y val="0.14156326546300793"/>
          <c:w val="0.83023553295077712"/>
          <c:h val="0.56278547769656606"/>
        </c:manualLayout>
      </c:layout>
      <c:lineChart>
        <c:grouping val="standard"/>
        <c:varyColors val="0"/>
        <c:ser>
          <c:idx val="0"/>
          <c:order val="0"/>
          <c:tx>
            <c:strRef>
              <c:f>'LOK flickor-pojkar (%)'!$B$10</c:f>
              <c:strCache>
                <c:ptCount val="1"/>
                <c:pt idx="0">
                  <c:v>Flickor</c:v>
                </c:pt>
              </c:strCache>
            </c:strRef>
          </c:tx>
          <c:spPr>
            <a:ln w="28575" cap="rnd">
              <a:solidFill>
                <a:srgbClr val="FDD400"/>
              </a:solidFill>
              <a:round/>
            </a:ln>
            <a:effectLst/>
          </c:spPr>
          <c:marker>
            <c:symbol val="circle"/>
            <c:size val="6"/>
            <c:spPr>
              <a:solidFill>
                <a:srgbClr val="FDD4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 flickor-pojkar (%)'!$H$9:$K$9</c:f>
              <c:numCache>
                <c:formatCode>General</c:formatCode>
                <c:ptCount val="4"/>
                <c:pt idx="0">
                  <c:v>2014</c:v>
                </c:pt>
                <c:pt idx="1">
                  <c:v>2015</c:v>
                </c:pt>
                <c:pt idx="2">
                  <c:v>2016</c:v>
                </c:pt>
                <c:pt idx="3">
                  <c:v>2017</c:v>
                </c:pt>
              </c:numCache>
            </c:numRef>
          </c:cat>
          <c:val>
            <c:numRef>
              <c:f>'LOK flickor-pojkar (%)'!$H$10:$K$10</c:f>
              <c:numCache>
                <c:formatCode>0%</c:formatCode>
                <c:ptCount val="4"/>
                <c:pt idx="0">
                  <c:v>0.36046298893754042</c:v>
                </c:pt>
                <c:pt idx="1">
                  <c:v>0.34313774118347307</c:v>
                </c:pt>
                <c:pt idx="2">
                  <c:v>0.3565301567667859</c:v>
                </c:pt>
                <c:pt idx="3">
                  <c:v>0.36162659351299015</c:v>
                </c:pt>
              </c:numCache>
            </c:numRef>
          </c:val>
          <c:smooth val="0"/>
          <c:extLst>
            <c:ext xmlns:c16="http://schemas.microsoft.com/office/drawing/2014/chart" uri="{C3380CC4-5D6E-409C-BE32-E72D297353CC}">
              <c16:uniqueId val="{00000000-5B6E-497C-B085-6F109F7D857B}"/>
            </c:ext>
          </c:extLst>
        </c:ser>
        <c:ser>
          <c:idx val="1"/>
          <c:order val="1"/>
          <c:tx>
            <c:strRef>
              <c:f>'LOK flickor-pojkar (%)'!$B$11</c:f>
              <c:strCache>
                <c:ptCount val="1"/>
                <c:pt idx="0">
                  <c:v>Pojkar</c:v>
                </c:pt>
              </c:strCache>
            </c:strRef>
          </c:tx>
          <c:spPr>
            <a:ln w="28575" cap="rnd">
              <a:solidFill>
                <a:srgbClr val="0090D4"/>
              </a:solidFill>
              <a:round/>
            </a:ln>
            <a:effectLst/>
          </c:spPr>
          <c:marker>
            <c:symbol val="circle"/>
            <c:size val="6"/>
            <c:spPr>
              <a:solidFill>
                <a:srgbClr val="0090D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 flickor-pojkar (%)'!$H$9:$K$9</c:f>
              <c:numCache>
                <c:formatCode>General</c:formatCode>
                <c:ptCount val="4"/>
                <c:pt idx="0">
                  <c:v>2014</c:v>
                </c:pt>
                <c:pt idx="1">
                  <c:v>2015</c:v>
                </c:pt>
                <c:pt idx="2">
                  <c:v>2016</c:v>
                </c:pt>
                <c:pt idx="3">
                  <c:v>2017</c:v>
                </c:pt>
              </c:numCache>
            </c:numRef>
          </c:cat>
          <c:val>
            <c:numRef>
              <c:f>'LOK flickor-pojkar (%)'!$H$11:$K$11</c:f>
              <c:numCache>
                <c:formatCode>0%</c:formatCode>
                <c:ptCount val="4"/>
                <c:pt idx="0">
                  <c:v>0.63953701106245964</c:v>
                </c:pt>
                <c:pt idx="1">
                  <c:v>0.65686225881652693</c:v>
                </c:pt>
                <c:pt idx="2">
                  <c:v>0.6434698432332141</c:v>
                </c:pt>
                <c:pt idx="3">
                  <c:v>0.6383734064870098</c:v>
                </c:pt>
              </c:numCache>
            </c:numRef>
          </c:val>
          <c:smooth val="0"/>
          <c:extLst>
            <c:ext xmlns:c16="http://schemas.microsoft.com/office/drawing/2014/chart" uri="{C3380CC4-5D6E-409C-BE32-E72D297353CC}">
              <c16:uniqueId val="{00000001-5B6E-497C-B085-6F109F7D857B}"/>
            </c:ext>
          </c:extLst>
        </c:ser>
        <c:dLbls>
          <c:dLblPos val="t"/>
          <c:showLegendKey val="0"/>
          <c:showVal val="1"/>
          <c:showCatName val="0"/>
          <c:showSerName val="0"/>
          <c:showPercent val="0"/>
          <c:showBubbleSize val="0"/>
        </c:dLbls>
        <c:marker val="1"/>
        <c:smooth val="0"/>
        <c:axId val="217269504"/>
        <c:axId val="217269896"/>
      </c:lineChart>
      <c:catAx>
        <c:axId val="21726950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217269896"/>
        <c:crosses val="autoZero"/>
        <c:auto val="1"/>
        <c:lblAlgn val="ctr"/>
        <c:lblOffset val="100"/>
        <c:noMultiLvlLbl val="0"/>
      </c:catAx>
      <c:valAx>
        <c:axId val="217269896"/>
        <c:scaling>
          <c:orientation val="minMax"/>
          <c:max val="0.8"/>
          <c:min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baseline="0">
                    <a:latin typeface="+mj-lt"/>
                  </a:rPr>
                  <a:t>Fördelning deltagartillfällen</a:t>
                </a:r>
                <a:endParaRPr lang="sv-SE" sz="1400">
                  <a:latin typeface="+mj-l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217269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'Deltagartillfällen åldersgrp'!$B$2</c:f>
              <c:strCache>
                <c:ptCount val="1"/>
                <c:pt idx="0">
                  <c:v>2015</c:v>
                </c:pt>
              </c:strCache>
            </c:strRef>
          </c:tx>
          <c:spPr>
            <a:ln w="22225" cap="rnd" cmpd="sng" algn="ctr">
              <a:solidFill>
                <a:srgbClr val="FDD400"/>
              </a:solidFill>
              <a:round/>
            </a:ln>
            <a:effectLst/>
          </c:spPr>
          <c:marker>
            <c:symbol val="circle"/>
            <c:size val="4"/>
            <c:spPr>
              <a:solidFill>
                <a:srgbClr val="FDD400"/>
              </a:solidFill>
              <a:ln w="25400" cap="flat" cmpd="sng" algn="ctr">
                <a:solidFill>
                  <a:srgbClr val="FDD400"/>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åldersgrp'!$A$3:$A$6</c:f>
              <c:strCache>
                <c:ptCount val="4"/>
                <c:pt idx="0">
                  <c:v>7-12 år</c:v>
                </c:pt>
                <c:pt idx="1">
                  <c:v>13-16 år</c:v>
                </c:pt>
                <c:pt idx="2">
                  <c:v>17-20 år</c:v>
                </c:pt>
                <c:pt idx="3">
                  <c:v>21-25 år</c:v>
                </c:pt>
              </c:strCache>
            </c:strRef>
          </c:cat>
          <c:val>
            <c:numRef>
              <c:f>'Deltagartillfällen åldersgrp'!$B$3:$B$6</c:f>
              <c:numCache>
                <c:formatCode>General</c:formatCode>
                <c:ptCount val="4"/>
                <c:pt idx="0">
                  <c:v>10964</c:v>
                </c:pt>
                <c:pt idx="1">
                  <c:v>8640</c:v>
                </c:pt>
                <c:pt idx="2">
                  <c:v>5477</c:v>
                </c:pt>
                <c:pt idx="3">
                  <c:v>2591</c:v>
                </c:pt>
              </c:numCache>
            </c:numRef>
          </c:val>
          <c:smooth val="0"/>
          <c:extLst>
            <c:ext xmlns:c16="http://schemas.microsoft.com/office/drawing/2014/chart" uri="{C3380CC4-5D6E-409C-BE32-E72D297353CC}">
              <c16:uniqueId val="{00000000-BCBD-4795-8D30-C1E325475D57}"/>
            </c:ext>
          </c:extLst>
        </c:ser>
        <c:ser>
          <c:idx val="1"/>
          <c:order val="1"/>
          <c:tx>
            <c:strRef>
              <c:f>'Deltagartillfällen åldersgrp'!$C$2</c:f>
              <c:strCache>
                <c:ptCount val="1"/>
                <c:pt idx="0">
                  <c:v>2016</c:v>
                </c:pt>
              </c:strCache>
            </c:strRef>
          </c:tx>
          <c:spPr>
            <a:ln w="22225" cap="rnd" cmpd="sng" algn="ctr">
              <a:solidFill>
                <a:schemeClr val="accent4">
                  <a:lumMod val="50000"/>
                </a:schemeClr>
              </a:solidFill>
              <a:round/>
            </a:ln>
            <a:effectLst/>
          </c:spPr>
          <c:marker>
            <c:symbol val="circle"/>
            <c:size val="4"/>
            <c:spPr>
              <a:solidFill>
                <a:schemeClr val="accent4">
                  <a:lumMod val="50000"/>
                </a:schemeClr>
              </a:solidFill>
              <a:ln w="25400" cap="flat" cmpd="sng" algn="ctr">
                <a:solidFill>
                  <a:schemeClr val="accent4">
                    <a:lumMod val="50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åldersgrp'!$A$3:$A$6</c:f>
              <c:strCache>
                <c:ptCount val="4"/>
                <c:pt idx="0">
                  <c:v>7-12 år</c:v>
                </c:pt>
                <c:pt idx="1">
                  <c:v>13-16 år</c:v>
                </c:pt>
                <c:pt idx="2">
                  <c:v>17-20 år</c:v>
                </c:pt>
                <c:pt idx="3">
                  <c:v>21-25 år</c:v>
                </c:pt>
              </c:strCache>
            </c:strRef>
          </c:cat>
          <c:val>
            <c:numRef>
              <c:f>'Deltagartillfällen åldersgrp'!$C$3:$C$6</c:f>
              <c:numCache>
                <c:formatCode>General</c:formatCode>
                <c:ptCount val="4"/>
                <c:pt idx="0">
                  <c:v>10028</c:v>
                </c:pt>
                <c:pt idx="1">
                  <c:v>6241</c:v>
                </c:pt>
                <c:pt idx="2">
                  <c:v>3148</c:v>
                </c:pt>
                <c:pt idx="3">
                  <c:v>2223</c:v>
                </c:pt>
              </c:numCache>
            </c:numRef>
          </c:val>
          <c:smooth val="0"/>
          <c:extLst>
            <c:ext xmlns:c16="http://schemas.microsoft.com/office/drawing/2014/chart" uri="{C3380CC4-5D6E-409C-BE32-E72D297353CC}">
              <c16:uniqueId val="{00000001-BCBD-4795-8D30-C1E325475D57}"/>
            </c:ext>
          </c:extLst>
        </c:ser>
        <c:ser>
          <c:idx val="2"/>
          <c:order val="2"/>
          <c:tx>
            <c:strRef>
              <c:f>'Deltagartillfällen åldersgrp'!$D$2</c:f>
              <c:strCache>
                <c:ptCount val="1"/>
                <c:pt idx="0">
                  <c:v>2017</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cat>
            <c:strRef>
              <c:f>'Deltagartillfällen åldersgrp'!$A$3:$A$6</c:f>
              <c:strCache>
                <c:ptCount val="4"/>
                <c:pt idx="0">
                  <c:v>7-12 år</c:v>
                </c:pt>
                <c:pt idx="1">
                  <c:v>13-16 år</c:v>
                </c:pt>
                <c:pt idx="2">
                  <c:v>17-20 år</c:v>
                </c:pt>
                <c:pt idx="3">
                  <c:v>21-25 år</c:v>
                </c:pt>
              </c:strCache>
            </c:strRef>
          </c:cat>
          <c:val>
            <c:numRef>
              <c:f>'Deltagartillfällen åldersgrp'!$D$3:$D$6</c:f>
              <c:numCache>
                <c:formatCode>General</c:formatCode>
                <c:ptCount val="4"/>
                <c:pt idx="0">
                  <c:v>10949</c:v>
                </c:pt>
                <c:pt idx="1">
                  <c:v>8749</c:v>
                </c:pt>
                <c:pt idx="2">
                  <c:v>5085</c:v>
                </c:pt>
                <c:pt idx="3">
                  <c:v>2109</c:v>
                </c:pt>
              </c:numCache>
            </c:numRef>
          </c:val>
          <c:smooth val="0"/>
          <c:extLst>
            <c:ext xmlns:c16="http://schemas.microsoft.com/office/drawing/2014/chart" uri="{C3380CC4-5D6E-409C-BE32-E72D297353CC}">
              <c16:uniqueId val="{00000002-BCBD-4795-8D30-C1E325475D57}"/>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17267152"/>
        <c:axId val="217267544"/>
      </c:lineChart>
      <c:catAx>
        <c:axId val="217267152"/>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Åldersgrupper</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217267544"/>
        <c:crosses val="autoZero"/>
        <c:auto val="1"/>
        <c:lblAlgn val="ctr"/>
        <c:lblOffset val="100"/>
        <c:noMultiLvlLbl val="0"/>
      </c:catAx>
      <c:valAx>
        <c:axId val="217267544"/>
        <c:scaling>
          <c:orientation val="minMax"/>
        </c:scaling>
        <c:delete val="0"/>
        <c:axPos val="l"/>
        <c:title>
          <c:tx>
            <c:rich>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Deltagartillfällen</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217267152"/>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a:noFill/>
    </a:ln>
    <a:effectLst/>
  </c:spPr>
  <c:txPr>
    <a:bodyPr/>
    <a:lstStyle/>
    <a:p>
      <a:pPr>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'Deltagartillfällen åldersgrp'!$B$9</c:f>
              <c:strCache>
                <c:ptCount val="1"/>
                <c:pt idx="0">
                  <c:v>2015</c:v>
                </c:pt>
              </c:strCache>
            </c:strRef>
          </c:tx>
          <c:spPr>
            <a:ln w="22225" cap="rnd" cmpd="sng" algn="ctr">
              <a:solidFill>
                <a:srgbClr val="0090D4"/>
              </a:solidFill>
              <a:round/>
            </a:ln>
            <a:effectLst/>
          </c:spPr>
          <c:marker>
            <c:symbol val="circle"/>
            <c:size val="4"/>
            <c:spPr>
              <a:solidFill>
                <a:srgbClr val="FDD400"/>
              </a:solidFill>
              <a:ln w="25400" cap="flat" cmpd="sng" algn="ctr">
                <a:solidFill>
                  <a:srgbClr val="0090D4"/>
                </a:solidFill>
                <a:round/>
              </a:ln>
              <a:effectLst/>
            </c:spPr>
          </c:marker>
          <c:dLbls>
            <c:dLbl>
              <c:idx val="1"/>
              <c:layout>
                <c:manualLayout>
                  <c:x val="-5.3888888888888889E-2"/>
                  <c:y val="-8.7928331875182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64-46E1-8312-DDA0F087BD14}"/>
                </c:ext>
              </c:extLst>
            </c:dLbl>
            <c:dLbl>
              <c:idx val="2"/>
              <c:layout>
                <c:manualLayout>
                  <c:x val="-5.3888888888888889E-2"/>
                  <c:y val="-8.32987022455526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64-46E1-8312-DDA0F087BD14}"/>
                </c:ext>
              </c:extLst>
            </c:dLbl>
            <c:dLbl>
              <c:idx val="3"/>
              <c:layout>
                <c:manualLayout>
                  <c:x val="-0.11422222222222222"/>
                  <c:y val="1.3923519976669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64-46E1-8312-DDA0F087BD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åldersgrp'!$B$10:$B$13</c:f>
              <c:numCache>
                <c:formatCode>General</c:formatCode>
                <c:ptCount val="4"/>
                <c:pt idx="0">
                  <c:v>21395</c:v>
                </c:pt>
                <c:pt idx="1">
                  <c:v>17297</c:v>
                </c:pt>
                <c:pt idx="2">
                  <c:v>7381</c:v>
                </c:pt>
                <c:pt idx="3">
                  <c:v>6899</c:v>
                </c:pt>
              </c:numCache>
            </c:numRef>
          </c:val>
          <c:smooth val="0"/>
          <c:extLst>
            <c:ext xmlns:c16="http://schemas.microsoft.com/office/drawing/2014/chart" uri="{C3380CC4-5D6E-409C-BE32-E72D297353CC}">
              <c16:uniqueId val="{00000003-D16B-4D3E-88FB-D150F885625F}"/>
            </c:ext>
          </c:extLst>
        </c:ser>
        <c:ser>
          <c:idx val="1"/>
          <c:order val="1"/>
          <c:tx>
            <c:strRef>
              <c:f>'Deltagartillfällen åldersgrp'!$C$9</c:f>
              <c:strCache>
                <c:ptCount val="1"/>
                <c:pt idx="0">
                  <c:v>2016</c:v>
                </c:pt>
              </c:strCache>
            </c:strRef>
          </c:tx>
          <c:spPr>
            <a:ln w="22225" cap="rnd" cmpd="sng" algn="ctr">
              <a:solidFill>
                <a:srgbClr val="33338B"/>
              </a:solidFill>
              <a:round/>
            </a:ln>
            <a:effectLst/>
          </c:spPr>
          <c:marker>
            <c:symbol val="circle"/>
            <c:size val="4"/>
            <c:spPr>
              <a:solidFill>
                <a:srgbClr val="FDD400"/>
              </a:solidFill>
              <a:ln w="25400" cap="flat" cmpd="sng" algn="ctr">
                <a:solidFill>
                  <a:srgbClr val="33338B"/>
                </a:solidFill>
                <a:round/>
              </a:ln>
              <a:effectLst/>
            </c:spPr>
          </c:marker>
          <c:dLbls>
            <c:dLbl>
              <c:idx val="0"/>
              <c:layout>
                <c:manualLayout>
                  <c:x val="-6.222222222222222E-2"/>
                  <c:y val="6.0219816272965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64-46E1-8312-DDA0F087BD14}"/>
                </c:ext>
              </c:extLst>
            </c:dLbl>
            <c:dLbl>
              <c:idx val="1"/>
              <c:layout>
                <c:manualLayout>
                  <c:x val="-5.6666666666666664E-2"/>
                  <c:y val="5.559018664333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64-46E1-8312-DDA0F087BD14}"/>
                </c:ext>
              </c:extLst>
            </c:dLbl>
            <c:dLbl>
              <c:idx val="2"/>
              <c:layout>
                <c:manualLayout>
                  <c:x val="-6.5000000000000099E-2"/>
                  <c:y val="8.33679644211140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64-46E1-8312-DDA0F087BD14}"/>
                </c:ext>
              </c:extLst>
            </c:dLbl>
            <c:dLbl>
              <c:idx val="3"/>
              <c:layout>
                <c:manualLayout>
                  <c:x val="-4.4777777777777882E-2"/>
                  <c:y val="-0.120335739282589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64-46E1-8312-DDA0F087BD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åldersgrp'!$C$10:$C$13</c:f>
              <c:numCache>
                <c:formatCode>General</c:formatCode>
                <c:ptCount val="4"/>
                <c:pt idx="0">
                  <c:v>18183</c:v>
                </c:pt>
                <c:pt idx="1">
                  <c:v>15162</c:v>
                </c:pt>
                <c:pt idx="2">
                  <c:v>9588</c:v>
                </c:pt>
                <c:pt idx="3">
                  <c:v>4927</c:v>
                </c:pt>
              </c:numCache>
            </c:numRef>
          </c:val>
          <c:smooth val="0"/>
          <c:extLst>
            <c:ext xmlns:c16="http://schemas.microsoft.com/office/drawing/2014/chart" uri="{C3380CC4-5D6E-409C-BE32-E72D297353CC}">
              <c16:uniqueId val="{00000008-D16B-4D3E-88FB-D150F885625F}"/>
            </c:ext>
          </c:extLst>
        </c:ser>
        <c:ser>
          <c:idx val="2"/>
          <c:order val="2"/>
          <c:tx>
            <c:strRef>
              <c:f>'Deltagartillfällen åldersgrp'!$D$9</c:f>
              <c:strCache>
                <c:ptCount val="1"/>
                <c:pt idx="0">
                  <c:v>2017</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åldersgrp'!$D$10:$D$13</c:f>
              <c:numCache>
                <c:formatCode>General</c:formatCode>
                <c:ptCount val="4"/>
                <c:pt idx="0">
                  <c:v>18610</c:v>
                </c:pt>
                <c:pt idx="1">
                  <c:v>13617</c:v>
                </c:pt>
                <c:pt idx="2">
                  <c:v>10637</c:v>
                </c:pt>
                <c:pt idx="3">
                  <c:v>4608</c:v>
                </c:pt>
              </c:numCache>
            </c:numRef>
          </c:val>
          <c:smooth val="0"/>
          <c:extLst>
            <c:ext xmlns:c16="http://schemas.microsoft.com/office/drawing/2014/chart" uri="{C3380CC4-5D6E-409C-BE32-E72D297353CC}">
              <c16:uniqueId val="{00000009-D16B-4D3E-88FB-D150F885625F}"/>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17268328"/>
        <c:axId val="217268720"/>
      </c:lineChart>
      <c:catAx>
        <c:axId val="217268328"/>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Åldersgrupper</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217268720"/>
        <c:crosses val="autoZero"/>
        <c:auto val="1"/>
        <c:lblAlgn val="ctr"/>
        <c:lblOffset val="100"/>
        <c:noMultiLvlLbl val="0"/>
      </c:catAx>
      <c:valAx>
        <c:axId val="217268720"/>
        <c:scaling>
          <c:orientation val="minMax"/>
        </c:scaling>
        <c:delete val="0"/>
        <c:axPos val="l"/>
        <c:title>
          <c:tx>
            <c:rich>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Deltagartillfällen</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21726832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a:noFill/>
    </a:ln>
    <a:effectLst/>
  </c:spPr>
  <c:txPr>
    <a:bodyPr/>
    <a:lstStyle/>
    <a:p>
      <a:pPr>
        <a:defRPr/>
      </a:pPr>
      <a:endParaRPr lang="sv-S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rn Sans CT" pitchFamily="50" charset="0"/>
                <a:ea typeface="+mn-ea"/>
                <a:cs typeface="+mn-cs"/>
              </a:defRPr>
            </a:pPr>
            <a:r>
              <a:rPr lang="sv-SE"/>
              <a:t>Deltagartillfällen personer med funktionsnedsättning 2009-2017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rn Sans CT" pitchFamily="50" charset="0"/>
              <a:ea typeface="+mn-ea"/>
              <a:cs typeface="+mn-cs"/>
            </a:defRPr>
          </a:pPr>
          <a:endParaRPr lang="sv-SE"/>
        </a:p>
      </c:txPr>
    </c:title>
    <c:autoTitleDeleted val="0"/>
    <c:plotArea>
      <c:layout/>
      <c:barChart>
        <c:barDir val="col"/>
        <c:grouping val="clustered"/>
        <c:varyColors val="0"/>
        <c:ser>
          <c:idx val="0"/>
          <c:order val="0"/>
          <c:tx>
            <c:strRef>
              <c:f>'Deltagartlf. funktion'!$B$3</c:f>
              <c:strCache>
                <c:ptCount val="1"/>
                <c:pt idx="0">
                  <c:v>Deltagartillfällen</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'Deltagartlf. funktion'!$A$4:$A$12</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'Deltagartlf. funktion'!$B$4:$B$12</c:f>
              <c:numCache>
                <c:formatCode>General</c:formatCode>
                <c:ptCount val="9"/>
                <c:pt idx="0">
                  <c:v>117</c:v>
                </c:pt>
                <c:pt idx="1">
                  <c:v>100</c:v>
                </c:pt>
                <c:pt idx="2">
                  <c:v>614</c:v>
                </c:pt>
                <c:pt idx="3">
                  <c:v>130</c:v>
                </c:pt>
                <c:pt idx="4">
                  <c:v>148</c:v>
                </c:pt>
                <c:pt idx="5">
                  <c:v>180</c:v>
                </c:pt>
                <c:pt idx="6">
                  <c:v>68</c:v>
                </c:pt>
                <c:pt idx="7">
                  <c:v>163</c:v>
                </c:pt>
                <c:pt idx="8">
                  <c:v>253</c:v>
                </c:pt>
              </c:numCache>
            </c:numRef>
          </c:val>
          <c:extLst>
            <c:ext xmlns:c16="http://schemas.microsoft.com/office/drawing/2014/chart" uri="{C3380CC4-5D6E-409C-BE32-E72D297353CC}">
              <c16:uniqueId val="{00000000-B3EB-4DBD-8DE2-4B65D657F6C2}"/>
            </c:ext>
          </c:extLst>
        </c:ser>
        <c:dLbls>
          <c:showLegendKey val="0"/>
          <c:showVal val="0"/>
          <c:showCatName val="0"/>
          <c:showSerName val="0"/>
          <c:showPercent val="0"/>
          <c:showBubbleSize val="0"/>
        </c:dLbls>
        <c:gapWidth val="219"/>
        <c:overlap val="-27"/>
        <c:axId val="217270680"/>
        <c:axId val="217271072"/>
      </c:barChart>
      <c:catAx>
        <c:axId val="217270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217271072"/>
        <c:crosses val="autoZero"/>
        <c:auto val="1"/>
        <c:lblAlgn val="ctr"/>
        <c:lblOffset val="100"/>
        <c:noMultiLvlLbl val="0"/>
      </c:catAx>
      <c:valAx>
        <c:axId val="217271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a:t>Deltagartillfällen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217270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psykisk hälsa (WHO5)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idrottsförening'!$K$60:$L$60</c:f>
              <c:strCache>
                <c:ptCount val="2"/>
                <c:pt idx="1">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idrottsförening'!$M$60:$P$60</c:f>
              <c:numCache>
                <c:formatCode>0%</c:formatCode>
                <c:ptCount val="4"/>
                <c:pt idx="0">
                  <c:v>0.6252545824847251</c:v>
                </c:pt>
                <c:pt idx="1">
                  <c:v>0.88069073783359497</c:v>
                </c:pt>
                <c:pt idx="2">
                  <c:v>0.61432506887052341</c:v>
                </c:pt>
                <c:pt idx="3">
                  <c:v>0.82869379014989297</c:v>
                </c:pt>
              </c:numCache>
            </c:numRef>
          </c:val>
          <c:extLst>
            <c:ext xmlns:c16="http://schemas.microsoft.com/office/drawing/2014/chart" uri="{C3380CC4-5D6E-409C-BE32-E72D297353CC}">
              <c16:uniqueId val="{00000000-7B22-4A4E-818B-010595CB5135}"/>
            </c:ext>
          </c:extLst>
        </c:ser>
        <c:ser>
          <c:idx val="1"/>
          <c:order val="1"/>
          <c:tx>
            <c:strRef>
              <c:f>'Medlemskap i idrottsförening'!$K$61:$L$61</c:f>
              <c:strCache>
                <c:ptCount val="2"/>
                <c:pt idx="1">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idrottsförening'!$M$61:$P$61</c:f>
              <c:numCache>
                <c:formatCode>0%</c:formatCode>
                <c:ptCount val="4"/>
                <c:pt idx="0">
                  <c:v>0.43009118541033436</c:v>
                </c:pt>
                <c:pt idx="1">
                  <c:v>0.75389948006932406</c:v>
                </c:pt>
                <c:pt idx="2">
                  <c:v>0.50341997264021887</c:v>
                </c:pt>
                <c:pt idx="3">
                  <c:v>0.73499267935578327</c:v>
                </c:pt>
              </c:numCache>
            </c:numRef>
          </c:val>
          <c:extLst>
            <c:ext xmlns:c16="http://schemas.microsoft.com/office/drawing/2014/chart" uri="{C3380CC4-5D6E-409C-BE32-E72D297353CC}">
              <c16:uniqueId val="{00000001-7B22-4A4E-818B-010595CB5135}"/>
            </c:ext>
          </c:extLst>
        </c:ser>
        <c:dLbls>
          <c:dLblPos val="outEnd"/>
          <c:showLegendKey val="0"/>
          <c:showVal val="1"/>
          <c:showCatName val="0"/>
          <c:showSerName val="0"/>
          <c:showPercent val="0"/>
          <c:showBubbleSize val="0"/>
        </c:dLbls>
        <c:gapWidth val="100"/>
        <c:overlap val="-24"/>
        <c:axId val="308047192"/>
        <c:axId val="308047584"/>
        <c:extLst>
          <c:ext xmlns:c15="http://schemas.microsoft.com/office/drawing/2012/chart" uri="{02D57815-91ED-43cb-92C2-25804820EDAC}">
            <c15:filteredBarSeries>
              <c15:ser>
                <c:idx val="2"/>
                <c:order val="2"/>
                <c:tx>
                  <c:strRef>
                    <c:extLst>
                      <c:ext uri="{02D57815-91ED-43cb-92C2-25804820EDAC}">
                        <c15:formulaRef>
                          <c15:sqref>'Medlemskap i idrottsförening'!$K$62:$L$62</c15:sqref>
                        </c15:formulaRef>
                      </c:ext>
                    </c:extLst>
                    <c:strCache>
                      <c:ptCount val="2"/>
                      <c:pt idx="1">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idrottsförening'!$M$58:$P$59</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idrottsförening'!$M$62:$P$62</c15:sqref>
                        </c15:formulaRef>
                      </c:ext>
                    </c:extLst>
                    <c:numCache>
                      <c:formatCode>0%</c:formatCode>
                      <c:ptCount val="4"/>
                      <c:pt idx="0">
                        <c:v>0.51426101987899742</c:v>
                      </c:pt>
                      <c:pt idx="1">
                        <c:v>0.82166123778501632</c:v>
                      </c:pt>
                      <c:pt idx="2">
                        <c:v>0.53950953678474112</c:v>
                      </c:pt>
                      <c:pt idx="3">
                        <c:v>0.76916451335055991</c:v>
                      </c:pt>
                    </c:numCache>
                  </c:numRef>
                </c:val>
                <c:extLst>
                  <c:ext xmlns:c16="http://schemas.microsoft.com/office/drawing/2014/chart" uri="{C3380CC4-5D6E-409C-BE32-E72D297353CC}">
                    <c16:uniqueId val="{00000002-7B22-4A4E-818B-010595CB5135}"/>
                  </c:ext>
                </c:extLst>
              </c15:ser>
            </c15:filteredBarSeries>
          </c:ext>
        </c:extLst>
      </c:barChart>
      <c:catAx>
        <c:axId val="308047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308047584"/>
        <c:crosses val="autoZero"/>
        <c:auto val="1"/>
        <c:lblAlgn val="ctr"/>
        <c:lblOffset val="100"/>
        <c:noMultiLvlLbl val="0"/>
      </c:catAx>
      <c:valAx>
        <c:axId val="308047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308047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b="1"/>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som röker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idrottsförening'!$L$32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idrottsförening'!$M$32:$R$32</c:f>
              <c:numCache>
                <c:formatCode>0%</c:formatCode>
                <c:ptCount val="6"/>
                <c:pt idx="0">
                  <c:v>1.8544935805991442E-2</c:v>
                </c:pt>
                <c:pt idx="1">
                  <c:v>1.2853470437017995E-2</c:v>
                </c:pt>
                <c:pt idx="2">
                  <c:v>3.6217303822937627E-2</c:v>
                </c:pt>
                <c:pt idx="3">
                  <c:v>3.9001560062402497E-2</c:v>
                </c:pt>
                <c:pt idx="4">
                  <c:v>0.14673913043478262</c:v>
                </c:pt>
                <c:pt idx="5">
                  <c:v>8.4388185654008435E-2</c:v>
                </c:pt>
              </c:numCache>
            </c:numRef>
          </c:val>
          <c:extLst>
            <c:ext xmlns:c16="http://schemas.microsoft.com/office/drawing/2014/chart" uri="{C3380CC4-5D6E-409C-BE32-E72D297353CC}">
              <c16:uniqueId val="{00000000-7027-4200-9A87-861A744B7D7A}"/>
            </c:ext>
          </c:extLst>
        </c:ser>
        <c:ser>
          <c:idx val="1"/>
          <c:order val="1"/>
          <c:tx>
            <c:strRef>
              <c:f>'Medlemskap i idrottsförening'!$L$33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idrottsförening'!$M$33:$R$33</c:f>
              <c:numCache>
                <c:formatCode>0%</c:formatCode>
                <c:ptCount val="6"/>
                <c:pt idx="0">
                  <c:v>5.163511187607573E-2</c:v>
                </c:pt>
                <c:pt idx="1">
                  <c:v>3.1446540880503145E-2</c:v>
                </c:pt>
                <c:pt idx="2">
                  <c:v>0.13696612665684832</c:v>
                </c:pt>
                <c:pt idx="3">
                  <c:v>0.11774744027303755</c:v>
                </c:pt>
                <c:pt idx="4">
                  <c:v>0.19618528610354224</c:v>
                </c:pt>
                <c:pt idx="5">
                  <c:v>0.21313868613138687</c:v>
                </c:pt>
              </c:numCache>
            </c:numRef>
          </c:val>
          <c:extLst>
            <c:ext xmlns:c16="http://schemas.microsoft.com/office/drawing/2014/chart" uri="{C3380CC4-5D6E-409C-BE32-E72D297353CC}">
              <c16:uniqueId val="{00000001-7027-4200-9A87-861A744B7D7A}"/>
            </c:ext>
          </c:extLst>
        </c:ser>
        <c:dLbls>
          <c:dLblPos val="outEnd"/>
          <c:showLegendKey val="0"/>
          <c:showVal val="1"/>
          <c:showCatName val="0"/>
          <c:showSerName val="0"/>
          <c:showPercent val="0"/>
          <c:showBubbleSize val="0"/>
        </c:dLbls>
        <c:gapWidth val="100"/>
        <c:overlap val="-24"/>
        <c:axId val="308048368"/>
        <c:axId val="308048760"/>
        <c:extLst>
          <c:ext xmlns:c15="http://schemas.microsoft.com/office/drawing/2012/chart" uri="{02D57815-91ED-43cb-92C2-25804820EDAC}">
            <c15:filteredBarSeries>
              <c15:ser>
                <c:idx val="2"/>
                <c:order val="2"/>
                <c:tx>
                  <c:strRef>
                    <c:extLst>
                      <c:ext uri="{02D57815-91ED-43cb-92C2-25804820EDAC}">
                        <c15:formulaRef>
                          <c15:sqref>'Medlemskap i idrottsförening'!$L$34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idrottsförening'!$M$30:$R$31</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'Medlemskap i idrottsförening'!$M$34:$R$34</c15:sqref>
                        </c15:formulaRef>
                      </c:ext>
                    </c:extLst>
                    <c:numCache>
                      <c:formatCode>0%</c:formatCode>
                      <c:ptCount val="6"/>
                      <c:pt idx="0">
                        <c:v>3.3846153846153845E-2</c:v>
                      </c:pt>
                      <c:pt idx="1">
                        <c:v>1.9142419601837671E-2</c:v>
                      </c:pt>
                      <c:pt idx="2">
                        <c:v>9.4067796610169493E-2</c:v>
                      </c:pt>
                      <c:pt idx="3">
                        <c:v>7.6923076923076927E-2</c:v>
                      </c:pt>
                      <c:pt idx="4">
                        <c:v>0.18025362318840579</c:v>
                      </c:pt>
                      <c:pt idx="5">
                        <c:v>0.16006884681583478</c:v>
                      </c:pt>
                    </c:numCache>
                  </c:numRef>
                </c:val>
                <c:extLst>
                  <c:ext xmlns:c16="http://schemas.microsoft.com/office/drawing/2014/chart" uri="{C3380CC4-5D6E-409C-BE32-E72D297353CC}">
                    <c16:uniqueId val="{00000002-7027-4200-9A87-861A744B7D7A}"/>
                  </c:ext>
                </c:extLst>
              </c15:ser>
            </c15:filteredBarSeries>
          </c:ext>
        </c:extLst>
      </c:barChart>
      <c:catAx>
        <c:axId val="30804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08048760"/>
        <c:crosses val="autoZero"/>
        <c:auto val="1"/>
        <c:lblAlgn val="ctr"/>
        <c:lblOffset val="100"/>
        <c:noMultiLvlLbl val="0"/>
      </c:catAx>
      <c:valAx>
        <c:axId val="308048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08048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sv-SE" b="1"/>
              <a:t>Andel som snusar dagligen eller någon gång ibland (tjejer/killar) - Länsnivå</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idrottsförening'!$L$72</c:f>
              <c:strCache>
                <c:ptCount val="1"/>
                <c:pt idx="0">
                  <c:v>Medlem i idrottsförening</c:v>
                </c:pt>
              </c:strCache>
            </c:strRef>
          </c:tx>
          <c:spPr>
            <a:solidFill>
              <a:srgbClr val="92D050"/>
            </a:solidFill>
            <a:ln>
              <a:solidFill>
                <a:schemeClr val="tx1">
                  <a:lumMod val="95000"/>
                  <a:lumOff val="5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idrottsförening'!$M$72:$R$72</c:f>
              <c:numCache>
                <c:formatCode>0%</c:formatCode>
                <c:ptCount val="4"/>
                <c:pt idx="0">
                  <c:v>4.0241448692152921E-3</c:v>
                </c:pt>
                <c:pt idx="1">
                  <c:v>8.7636932707355245E-2</c:v>
                </c:pt>
                <c:pt idx="2">
                  <c:v>3.7940379403794036E-2</c:v>
                </c:pt>
                <c:pt idx="3">
                  <c:v>0.15498938428874734</c:v>
                </c:pt>
              </c:numCache>
            </c:numRef>
          </c:val>
          <c:extLst>
            <c:ext xmlns:c16="http://schemas.microsoft.com/office/drawing/2014/chart" uri="{C3380CC4-5D6E-409C-BE32-E72D297353CC}">
              <c16:uniqueId val="{00000000-1564-483F-9D02-25647A62FE46}"/>
            </c:ext>
          </c:extLst>
        </c:ser>
        <c:ser>
          <c:idx val="1"/>
          <c:order val="1"/>
          <c:tx>
            <c:strRef>
              <c:f>'Medlemskap i idrottsförening'!$L$73</c:f>
              <c:strCache>
                <c:ptCount val="1"/>
                <c:pt idx="0">
                  <c:v>Ej medlem i idrottsförening</c:v>
                </c:pt>
              </c:strCache>
            </c:strRef>
          </c:tx>
          <c:spPr>
            <a:solidFill>
              <a:schemeClr val="accent1">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idrottsförening'!$M$73:$R$73</c:f>
              <c:numCache>
                <c:formatCode>0%</c:formatCode>
                <c:ptCount val="4"/>
                <c:pt idx="0">
                  <c:v>2.074074074074074E-2</c:v>
                </c:pt>
                <c:pt idx="1">
                  <c:v>0.14505119453924914</c:v>
                </c:pt>
                <c:pt idx="2">
                  <c:v>5.5858310626702996E-2</c:v>
                </c:pt>
                <c:pt idx="3">
                  <c:v>0.195906432748538</c:v>
                </c:pt>
              </c:numCache>
            </c:numRef>
          </c:val>
          <c:extLst>
            <c:ext xmlns:c16="http://schemas.microsoft.com/office/drawing/2014/chart" uri="{C3380CC4-5D6E-409C-BE32-E72D297353CC}">
              <c16:uniqueId val="{00000001-1564-483F-9D02-25647A62FE46}"/>
            </c:ext>
          </c:extLst>
        </c:ser>
        <c:dLbls>
          <c:showLegendKey val="0"/>
          <c:showVal val="0"/>
          <c:showCatName val="0"/>
          <c:showSerName val="0"/>
          <c:showPercent val="0"/>
          <c:showBubbleSize val="0"/>
        </c:dLbls>
        <c:gapWidth val="219"/>
        <c:overlap val="-27"/>
        <c:axId val="308049544"/>
        <c:axId val="308049936"/>
        <c:extLst>
          <c:ext xmlns:c15="http://schemas.microsoft.com/office/drawing/2012/chart" uri="{02D57815-91ED-43cb-92C2-25804820EDAC}">
            <c15:filteredBarSeries>
              <c15:ser>
                <c:idx val="2"/>
                <c:order val="2"/>
                <c:tx>
                  <c:strRef>
                    <c:extLst>
                      <c:ext uri="{02D57815-91ED-43cb-92C2-25804820EDAC}">
                        <c15:formulaRef>
                          <c15:sqref>'Medlemskap i idrottsförening'!$L$74</c15:sqref>
                        </c15:formulaRef>
                      </c:ext>
                    </c:extLst>
                    <c:strCache>
                      <c:ptCount val="1"/>
                      <c:pt idx="0">
                        <c:v>Totalt</c:v>
                      </c:pt>
                    </c:strCache>
                  </c:strRef>
                </c:tx>
                <c:spPr>
                  <a:solidFill>
                    <a:schemeClr val="accent3"/>
                  </a:solidFill>
                  <a:ln>
                    <a:noFill/>
                  </a:ln>
                  <a:effectLst/>
                </c:spPr>
                <c:invertIfNegative val="0"/>
                <c:cat>
                  <c:multiLvlStrRef>
                    <c:extLst>
                      <c:ext uri="{02D57815-91ED-43cb-92C2-25804820EDAC}">
                        <c15:formulaRef>
                          <c15:sqref>'Medlemskap i idrottsförening'!$M$70:$R$71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idrottsförening'!$M$74:$R$74</c15:sqref>
                        </c15:formulaRef>
                      </c:ext>
                    </c:extLst>
                    <c:numCache>
                      <c:formatCode>0%</c:formatCode>
                      <c:ptCount val="4"/>
                      <c:pt idx="0">
                        <c:v>1.3605442176870748E-2</c:v>
                      </c:pt>
                      <c:pt idx="1">
                        <c:v>0.1166936790923825</c:v>
                      </c:pt>
                      <c:pt idx="2">
                        <c:v>5.0678733031674209E-2</c:v>
                      </c:pt>
                      <c:pt idx="3">
                        <c:v>0.18017241379310345</c:v>
                      </c:pt>
                    </c:numCache>
                  </c:numRef>
                </c:val>
                <c:extLst>
                  <c:ext xmlns:c16="http://schemas.microsoft.com/office/drawing/2014/chart" uri="{C3380CC4-5D6E-409C-BE32-E72D297353CC}">
                    <c16:uniqueId val="{00000002-1564-483F-9D02-25647A62FE46}"/>
                  </c:ext>
                </c:extLst>
              </c15:ser>
            </c15:filteredBarSeries>
          </c:ext>
        </c:extLst>
      </c:barChart>
      <c:catAx>
        <c:axId val="308049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08049936"/>
        <c:crosses val="autoZero"/>
        <c:auto val="1"/>
        <c:lblAlgn val="ctr"/>
        <c:lblOffset val="100"/>
        <c:noMultiLvlLbl val="0"/>
      </c:catAx>
      <c:valAx>
        <c:axId val="308049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08049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idrottsförening'!$L$42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idrottsförening'!$O$42:$R$42</c:f>
              <c:numCache>
                <c:formatCode>0%</c:formatCode>
                <c:ptCount val="4"/>
                <c:pt idx="0">
                  <c:v>1.6427104722792608E-2</c:v>
                </c:pt>
                <c:pt idx="1">
                  <c:v>3.0546623794212219E-2</c:v>
                </c:pt>
                <c:pt idx="2">
                  <c:v>0.15877437325905291</c:v>
                </c:pt>
                <c:pt idx="3">
                  <c:v>0.13704496788008566</c:v>
                </c:pt>
              </c:numCache>
            </c:numRef>
          </c:val>
          <c:extLst>
            <c:ext xmlns:c16="http://schemas.microsoft.com/office/drawing/2014/chart" uri="{C3380CC4-5D6E-409C-BE32-E72D297353CC}">
              <c16:uniqueId val="{00000000-87B9-4BE0-8268-3028C087B3CA}"/>
            </c:ext>
          </c:extLst>
        </c:ser>
        <c:ser>
          <c:idx val="1"/>
          <c:order val="1"/>
          <c:tx>
            <c:strRef>
              <c:f>'Medlemskap i idrottsförening'!$L$43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idrottsförening'!$O$43:$R$43</c:f>
              <c:numCache>
                <c:formatCode>0%</c:formatCode>
                <c:ptCount val="4"/>
                <c:pt idx="0">
                  <c:v>5.8646616541353384E-2</c:v>
                </c:pt>
                <c:pt idx="1">
                  <c:v>5.5258467023172907E-2</c:v>
                </c:pt>
                <c:pt idx="2">
                  <c:v>0.19580419580419581</c:v>
                </c:pt>
                <c:pt idx="3">
                  <c:v>0.17410714285714285</c:v>
                </c:pt>
              </c:numCache>
            </c:numRef>
          </c:val>
          <c:extLst>
            <c:ext xmlns:c16="http://schemas.microsoft.com/office/drawing/2014/chart" uri="{C3380CC4-5D6E-409C-BE32-E72D297353CC}">
              <c16:uniqueId val="{00000001-87B9-4BE0-8268-3028C087B3CA}"/>
            </c:ext>
          </c:extLst>
        </c:ser>
        <c:dLbls>
          <c:dLblPos val="outEnd"/>
          <c:showLegendKey val="0"/>
          <c:showVal val="1"/>
          <c:showCatName val="0"/>
          <c:showSerName val="0"/>
          <c:showPercent val="0"/>
          <c:showBubbleSize val="0"/>
        </c:dLbls>
        <c:gapWidth val="100"/>
        <c:overlap val="-24"/>
        <c:axId val="308050720"/>
        <c:axId val="308051112"/>
        <c:extLst>
          <c:ext xmlns:c15="http://schemas.microsoft.com/office/drawing/2012/chart" uri="{02D57815-91ED-43cb-92C2-25804820EDAC}">
            <c15:filteredBarSeries>
              <c15:ser>
                <c:idx val="2"/>
                <c:order val="2"/>
                <c:tx>
                  <c:strRef>
                    <c:extLst>
                      <c:ext uri="{02D57815-91ED-43cb-92C2-25804820EDAC}">
                        <c15:formulaRef>
                          <c15:sqref>'Medlemskap i idrottsförening'!$L$44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idrottsförening'!$O$40:$R$41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idrottsförening'!$O$44:$R$44</c15:sqref>
                        </c15:formulaRef>
                      </c:ext>
                    </c:extLst>
                    <c:numCache>
                      <c:formatCode>0%</c:formatCode>
                      <c:ptCount val="4"/>
                      <c:pt idx="0">
                        <c:v>4.065743944636678E-2</c:v>
                      </c:pt>
                      <c:pt idx="1">
                        <c:v>4.1981528127623846E-2</c:v>
                      </c:pt>
                      <c:pt idx="2">
                        <c:v>0.18401486988847585</c:v>
                      </c:pt>
                      <c:pt idx="3">
                        <c:v>0.15849387040280211</c:v>
                      </c:pt>
                    </c:numCache>
                  </c:numRef>
                </c:val>
                <c:extLst>
                  <c:ext xmlns:c16="http://schemas.microsoft.com/office/drawing/2014/chart" uri="{C3380CC4-5D6E-409C-BE32-E72D297353CC}">
                    <c16:uniqueId val="{00000002-87B9-4BE0-8268-3028C087B3CA}"/>
                  </c:ext>
                </c:extLst>
              </c15:ser>
            </c15:filteredBarSeries>
          </c:ext>
        </c:extLst>
      </c:barChart>
      <c:catAx>
        <c:axId val="308050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08051112"/>
        <c:crosses val="autoZero"/>
        <c:auto val="1"/>
        <c:lblAlgn val="ctr"/>
        <c:lblOffset val="100"/>
        <c:noMultiLvlLbl val="0"/>
      </c:catAx>
      <c:valAx>
        <c:axId val="308051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0805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dirty="0"/>
              <a:t>Andel med god självskattad hälsa utifrån daglig fysisk aktivitet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aktiv'!$J$21</c:f>
              <c:strCache>
                <c:ptCount val="1"/>
                <c:pt idx="0">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aktiv'!$K$21:$P$21</c:f>
              <c:numCache>
                <c:formatCode>0%</c:formatCode>
                <c:ptCount val="6"/>
                <c:pt idx="0">
                  <c:v>0.70976253298153036</c:v>
                </c:pt>
                <c:pt idx="1">
                  <c:v>0.9040852575488455</c:v>
                </c:pt>
                <c:pt idx="2">
                  <c:v>0.671875</c:v>
                </c:pt>
                <c:pt idx="3">
                  <c:v>0.86964618249534453</c:v>
                </c:pt>
                <c:pt idx="4">
                  <c:v>0.68725868725868722</c:v>
                </c:pt>
                <c:pt idx="5">
                  <c:v>0.82096069868995636</c:v>
                </c:pt>
              </c:numCache>
            </c:numRef>
          </c:val>
          <c:extLst>
            <c:ext xmlns:c16="http://schemas.microsoft.com/office/drawing/2014/chart" uri="{C3380CC4-5D6E-409C-BE32-E72D297353CC}">
              <c16:uniqueId val="{00000000-6E77-4BBE-AD73-8D4485056DF1}"/>
            </c:ext>
          </c:extLst>
        </c:ser>
        <c:ser>
          <c:idx val="1"/>
          <c:order val="1"/>
          <c:tx>
            <c:strRef>
              <c:f>'Fysisk aktiv'!$J$22</c:f>
              <c:strCache>
                <c:ptCount val="1"/>
                <c:pt idx="0">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aktiv'!$K$22:$P$22</c:f>
              <c:numCache>
                <c:formatCode>0%</c:formatCode>
                <c:ptCount val="6"/>
                <c:pt idx="0">
                  <c:v>0.71603053435114505</c:v>
                </c:pt>
                <c:pt idx="1">
                  <c:v>0.93529411764705883</c:v>
                </c:pt>
                <c:pt idx="2">
                  <c:v>0.62763915547024951</c:v>
                </c:pt>
                <c:pt idx="3">
                  <c:v>0.81970649895178194</c:v>
                </c:pt>
                <c:pt idx="4">
                  <c:v>0.65384615384615385</c:v>
                </c:pt>
                <c:pt idx="5">
                  <c:v>0.75514403292181065</c:v>
                </c:pt>
              </c:numCache>
            </c:numRef>
          </c:val>
          <c:extLst>
            <c:ext xmlns:c16="http://schemas.microsoft.com/office/drawing/2014/chart" uri="{C3380CC4-5D6E-409C-BE32-E72D297353CC}">
              <c16:uniqueId val="{00000001-6E77-4BBE-AD73-8D4485056DF1}"/>
            </c:ext>
          </c:extLst>
        </c:ser>
        <c:ser>
          <c:idx val="2"/>
          <c:order val="2"/>
          <c:tx>
            <c:strRef>
              <c:f>'Fysisk aktiv'!$J$23</c:f>
              <c:strCache>
                <c:ptCount val="1"/>
                <c:pt idx="0">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aktiv'!$K$23:$P$23</c:f>
              <c:numCache>
                <c:formatCode>0%</c:formatCode>
                <c:ptCount val="6"/>
                <c:pt idx="0">
                  <c:v>0.68604651162790697</c:v>
                </c:pt>
                <c:pt idx="1">
                  <c:v>0.80382775119617222</c:v>
                </c:pt>
                <c:pt idx="2">
                  <c:v>0.5276967930029155</c:v>
                </c:pt>
                <c:pt idx="3">
                  <c:v>0.81938325991189431</c:v>
                </c:pt>
                <c:pt idx="4">
                  <c:v>0.57475083056478404</c:v>
                </c:pt>
                <c:pt idx="5">
                  <c:v>0.69868995633187769</c:v>
                </c:pt>
              </c:numCache>
            </c:numRef>
          </c:val>
          <c:extLst>
            <c:ext xmlns:c16="http://schemas.microsoft.com/office/drawing/2014/chart" uri="{C3380CC4-5D6E-409C-BE32-E72D297353CC}">
              <c16:uniqueId val="{00000002-6E77-4BBE-AD73-8D4485056DF1}"/>
            </c:ext>
          </c:extLst>
        </c:ser>
        <c:dLbls>
          <c:dLblPos val="outEnd"/>
          <c:showLegendKey val="0"/>
          <c:showVal val="1"/>
          <c:showCatName val="0"/>
          <c:showSerName val="0"/>
          <c:showPercent val="0"/>
          <c:showBubbleSize val="0"/>
        </c:dLbls>
        <c:gapWidth val="100"/>
        <c:overlap val="-24"/>
        <c:axId val="305262080"/>
        <c:axId val="305262472"/>
        <c:extLst>
          <c:ext xmlns:c15="http://schemas.microsoft.com/office/drawing/2012/chart" uri="{02D57815-91ED-43cb-92C2-25804820EDAC}">
            <c15:filteredBarSeries>
              <c15:ser>
                <c:idx val="3"/>
                <c:order val="3"/>
                <c:tx>
                  <c:strRef>
                    <c:extLst>
                      <c:ext uri="{02D57815-91ED-43cb-92C2-25804820EDAC}">
                        <c15:formulaRef>
                          <c15:sqref>'Fysisk aktiv'!$J$24</c15:sqref>
                        </c15:formulaRef>
                      </c:ext>
                    </c:extLst>
                    <c:strCache>
                      <c:ptCount val="1"/>
                      <c:pt idx="0">
                        <c:v>Totalt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multiLvlStrRef>
                    <c:extLst>
                      <c:ext uri="{02D57815-91ED-43cb-92C2-25804820EDAC}">
                        <c15:formulaRef>
                          <c15:sqref>'Fysisk aktiv'!$K$19:$P$20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'Fysisk aktiv'!$K$24:$P$24</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c:ext xmlns:c16="http://schemas.microsoft.com/office/drawing/2014/chart" uri="{C3380CC4-5D6E-409C-BE32-E72D297353CC}">
                    <c16:uniqueId val="{00000003-6E77-4BBE-AD73-8D4485056DF1}"/>
                  </c:ext>
                </c:extLst>
              </c15:ser>
            </c15:filteredBarSeries>
          </c:ext>
        </c:extLst>
      </c:barChart>
      <c:catAx>
        <c:axId val="3052620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305262472"/>
        <c:crosses val="autoZero"/>
        <c:auto val="1"/>
        <c:lblAlgn val="ctr"/>
        <c:lblOffset val="100"/>
        <c:noMultiLvlLbl val="0"/>
      </c:catAx>
      <c:valAx>
        <c:axId val="30526247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30526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dirty="0"/>
              <a:t>Andel med god psykisk hälsa (WHO5) utifrån daglig fysisk aktivitet (tjejer/killar) -</a:t>
            </a:r>
            <a:r>
              <a:rPr lang="sv-SE" baseline="0" dirty="0"/>
              <a:t> Länsnivå</a:t>
            </a:r>
            <a:endParaRPr lang="sv-SE" dirty="0"/>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aktiv'!$K$32:$L$32</c:f>
              <c:strCache>
                <c:ptCount val="2"/>
                <c:pt idx="1">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aktiv'!$M$32:$P$32</c:f>
              <c:numCache>
                <c:formatCode>0%</c:formatCode>
                <c:ptCount val="4"/>
                <c:pt idx="0">
                  <c:v>0.61022364217252401</c:v>
                </c:pt>
                <c:pt idx="1">
                  <c:v>0.88167938931297707</c:v>
                </c:pt>
                <c:pt idx="2">
                  <c:v>0.62256809338521402</c:v>
                </c:pt>
                <c:pt idx="3">
                  <c:v>0.85746102449888639</c:v>
                </c:pt>
              </c:numCache>
            </c:numRef>
          </c:val>
          <c:extLst>
            <c:ext xmlns:c16="http://schemas.microsoft.com/office/drawing/2014/chart" uri="{C3380CC4-5D6E-409C-BE32-E72D297353CC}">
              <c16:uniqueId val="{00000000-068D-46C0-A1A0-6F1ED039A1D6}"/>
            </c:ext>
          </c:extLst>
        </c:ser>
        <c:ser>
          <c:idx val="1"/>
          <c:order val="1"/>
          <c:tx>
            <c:strRef>
              <c:f>'Fysisk aktiv'!$K$33:$L$33</c:f>
              <c:strCache>
                <c:ptCount val="2"/>
                <c:pt idx="1">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aktiv'!$M$33:$P$33</c:f>
              <c:numCache>
                <c:formatCode>0%</c:formatCode>
                <c:ptCount val="4"/>
                <c:pt idx="0">
                  <c:v>0.53696498054474706</c:v>
                </c:pt>
                <c:pt idx="1">
                  <c:v>0.81290322580645158</c:v>
                </c:pt>
                <c:pt idx="2">
                  <c:v>0.57806691449814129</c:v>
                </c:pt>
                <c:pt idx="3">
                  <c:v>0.75527426160337552</c:v>
                </c:pt>
              </c:numCache>
            </c:numRef>
          </c:val>
          <c:extLst>
            <c:ext xmlns:c16="http://schemas.microsoft.com/office/drawing/2014/chart" uri="{C3380CC4-5D6E-409C-BE32-E72D297353CC}">
              <c16:uniqueId val="{00000001-068D-46C0-A1A0-6F1ED039A1D6}"/>
            </c:ext>
          </c:extLst>
        </c:ser>
        <c:ser>
          <c:idx val="2"/>
          <c:order val="2"/>
          <c:tx>
            <c:strRef>
              <c:f>'Fysisk aktiv'!$K$34:$L$34</c:f>
              <c:strCache>
                <c:ptCount val="2"/>
                <c:pt idx="1">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aktiv'!$M$34:$P$34</c:f>
              <c:numCache>
                <c:formatCode>0%</c:formatCode>
                <c:ptCount val="4"/>
                <c:pt idx="0">
                  <c:v>0.38390092879256965</c:v>
                </c:pt>
                <c:pt idx="1">
                  <c:v>0.69026548672566368</c:v>
                </c:pt>
                <c:pt idx="2">
                  <c:v>0.39932885906040266</c:v>
                </c:pt>
                <c:pt idx="3">
                  <c:v>0.6428571428571429</c:v>
                </c:pt>
              </c:numCache>
            </c:numRef>
          </c:val>
          <c:extLst>
            <c:ext xmlns:c16="http://schemas.microsoft.com/office/drawing/2014/chart" uri="{C3380CC4-5D6E-409C-BE32-E72D297353CC}">
              <c16:uniqueId val="{00000002-068D-46C0-A1A0-6F1ED039A1D6}"/>
            </c:ext>
          </c:extLst>
        </c:ser>
        <c:dLbls>
          <c:dLblPos val="outEnd"/>
          <c:showLegendKey val="0"/>
          <c:showVal val="1"/>
          <c:showCatName val="0"/>
          <c:showSerName val="0"/>
          <c:showPercent val="0"/>
          <c:showBubbleSize val="0"/>
        </c:dLbls>
        <c:gapWidth val="100"/>
        <c:overlap val="-24"/>
        <c:axId val="305263256"/>
        <c:axId val="305263648"/>
        <c:extLst>
          <c:ext xmlns:c15="http://schemas.microsoft.com/office/drawing/2012/chart" uri="{02D57815-91ED-43cb-92C2-25804820EDAC}">
            <c15:filteredBarSeries>
              <c15:ser>
                <c:idx val="3"/>
                <c:order val="3"/>
                <c:tx>
                  <c:strRef>
                    <c:extLst>
                      <c:ext uri="{02D57815-91ED-43cb-92C2-25804820EDAC}">
                        <c15:formulaRef>
                          <c15:sqref>'Fysisk aktiv'!$K$35:$L$35</c15:sqref>
                        </c15:formulaRef>
                      </c:ext>
                    </c:extLst>
                    <c:strCache>
                      <c:ptCount val="2"/>
                      <c:pt idx="1">
                        <c:v>Totalt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multiLvlStrRef>
                    <c:extLst>
                      <c:ext uri="{02D57815-91ED-43cb-92C2-25804820EDAC}">
                        <c15:formulaRef>
                          <c15:sqref>'Fysisk aktiv'!$M$30:$P$31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'Fysisk aktiv'!$M$35:$P$35</c15:sqref>
                        </c15:formulaRef>
                      </c:ext>
                    </c:extLst>
                    <c:numCache>
                      <c:formatCode>0%</c:formatCode>
                      <c:ptCount val="4"/>
                      <c:pt idx="0">
                        <c:v>0.51426101987899742</c:v>
                      </c:pt>
                      <c:pt idx="1">
                        <c:v>0.82166123778501632</c:v>
                      </c:pt>
                      <c:pt idx="2">
                        <c:v>0.53950953678474112</c:v>
                      </c:pt>
                      <c:pt idx="3">
                        <c:v>0.76916451335055991</c:v>
                      </c:pt>
                    </c:numCache>
                  </c:numRef>
                </c:val>
                <c:extLst>
                  <c:ext xmlns:c16="http://schemas.microsoft.com/office/drawing/2014/chart" uri="{C3380CC4-5D6E-409C-BE32-E72D297353CC}">
                    <c16:uniqueId val="{00000003-068D-46C0-A1A0-6F1ED039A1D6}"/>
                  </c:ext>
                </c:extLst>
              </c15:ser>
            </c15:filteredBarSeries>
          </c:ext>
        </c:extLst>
      </c:barChart>
      <c:catAx>
        <c:axId val="3052632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305263648"/>
        <c:crosses val="autoZero"/>
        <c:auto val="1"/>
        <c:lblAlgn val="ctr"/>
        <c:lblOffset val="100"/>
        <c:noMultiLvlLbl val="0"/>
      </c:catAx>
      <c:valAx>
        <c:axId val="30526364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305263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Övervikt och fetma Hallsberg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Hallsberg!$E$9</c:f>
              <c:strCache>
                <c:ptCount val="1"/>
                <c:pt idx="0">
                  <c:v>Hallsberg</c:v>
                </c:pt>
              </c:strCache>
            </c:strRef>
          </c:tx>
          <c:spPr>
            <a:solidFill>
              <a:srgbClr val="FFC000"/>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Hallsberg!$F$7:$M$8</c:f>
              <c:multiLvlStrCache>
                <c:ptCount val="8"/>
                <c:lvl>
                  <c:pt idx="0">
                    <c:v>Övervikt</c:v>
                  </c:pt>
                  <c:pt idx="1">
                    <c:v>Fetma</c:v>
                  </c:pt>
                  <c:pt idx="2">
                    <c:v>Övervikt</c:v>
                  </c:pt>
                  <c:pt idx="3">
                    <c:v>Fetma</c:v>
                  </c:pt>
                  <c:pt idx="4">
                    <c:v>Övervikt</c:v>
                  </c:pt>
                  <c:pt idx="5">
                    <c:v>Fetma</c:v>
                  </c:pt>
                  <c:pt idx="6">
                    <c:v>Övervikt</c:v>
                  </c:pt>
                  <c:pt idx="7">
                    <c:v>Fetma</c:v>
                  </c:pt>
                </c:lvl>
                <c:lvl>
                  <c:pt idx="0">
                    <c:v>Förskoleklass</c:v>
                  </c:pt>
                  <c:pt idx="2">
                    <c:v>Årskurs 4</c:v>
                  </c:pt>
                  <c:pt idx="4">
                    <c:v>Årskurs 7</c:v>
                  </c:pt>
                  <c:pt idx="6">
                    <c:v>År 1 gymnasiet</c:v>
                  </c:pt>
                </c:lvl>
              </c:multiLvlStrCache>
            </c:multiLvlStrRef>
          </c:cat>
          <c:val>
            <c:numRef>
              <c:f>Hallsberg!$F$9:$M$9</c:f>
              <c:numCache>
                <c:formatCode>0%</c:formatCode>
                <c:ptCount val="8"/>
                <c:pt idx="0">
                  <c:v>0.11</c:v>
                </c:pt>
                <c:pt idx="1">
                  <c:v>0.09</c:v>
                </c:pt>
                <c:pt idx="2">
                  <c:v>0.21</c:v>
                </c:pt>
                <c:pt idx="3">
                  <c:v>7.0000000000000007E-2</c:v>
                </c:pt>
                <c:pt idx="4">
                  <c:v>0.18</c:v>
                </c:pt>
                <c:pt idx="5">
                  <c:v>0.1</c:v>
                </c:pt>
                <c:pt idx="6">
                  <c:v>0.16</c:v>
                </c:pt>
                <c:pt idx="7">
                  <c:v>0.03</c:v>
                </c:pt>
              </c:numCache>
            </c:numRef>
          </c:val>
          <c:extLst>
            <c:ext xmlns:c16="http://schemas.microsoft.com/office/drawing/2014/chart" uri="{C3380CC4-5D6E-409C-BE32-E72D297353CC}">
              <c16:uniqueId val="{00000000-2579-4BFE-A279-5F6B95ABBBA1}"/>
            </c:ext>
          </c:extLst>
        </c:ser>
        <c:ser>
          <c:idx val="1"/>
          <c:order val="1"/>
          <c:tx>
            <c:strRef>
              <c:f>Hallsberg!$E$10</c:f>
              <c:strCache>
                <c:ptCount val="1"/>
                <c:pt idx="0">
                  <c:v>Örebro län</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Hallsberg!$F$7:$M$8</c:f>
              <c:multiLvlStrCache>
                <c:ptCount val="8"/>
                <c:lvl>
                  <c:pt idx="0">
                    <c:v>Övervikt</c:v>
                  </c:pt>
                  <c:pt idx="1">
                    <c:v>Fetma</c:v>
                  </c:pt>
                  <c:pt idx="2">
                    <c:v>Övervikt</c:v>
                  </c:pt>
                  <c:pt idx="3">
                    <c:v>Fetma</c:v>
                  </c:pt>
                  <c:pt idx="4">
                    <c:v>Övervikt</c:v>
                  </c:pt>
                  <c:pt idx="5">
                    <c:v>Fetma</c:v>
                  </c:pt>
                  <c:pt idx="6">
                    <c:v>Övervikt</c:v>
                  </c:pt>
                  <c:pt idx="7">
                    <c:v>Fetma</c:v>
                  </c:pt>
                </c:lvl>
                <c:lvl>
                  <c:pt idx="0">
                    <c:v>Förskoleklass</c:v>
                  </c:pt>
                  <c:pt idx="2">
                    <c:v>Årskurs 4</c:v>
                  </c:pt>
                  <c:pt idx="4">
                    <c:v>Årskurs 7</c:v>
                  </c:pt>
                  <c:pt idx="6">
                    <c:v>År 1 gymnasiet</c:v>
                  </c:pt>
                </c:lvl>
              </c:multiLvlStrCache>
            </c:multiLvlStrRef>
          </c:cat>
          <c:val>
            <c:numRef>
              <c:f>Hallsberg!$F$10:$M$10</c:f>
              <c:numCache>
                <c:formatCode>0%</c:formatCode>
                <c:ptCount val="8"/>
                <c:pt idx="0">
                  <c:v>0.12</c:v>
                </c:pt>
                <c:pt idx="1">
                  <c:v>0.05</c:v>
                </c:pt>
                <c:pt idx="2">
                  <c:v>0.21</c:v>
                </c:pt>
                <c:pt idx="3">
                  <c:v>0.06</c:v>
                </c:pt>
                <c:pt idx="4">
                  <c:v>0.18</c:v>
                </c:pt>
                <c:pt idx="5">
                  <c:v>0.06</c:v>
                </c:pt>
                <c:pt idx="6">
                  <c:v>0.18</c:v>
                </c:pt>
                <c:pt idx="7">
                  <c:v>0.06</c:v>
                </c:pt>
              </c:numCache>
            </c:numRef>
          </c:val>
          <c:extLst>
            <c:ext xmlns:c16="http://schemas.microsoft.com/office/drawing/2014/chart" uri="{C3380CC4-5D6E-409C-BE32-E72D297353CC}">
              <c16:uniqueId val="{00000001-2579-4BFE-A279-5F6B95ABBBA1}"/>
            </c:ext>
          </c:extLst>
        </c:ser>
        <c:dLbls>
          <c:dLblPos val="outEnd"/>
          <c:showLegendKey val="0"/>
          <c:showVal val="1"/>
          <c:showCatName val="0"/>
          <c:showSerName val="0"/>
          <c:showPercent val="0"/>
          <c:showBubbleSize val="0"/>
        </c:dLbls>
        <c:gapWidth val="219"/>
        <c:overlap val="-27"/>
        <c:axId val="607240712"/>
        <c:axId val="609468824"/>
      </c:barChart>
      <c:catAx>
        <c:axId val="60724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9468824"/>
        <c:crosses val="autoZero"/>
        <c:auto val="1"/>
        <c:lblAlgn val="ctr"/>
        <c:lblOffset val="100"/>
        <c:noMultiLvlLbl val="0"/>
      </c:catAx>
      <c:valAx>
        <c:axId val="6094688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7240712"/>
        <c:crosses val="autoZero"/>
        <c:crossBetween val="between"/>
        <c:min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02-05T16:11:35.074" idx="1">
    <p:pos x="4918" y="231"/>
    <p:text>Ändrat av Isabelle 190205</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024" cy="49712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7890" y="0"/>
            <a:ext cx="2945024" cy="497126"/>
          </a:xfrm>
          <a:prstGeom prst="rect">
            <a:avLst/>
          </a:prstGeom>
        </p:spPr>
        <p:txBody>
          <a:bodyPr vert="horz" lIns="91440" tIns="45720" rIns="91440" bIns="45720" rtlCol="0"/>
          <a:lstStyle>
            <a:lvl1pPr algn="r">
              <a:defRPr sz="1200"/>
            </a:lvl1pPr>
          </a:lstStyle>
          <a:p>
            <a:fld id="{3BCB40B7-3E89-4D3E-A44B-4F574B7633FF}" type="datetimeFigureOut">
              <a:rPr lang="sv-SE" smtClean="0"/>
              <a:t>2019-02-28</a:t>
            </a:fld>
            <a:endParaRPr lang="sv-SE"/>
          </a:p>
        </p:txBody>
      </p:sp>
      <p:sp>
        <p:nvSpPr>
          <p:cNvPr id="4" name="Platshållare för sidfot 3"/>
          <p:cNvSpPr>
            <a:spLocks noGrp="1"/>
          </p:cNvSpPr>
          <p:nvPr>
            <p:ph type="ftr" sz="quarter" idx="2"/>
          </p:nvPr>
        </p:nvSpPr>
        <p:spPr>
          <a:xfrm>
            <a:off x="0" y="9434274"/>
            <a:ext cx="2945024" cy="49712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7890" y="9434274"/>
            <a:ext cx="2945024" cy="497126"/>
          </a:xfrm>
          <a:prstGeom prst="rect">
            <a:avLst/>
          </a:prstGeom>
        </p:spPr>
        <p:txBody>
          <a:bodyPr vert="horz" lIns="91440" tIns="45720" rIns="91440" bIns="45720" rtlCol="0" anchor="b"/>
          <a:lstStyle>
            <a:lvl1pPr algn="r">
              <a:defRPr sz="1200"/>
            </a:lvl1pPr>
          </a:lstStyle>
          <a:p>
            <a:fld id="{07984A4E-3A14-4E0E-BAE4-885CBF5F6F6B}" type="slidenum">
              <a:rPr lang="sv-SE" smtClean="0"/>
              <a:t>‹#›</a:t>
            </a:fld>
            <a:endParaRPr lang="sv-SE"/>
          </a:p>
        </p:txBody>
      </p:sp>
    </p:spTree>
    <p:extLst>
      <p:ext uri="{BB962C8B-B14F-4D97-AF65-F5344CB8AC3E}">
        <p14:creationId xmlns:p14="http://schemas.microsoft.com/office/powerpoint/2010/main" val="2415576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0853182B-9C24-4B49-B6F8-A2AC3EBE0CFF}" type="datetimeFigureOut">
              <a:rPr lang="sv-SE" smtClean="0"/>
              <a:pPr/>
              <a:t>2019-02-28</a:t>
            </a:fld>
            <a:endParaRPr lang="sv-SE"/>
          </a:p>
        </p:txBody>
      </p:sp>
      <p:sp>
        <p:nvSpPr>
          <p:cNvPr id="4" name="Platshållare för bildobjekt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33108"/>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8"/>
            <a:ext cx="2944283" cy="498294"/>
          </a:xfrm>
          <a:prstGeom prst="rect">
            <a:avLst/>
          </a:prstGeom>
        </p:spPr>
        <p:txBody>
          <a:bodyPr vert="horz" lIns="91440" tIns="45720" rIns="91440" bIns="45720" rtlCol="0" anchor="b"/>
          <a:lstStyle>
            <a:lvl1pPr algn="r">
              <a:defRPr sz="1200"/>
            </a:lvl1pPr>
          </a:lstStyle>
          <a:p>
            <a:fld id="{EC3BE4A3-3DA2-4E05-94D8-12AB9D62B682}" type="slidenum">
              <a:rPr lang="sv-SE" smtClean="0"/>
              <a:pPr/>
              <a:t>‹#›</a:t>
            </a:fld>
            <a:endParaRPr lang="sv-SE"/>
          </a:p>
        </p:txBody>
      </p:sp>
    </p:spTree>
    <p:extLst>
      <p:ext uri="{BB962C8B-B14F-4D97-AF65-F5344CB8AC3E}">
        <p14:creationId xmlns:p14="http://schemas.microsoft.com/office/powerpoint/2010/main" val="252820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a:t>
            </a:fld>
            <a:endParaRPr lang="sv-SE" dirty="0"/>
          </a:p>
        </p:txBody>
      </p:sp>
    </p:spTree>
    <p:extLst>
      <p:ext uri="{BB962C8B-B14F-4D97-AF65-F5344CB8AC3E}">
        <p14:creationId xmlns:p14="http://schemas.microsoft.com/office/powerpoint/2010/main" val="398885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Andelen barn och unga i Hallsbergs kommun som är fysisk aktiva minst 60 minuter varje dag skiljer mellan flickor och pojkar då det för samtliga skolår är en högre andel pojkar än flickor som uppger att de är fysisk aktiva minst 60 minuter per dag. Texten under diagrammet visar hur flickor och pojkar boende i respektive kommun som går gymnasiet år två har svarat.</a:t>
            </a:r>
          </a:p>
          <a:p>
            <a:endParaRPr lang="sv-SE" b="0"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12</a:t>
            </a:fld>
            <a:endParaRPr lang="sv-SE" dirty="0"/>
          </a:p>
        </p:txBody>
      </p:sp>
    </p:spTree>
    <p:extLst>
      <p:ext uri="{BB962C8B-B14F-4D97-AF65-F5344CB8AC3E}">
        <p14:creationId xmlns:p14="http://schemas.microsoft.com/office/powerpoint/2010/main" val="201599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Andelen barn och unga som är med i en idrottsförening i Hallsbergs kommun minskar med ökad ålder för både flickor och pojkar, med undantag för pojkar i skolår 9 där en ökning istället skett med två procentenheter. Texten under diagrammet visar hur flickor och pojkar boende i respektive kommun som går gymnasiet år två har svarat.</a:t>
            </a:r>
          </a:p>
          <a:p>
            <a:endParaRPr lang="sv-SE" b="0" baseline="0" dirty="0"/>
          </a:p>
          <a:p>
            <a:endParaRPr lang="sv-SE" b="0"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13</a:t>
            </a:fld>
            <a:endParaRPr lang="sv-SE" dirty="0"/>
          </a:p>
        </p:txBody>
      </p:sp>
    </p:spTree>
    <p:extLst>
      <p:ext uri="{BB962C8B-B14F-4D97-AF65-F5344CB8AC3E}">
        <p14:creationId xmlns:p14="http://schemas.microsoft.com/office/powerpoint/2010/main" val="240621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aseline="0" dirty="0"/>
              <a:t> </a:t>
            </a:r>
            <a:r>
              <a:rPr lang="sv-SE" i="0" baseline="0" dirty="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dirty="0"/>
          </a:p>
          <a:p>
            <a:r>
              <a:rPr lang="sv-SE" b="1" i="0" baseline="0" dirty="0"/>
              <a:t>Kommentar:</a:t>
            </a:r>
            <a:r>
              <a:rPr lang="sv-SE" i="0" baseline="0" dirty="0"/>
              <a:t> Det kan noteras att den självskattade hälsan är högre hos de ungdomar som är med i idrottsföreningar i jämförelse med de ungdomar som inte är det. Denna skillnad gäller för samtliga tre åldersgrupper och för både tjejer och killar inom de olika åldersgrupperna. Den största skillnaden visas för gymnasieeleverna där den självskattade hälsan för tjejer som är med i idrottsföreningar är elva procentenheter högre än för de tjejer som inte är medlemmar och motsvarande skillnad för killarna är tolv procentenheter till fördel för de killar som är med i idrottsföreningar. </a:t>
            </a:r>
            <a:endParaRPr lang="sv-SE" i="1"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14</a:t>
            </a:fld>
            <a:endParaRPr lang="sv-SE"/>
          </a:p>
        </p:txBody>
      </p:sp>
    </p:spTree>
    <p:extLst>
      <p:ext uri="{BB962C8B-B14F-4D97-AF65-F5344CB8AC3E}">
        <p14:creationId xmlns:p14="http://schemas.microsoft.com/office/powerpoint/2010/main" val="176773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enligt WHO5-index (0-100) som har gott psykiskt välbefinnande (&gt;50). </a:t>
            </a:r>
            <a:r>
              <a:rPr lang="sv-SE" sz="1200" i="0" baseline="0" dirty="0"/>
              <a:t>Resultaten</a:t>
            </a:r>
            <a:r>
              <a:rPr lang="sv-SE" i="0" baseline="0" dirty="0"/>
              <a:t> är uppdelat mellan de elever som svarat att de är medlemmar i en idrottsförening och de som svarat att de inte är det. Dessa resultat presenteras endast på länsnivå. WHO-5 är ett index av frågor som handlar om psykiskt välbefinnande och de exakta frågeställningarna kan läsas på följande länk: https://www.psykiatri-regionh.dk/who-5/Documents/WHO5_Swedish.pdf. Dessa resultat presenteras endast på länsnivå.   </a:t>
            </a:r>
            <a:endParaRPr lang="sv-SE" sz="1200" dirty="0"/>
          </a:p>
          <a:p>
            <a:endParaRPr lang="sv-SE" i="0" baseline="0" dirty="0"/>
          </a:p>
          <a:p>
            <a:r>
              <a:rPr lang="sv-SE" b="1" i="0" baseline="0" dirty="0"/>
              <a:t>Kommentar:</a:t>
            </a:r>
            <a:r>
              <a:rPr lang="sv-SE" i="0" baseline="0" dirty="0"/>
              <a:t> Det kan noteras att den psykiska hälsan är bättre hos de ungdomar som är med i idrottsföreningar i jämförelse med de ungdomar som inte är det. Denna skillnad gäller för de båda åldersgrupperna (frågorna som utgör WHO5-index ställdes inte till skolår 7) och för både tjejer och killar inom de olika åldersgrupperna. Den största skillnaden visas för flickorna i skolor nio där andelen med god psykisk hälsa är 20 procentenheter högre för de flickor som är med i idrottsföreningar jämfört med de flickor som inte är det. </a:t>
            </a:r>
            <a:endParaRPr lang="sv-SE" i="1" dirty="0"/>
          </a:p>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15</a:t>
            </a:fld>
            <a:endParaRPr lang="sv-SE"/>
          </a:p>
        </p:txBody>
      </p:sp>
    </p:spTree>
    <p:extLst>
      <p:ext uri="{BB962C8B-B14F-4D97-AF65-F5344CB8AC3E}">
        <p14:creationId xmlns:p14="http://schemas.microsoft.com/office/powerpoint/2010/main" val="692677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svarat att de "Röker dagligen/ Någon gång ibland" på frågan "Röker du?". </a:t>
            </a:r>
            <a:r>
              <a:rPr lang="sv-SE" sz="1200" i="0" baseline="0" dirty="0"/>
              <a:t>Resultaten</a:t>
            </a:r>
            <a:r>
              <a:rPr lang="sv-SE" i="0" baseline="0" dirty="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killar i år två på gymnasiet där andelen som röker dagligen eller någon gång ibland är 13 procentenheter lägre bland killar som är medlemmar i idrottsföreningar jämfört med killar som inte är det. </a:t>
            </a: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16</a:t>
            </a:fld>
            <a:endParaRPr lang="sv-SE"/>
          </a:p>
        </p:txBody>
      </p:sp>
    </p:spTree>
    <p:extLst>
      <p:ext uri="{BB962C8B-B14F-4D97-AF65-F5344CB8AC3E}">
        <p14:creationId xmlns:p14="http://schemas.microsoft.com/office/powerpoint/2010/main" val="3900235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svarat att de ”Snusar dagligen/ Någon gång ibland" på frågan ”Snusar du?". </a:t>
            </a:r>
            <a:r>
              <a:rPr lang="sv-SE" sz="1200" i="0" baseline="0" dirty="0"/>
              <a:t>Resultaten</a:t>
            </a:r>
            <a:r>
              <a:rPr lang="sv-SE" i="0" baseline="0" dirty="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som snusar dagligen eller någon gång ibland är lägre bland ungdomar som är med i idrottsföreningar jämfört med de ungdomar som inte är det. Detta gäller både tjejer och killar och för båda åldersgrupperna som redovisas.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17</a:t>
            </a:fld>
            <a:endParaRPr lang="sv-SE"/>
          </a:p>
        </p:txBody>
      </p:sp>
    </p:spTree>
    <p:extLst>
      <p:ext uri="{BB962C8B-B14F-4D97-AF65-F5344CB8AC3E}">
        <p14:creationId xmlns:p14="http://schemas.microsoft.com/office/powerpoint/2010/main" val="2566768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har en riskkonsumtion av alkohol enligt AUDIT-C.</a:t>
            </a:r>
            <a:r>
              <a:rPr lang="sv-SE" sz="1200" baseline="0" dirty="0"/>
              <a:t> Mer information om AUDIT-C kan läsas på följande länk: http://www.socialstyrelsen.se/</a:t>
            </a:r>
            <a:r>
              <a:rPr lang="sv-SE" sz="1200" baseline="0" dirty="0" err="1"/>
              <a:t>SiteCollectionDocuments</a:t>
            </a:r>
            <a:r>
              <a:rPr lang="sv-SE" sz="1200" baseline="0" dirty="0"/>
              <a:t>/Screeningkapacitet-hos-fragor-om-riskbruk-av-alkohol.pdf. </a:t>
            </a:r>
            <a:r>
              <a:rPr lang="sv-SE" sz="1200" i="0" baseline="0" dirty="0"/>
              <a:t>Resultaten</a:t>
            </a:r>
            <a:r>
              <a:rPr lang="sv-SE" i="0" baseline="0" dirty="0"/>
              <a:t> är uppdelade mellan de elever som svarat att de är medlemmar i en idrottsförening och de som svarat att de inte är det.</a:t>
            </a:r>
            <a:r>
              <a:rPr lang="sv-SE" sz="1200" baseline="0" dirty="0"/>
              <a:t> </a:t>
            </a:r>
            <a:r>
              <a:rPr lang="sv-SE" i="0" baseline="0" dirty="0"/>
              <a:t>Dessa resultat presenteras endast på länsnivå.  </a:t>
            </a:r>
            <a:r>
              <a:rPr lang="sv-SE" sz="1200" baseline="0" dirty="0"/>
              <a:t> </a:t>
            </a: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med riskbruk av alkohol är lägre bland ungdomar som är med i idrottsföreningar jämfört med de ungdomar som inte är det. Detta gäller både tjejer och killar och för båda åldersgrupperna som redovisas.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18</a:t>
            </a:fld>
            <a:endParaRPr lang="sv-SE"/>
          </a:p>
        </p:txBody>
      </p:sp>
    </p:spTree>
    <p:extLst>
      <p:ext uri="{BB962C8B-B14F-4D97-AF65-F5344CB8AC3E}">
        <p14:creationId xmlns:p14="http://schemas.microsoft.com/office/powerpoint/2010/main" val="178353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i="0" baseline="0" dirty="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dirty="0"/>
          </a:p>
          <a:p>
            <a:r>
              <a:rPr lang="sv-SE" b="1" i="0" baseline="0" dirty="0"/>
              <a:t>Kommentar:</a:t>
            </a:r>
            <a:r>
              <a:rPr lang="sv-SE" i="0" baseline="0" dirty="0"/>
              <a:t> Tendensen som visas i resultaten är att ju mer aktiva ungdomarna är desto högre självskattad hälsa har de. Denna tendens visas dock inte för samtliga grupper då de elever i skolår 7 som har högst självskattad hälsa är de som är aktiva 30-60 minuter per dag. Skillnaderna mellan grupperna i skolår 7 är dock relativt små. För skolår 9 och år 2 på gymnasiet visas, för både tjejer och killar, den högsta självskattade hälsan för gruppen som når upp till rekommendationen. </a:t>
            </a: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19</a:t>
            </a:fld>
            <a:endParaRPr lang="sv-SE"/>
          </a:p>
        </p:txBody>
      </p:sp>
    </p:spTree>
    <p:extLst>
      <p:ext uri="{BB962C8B-B14F-4D97-AF65-F5344CB8AC3E}">
        <p14:creationId xmlns:p14="http://schemas.microsoft.com/office/powerpoint/2010/main" val="1420344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enligt WHO5-index (0-100) som har gott psykiskt välbefinnande (&gt;50). </a:t>
            </a:r>
            <a:r>
              <a:rPr lang="sv-SE" sz="1200" i="0" baseline="0" dirty="0"/>
              <a:t>Resultaten</a:t>
            </a:r>
            <a:r>
              <a:rPr lang="sv-SE" i="0" baseline="0" dirty="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WHO-5 är ett index av frågor som handlar om psykiskt välbefinnande och de exakta frågeställningarna kan du läsa på följande länk: https://www.psykiatri-regionh.dk/who-5/Documents/WHO5_Swedish.pdf. Dessa resultat presenteras endast på länsnivå.  </a:t>
            </a:r>
          </a:p>
          <a:p>
            <a:endParaRPr lang="sv-SE" i="0" baseline="0" dirty="0"/>
          </a:p>
          <a:p>
            <a:r>
              <a:rPr lang="sv-SE" b="1" i="0" baseline="0" dirty="0"/>
              <a:t>Kommentar:</a:t>
            </a:r>
            <a:r>
              <a:rPr lang="sv-SE" i="0" baseline="0" dirty="0"/>
              <a:t> Gällande den psykiska hälsan kan det noteras att ju mer fysiskt aktiv eleven är desto bättre är den psykiska hälsan. Detta gäller för både tjejer och killar och för de två skolår som WHO-5 index redovisas för. </a:t>
            </a:r>
            <a:endParaRPr lang="sv-SE" dirty="0"/>
          </a:p>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20</a:t>
            </a:fld>
            <a:endParaRPr lang="sv-SE"/>
          </a:p>
        </p:txBody>
      </p:sp>
    </p:spTree>
    <p:extLst>
      <p:ext uri="{BB962C8B-B14F-4D97-AF65-F5344CB8AC3E}">
        <p14:creationId xmlns:p14="http://schemas.microsoft.com/office/powerpoint/2010/main" val="981006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Kategorisering av övervikt och fetma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a:t>
            </a:r>
          </a:p>
          <a:p>
            <a:endParaRPr lang="sv-SE" b="0" baseline="0" dirty="0"/>
          </a:p>
          <a:p>
            <a:r>
              <a:rPr lang="sv-SE" b="1" baseline="0" dirty="0"/>
              <a:t>Kommentar: </a:t>
            </a:r>
            <a:r>
              <a:rPr lang="sv-SE" b="0" baseline="0" dirty="0"/>
              <a:t>Hallsberg sticker ut något gällande andelen barn med fetma i årskurs 7 där kommunens siffror ligger på 10% och länssiffrorna på 6%.</a:t>
            </a:r>
            <a:r>
              <a:rPr lang="sv-SE" b="1" baseline="0" dirty="0"/>
              <a:t> </a:t>
            </a:r>
            <a:r>
              <a:rPr lang="sv-SE" b="0" baseline="0" dirty="0"/>
              <a:t>Överlag skiljer sig inte Hallsbergs siffror ifrån Örebro läns siffror. Störst andel med övervikt eller fetma återfinns i årskurs 4 med 28 % och i årskurs 7 med 28%.</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21</a:t>
            </a:fld>
            <a:endParaRPr lang="sv-SE"/>
          </a:p>
        </p:txBody>
      </p:sp>
    </p:spTree>
    <p:extLst>
      <p:ext uri="{BB962C8B-B14F-4D97-AF65-F5344CB8AC3E}">
        <p14:creationId xmlns:p14="http://schemas.microsoft.com/office/powerpoint/2010/main" val="186601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dirty="0"/>
          </a:p>
          <a:p>
            <a:r>
              <a:rPr lang="sv-SE" dirty="0"/>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dirty="0"/>
          </a:p>
          <a:p>
            <a:r>
              <a:rPr lang="sv-SE" dirty="0"/>
              <a:t>En ny syn på träning och tävling </a:t>
            </a:r>
          </a:p>
          <a:p>
            <a:r>
              <a:rPr lang="sv-SE" dirty="0"/>
              <a:t>Idrottsrörelsens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dirty="0"/>
          </a:p>
          <a:p>
            <a:r>
              <a:rPr lang="sv-SE" dirty="0"/>
              <a:t>Den moderna föreningen engagerar </a:t>
            </a:r>
          </a:p>
          <a:p>
            <a:r>
              <a:rPr lang="sv-SE" dirty="0"/>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dirty="0"/>
          </a:p>
          <a:p>
            <a:r>
              <a:rPr lang="sv-SE" dirty="0"/>
              <a:t>Inkluderande idrott för alla </a:t>
            </a:r>
          </a:p>
          <a:p>
            <a:r>
              <a:rPr lang="sv-SE" dirty="0"/>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dirty="0"/>
          </a:p>
          <a:p>
            <a:r>
              <a:rPr lang="sv-SE" dirty="0"/>
              <a:t>Jämställdhet för en framgångsrik idrott </a:t>
            </a:r>
          </a:p>
          <a:p>
            <a:r>
              <a:rPr lang="sv-SE" dirty="0"/>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dirty="0"/>
          </a:p>
          <a:p>
            <a:r>
              <a:rPr lang="sv-SE" dirty="0"/>
              <a:t>Ett stärkt ledarskap </a:t>
            </a:r>
          </a:p>
          <a:p>
            <a:r>
              <a:rPr lang="sv-SE" dirty="0"/>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p:txBody>
      </p:sp>
      <p:sp>
        <p:nvSpPr>
          <p:cNvPr id="4" name="Platshållare för bildnummer 3"/>
          <p:cNvSpPr>
            <a:spLocks noGrp="1"/>
          </p:cNvSpPr>
          <p:nvPr>
            <p:ph type="sldNum" sz="quarter" idx="10"/>
          </p:nvPr>
        </p:nvSpPr>
        <p:spPr/>
        <p:txBody>
          <a:bodyPr/>
          <a:lstStyle/>
          <a:p>
            <a:fld id="{CD2D736B-5893-9A47-A657-E84A96BD2070}" type="slidenum">
              <a:rPr lang="sv-SE" smtClean="0"/>
              <a:t>2</a:t>
            </a:fld>
            <a:endParaRPr lang="sv-SE"/>
          </a:p>
        </p:txBody>
      </p:sp>
    </p:spTree>
    <p:extLst>
      <p:ext uri="{BB962C8B-B14F-4D97-AF65-F5344CB8AC3E}">
        <p14:creationId xmlns:p14="http://schemas.microsoft.com/office/powerpoint/2010/main" val="1142875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22</a:t>
            </a:fld>
            <a:endParaRPr lang="sv-SE"/>
          </a:p>
        </p:txBody>
      </p:sp>
    </p:spTree>
    <p:extLst>
      <p:ext uri="{BB962C8B-B14F-4D97-AF65-F5344CB8AC3E}">
        <p14:creationId xmlns:p14="http://schemas.microsoft.com/office/powerpoint/2010/main" val="422622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Hallsberg kommun uppdelat mellan kvinnor och män för respektive mättillfälle. </a:t>
            </a:r>
          </a:p>
          <a:p>
            <a:endParaRPr lang="sv-SE" b="1" baseline="0" dirty="0"/>
          </a:p>
          <a:p>
            <a:r>
              <a:rPr lang="sv-SE" b="1" baseline="0" dirty="0"/>
              <a:t>Kommentar: </a:t>
            </a:r>
            <a:r>
              <a:rPr lang="sv-SE" b="0" baseline="0" dirty="0"/>
              <a:t>Hallsbergs siffror skiljer sig inte i någon större utsträckning jämfört med övriga </a:t>
            </a:r>
            <a:r>
              <a:rPr lang="sv-SE" b="0" baseline="0" dirty="0" err="1"/>
              <a:t>sydnärke</a:t>
            </a:r>
            <a:r>
              <a:rPr lang="sv-SE" b="0" baseline="0" dirty="0"/>
              <a:t> kommuner och det finns ingen större skillnad mellan män och kvinnor. Cirka 7/10 uppger att deras allmänna hälsotillstånd är bra eller mycket bra. </a:t>
            </a:r>
            <a:endParaRPr lang="sv-SE" b="0" dirty="0"/>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23</a:t>
            </a:fld>
            <a:endParaRPr lang="sv-SE"/>
          </a:p>
        </p:txBody>
      </p:sp>
    </p:spTree>
    <p:extLst>
      <p:ext uri="{BB962C8B-B14F-4D97-AF65-F5344CB8AC3E}">
        <p14:creationId xmlns:p14="http://schemas.microsoft.com/office/powerpoint/2010/main" val="45848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har ett BMI som klassificerats som övervikt eller fetma vid de fyra senaste mättillfällena som undersökningen </a:t>
            </a:r>
            <a:r>
              <a:rPr lang="sv-SE" i="1" baseline="0" dirty="0"/>
              <a:t>Liv och hälsa</a:t>
            </a:r>
            <a:r>
              <a:rPr lang="sv-SE" i="0" baseline="0" dirty="0"/>
              <a:t> har genomförts. De svarande har uppgivit längd och vikt och deras BMI har, utifrån dessa uppgifter, beräknats enligt formeln vikt/längd². Klassificeringen är enligt följande: övervikt = BMI 25-29 och fetma = BMI ≥ 30. Redovisningen i diagrammet är på totalnivå och samtliga kommuner i södra Örebro län är inkluderade. I tabellen visas motsvarande resultat för Hallsberg kommun uppdelat mellan kvinnor och män för respektive mättillfälle. </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Kommentar: </a:t>
            </a:r>
            <a:r>
              <a:rPr lang="sv-SE" sz="1200" b="0" i="0" kern="1200" dirty="0">
                <a:solidFill>
                  <a:schemeClr val="tx1"/>
                </a:solidFill>
                <a:effectLst/>
                <a:latin typeface="+mn-lt"/>
                <a:ea typeface="+mn-ea"/>
                <a:cs typeface="+mn-cs"/>
              </a:rPr>
              <a:t>Andelen kvinnor som har en övervikt eller fetma är lägre än andelen män. Hallsberg skiljer sig inte nämnvärt i förhållande till övriga kommuner i länsdelen. Nästan 7/10 uppger att de har en övervikt eller fetma.</a:t>
            </a:r>
            <a:endParaRPr lang="sv-SE" b="1" dirty="0"/>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24</a:t>
            </a:fld>
            <a:endParaRPr lang="sv-SE"/>
          </a:p>
        </p:txBody>
      </p:sp>
    </p:spTree>
    <p:extLst>
      <p:ext uri="{BB962C8B-B14F-4D97-AF65-F5344CB8AC3E}">
        <p14:creationId xmlns:p14="http://schemas.microsoft.com/office/powerpoint/2010/main" val="1073531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30-69 år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30-49 år samt 50-69 år. I tabellen visas motsvarande resultat för Örebro län. </a:t>
            </a:r>
          </a:p>
          <a:p>
            <a:endParaRPr lang="sv-SE" b="1" dirty="0"/>
          </a:p>
          <a:p>
            <a:r>
              <a:rPr lang="sv-SE" b="1" dirty="0"/>
              <a:t>Kommentar: </a:t>
            </a:r>
            <a:r>
              <a:rPr lang="sv-SE" b="0" dirty="0"/>
              <a:t>Det är en högre andel män än kvinnor som når upp till rekommendationen i åldrarna 30-49år. I åldern 50-69 år är skillnaden mellan könen mindre. Hallsberg skiljer sig inte i någon större utsträckning från länet totalt.</a:t>
            </a:r>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25</a:t>
            </a:fld>
            <a:endParaRPr lang="sv-SE"/>
          </a:p>
        </p:txBody>
      </p:sp>
    </p:spTree>
    <p:extLst>
      <p:ext uri="{BB962C8B-B14F-4D97-AF65-F5344CB8AC3E}">
        <p14:creationId xmlns:p14="http://schemas.microsoft.com/office/powerpoint/2010/main" val="1673150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30-69 år och som, på frågan ”Hur mycket sitter du under ett normalt dygn”, svarat 10-12 timmar eller mer än 12 timmar. Redovisningen i diagrammet är uppdelad mellan kvinnor och män samt mellan åldersgrupperna 30-49 år samt 50-69 år. I tabellen visas motsvarande resultat för Örebro län. </a:t>
            </a:r>
          </a:p>
          <a:p>
            <a:endParaRPr lang="sv-SE" dirty="0"/>
          </a:p>
          <a:p>
            <a:r>
              <a:rPr lang="sv-SE" b="1" dirty="0"/>
              <a:t>Kommentar: </a:t>
            </a:r>
            <a:r>
              <a:rPr lang="sv-SE" b="0" dirty="0"/>
              <a:t>Andelen män i åldern 30-49 år som har en stillasittande fritid är högre än i länet totalt. En könsskillnad kan noteras i åldersgruppen 50-69 år, där kvinnornas siffror sticker ut positivt jämfört med länssiffrorna. </a:t>
            </a:r>
            <a:endParaRPr lang="sv-SE" b="1"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26</a:t>
            </a:fld>
            <a:endParaRPr lang="sv-SE"/>
          </a:p>
        </p:txBody>
      </p:sp>
    </p:spTree>
    <p:extLst>
      <p:ext uri="{BB962C8B-B14F-4D97-AF65-F5344CB8AC3E}">
        <p14:creationId xmlns:p14="http://schemas.microsoft.com/office/powerpoint/2010/main" val="1822711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27</a:t>
            </a:fld>
            <a:endParaRPr lang="sv-SE"/>
          </a:p>
        </p:txBody>
      </p:sp>
    </p:spTree>
    <p:extLst>
      <p:ext uri="{BB962C8B-B14F-4D97-AF65-F5344CB8AC3E}">
        <p14:creationId xmlns:p14="http://schemas.microsoft.com/office/powerpoint/2010/main" val="2769052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 </a:t>
            </a:r>
            <a:r>
              <a:rPr lang="sv-SE" i="0" baseline="0" dirty="0"/>
              <a:t>Det som redovisas är andelen personer i åldrarna 70-84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Hallsberg kommun uppdelat mellan kvinnor och män för respektive mättillfälle. </a:t>
            </a:r>
          </a:p>
          <a:p>
            <a:endParaRPr lang="sv-SE" dirty="0"/>
          </a:p>
          <a:p>
            <a:r>
              <a:rPr lang="sv-SE" b="1" dirty="0"/>
              <a:t>Kommentar: </a:t>
            </a:r>
            <a:r>
              <a:rPr lang="sv-SE" b="0" dirty="0"/>
              <a:t>Det finns en viss antydan till att det är fler män som skattar sitt allmänna hälsotillstånd som bra eller mycket bra än vid tidigare mättillfällen. . Det finns dock ingen större skillnad mellan kommunerna i länsdelen eller mellan Hallsberg och länets totalsiffror. Cirka 3/5 delar bedömer sitt hälsotillstånd som bra eller mycket bra. </a:t>
            </a:r>
            <a:endParaRPr lang="sv-SE" b="1"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28</a:t>
            </a:fld>
            <a:endParaRPr lang="sv-SE"/>
          </a:p>
        </p:txBody>
      </p:sp>
    </p:spTree>
    <p:extLst>
      <p:ext uri="{BB962C8B-B14F-4D97-AF65-F5344CB8AC3E}">
        <p14:creationId xmlns:p14="http://schemas.microsoft.com/office/powerpoint/2010/main" val="2346412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som är 70 år eller äldre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70-84 år samt 85 + år. I tabellen visas motsvarande resultat för Örebro län. </a:t>
            </a:r>
          </a:p>
          <a:p>
            <a:endParaRPr lang="sv-SE" dirty="0"/>
          </a:p>
          <a:p>
            <a:r>
              <a:rPr lang="sv-SE" b="1" dirty="0"/>
              <a:t>Kommentar: </a:t>
            </a:r>
            <a:r>
              <a:rPr lang="sv-SE" b="0" dirty="0"/>
              <a:t>Det finns skillnad gällande att uppnå rekommendationen mellan kvinnor och män i åldersgruppen 70-84 år. Underlagen är små så några större slutsatser kan inte dras utifrån storleksordningen på skillnaden. Det som kan noteras är dock en könsskillnad i såväl kommun siffrorna och i länssiffrorna. Det bör även uppmärksammas att andelen som når rekommendationen sjunker i takt med ålder. </a:t>
            </a:r>
            <a:endParaRPr lang="sv-SE" b="1"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29</a:t>
            </a:fld>
            <a:endParaRPr lang="sv-SE"/>
          </a:p>
        </p:txBody>
      </p:sp>
    </p:spTree>
    <p:extLst>
      <p:ext uri="{BB962C8B-B14F-4D97-AF65-F5344CB8AC3E}">
        <p14:creationId xmlns:p14="http://schemas.microsoft.com/office/powerpoint/2010/main" val="2117774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som är 70 år eller äldre och som, på frågan ”Hur mycket sitter du under ett normalt dygn”, svarat 10-12 timmar eller mer än 12 timmar. Redovisningen i diagrammet är uppdelad mellan kvinnor och män samt mellan åldersgrupperna 70-84 år samt 85 + år. I tabellen visas motsvarande resultat för Örebro län.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 </a:t>
            </a:r>
            <a:r>
              <a:rPr lang="sv-SE" b="0" dirty="0"/>
              <a:t>Viktigt att ta hänsyn till att det är ett litet underlag så allt för stor vikt kan inte läggas vid de exakta </a:t>
            </a:r>
            <a:r>
              <a:rPr lang="sv-SE" b="0" dirty="0" err="1"/>
              <a:t>mättalen</a:t>
            </a:r>
            <a:r>
              <a:rPr lang="sv-SE" b="0" dirty="0"/>
              <a:t>. Andelen kvinnor som har en stillasittande fritid i åldersgruppen 85+ är större än för männen och större än för länet totalt. </a:t>
            </a:r>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30</a:t>
            </a:fld>
            <a:endParaRPr lang="sv-SE"/>
          </a:p>
        </p:txBody>
      </p:sp>
    </p:spTree>
    <p:extLst>
      <p:ext uri="{BB962C8B-B14F-4D97-AF65-F5344CB8AC3E}">
        <p14:creationId xmlns:p14="http://schemas.microsoft.com/office/powerpoint/2010/main" val="1124871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0" baseline="0" dirty="0"/>
              <a:t> Antalet idrottsföreningar (huvudföreningar, ej uppdelat på sektioner </a:t>
            </a:r>
            <a:r>
              <a:rPr lang="sv-SE" b="0" u="none" baseline="0" dirty="0"/>
              <a:t>+ ev. SDF</a:t>
            </a:r>
            <a:r>
              <a:rPr lang="sv-SE" b="0" baseline="0" dirty="0"/>
              <a:t>) i kommunen definieras genom antalet föreningar som är medlemmar i Riksidrottsförbundet. LOK-rapporterande</a:t>
            </a:r>
            <a:r>
              <a:rPr lang="sv-SE" b="0" u="none" baseline="0" dirty="0"/>
              <a:t> (gällande statligt LOK-stöd) </a:t>
            </a:r>
            <a:r>
              <a:rPr lang="sv-SE" b="0" baseline="0" dirty="0"/>
              <a:t>är antalet föreningar som under 2017 rapporterat barn- och ungdomsverksamhet, vilket definieras med åldersintervallet 7-25 år. Med folkbildningsrapporterande IF menas föreningar som rapporterat in någon folkbildning i samverkan med SISU för </a:t>
            </a:r>
            <a:r>
              <a:rPr lang="sv-SE" b="0" u="none" baseline="0" dirty="0"/>
              <a:t>2018 (och 2017).</a:t>
            </a:r>
          </a:p>
          <a:p>
            <a:endParaRPr lang="sv-SE" b="0" u="none" baseline="0" dirty="0"/>
          </a:p>
          <a:p>
            <a:r>
              <a:rPr lang="sv-SE" b="1" u="none" baseline="0" dirty="0"/>
              <a:t>Kommentar: </a:t>
            </a:r>
            <a:r>
              <a:rPr lang="sv-SE" b="0" u="none" baseline="0" dirty="0"/>
              <a:t>Antalet idrottsföreningar i kommunen som under 2017 rapporterat barn- och ungdomsverksamhet är 24 stycken. Under 2018 har SISU samarbetat med 23 stycken av kommunens aktiva idrottsföreningar. Det bör påtalas att det kan finnas föreningar i kommunen som </a:t>
            </a:r>
            <a:r>
              <a:rPr lang="sv-SE" b="0" baseline="0" dirty="0"/>
              <a:t>är registrerade, men som inte har någon egentlig verksamhet. Vissa föreningar är i undantagsfall registrerade i kommunen men egentligen ”hemmahörande” eller aktiv på annan ort. </a:t>
            </a:r>
            <a:endParaRPr lang="sv-SE" b="0" baseline="0" dirty="0">
              <a:solidFill>
                <a:srgbClr val="FF0000"/>
              </a:solidFill>
            </a:endParaRP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32</a:t>
            </a:fld>
            <a:endParaRPr lang="sv-SE"/>
          </a:p>
        </p:txBody>
      </p:sp>
    </p:spTree>
    <p:extLst>
      <p:ext uri="{BB962C8B-B14F-4D97-AF65-F5344CB8AC3E}">
        <p14:creationId xmlns:p14="http://schemas.microsoft.com/office/powerpoint/2010/main" val="211521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a:t>
            </a:fld>
            <a:endParaRPr lang="sv-SE"/>
          </a:p>
        </p:txBody>
      </p:sp>
    </p:spTree>
    <p:extLst>
      <p:ext uri="{BB962C8B-B14F-4D97-AF65-F5344CB8AC3E}">
        <p14:creationId xmlns:p14="http://schemas.microsoft.com/office/powerpoint/2010/main" val="3419218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dirty="0"/>
              <a:t>Det som redovisas i tabellen är antalet deltagartillfällen i idrottsföreningar som genomförts 2016 och 2017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 LOK-stödet i kronor som idrottsföreningarna i Hallsberg kommun erhöll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 </a:t>
            </a:r>
            <a:r>
              <a:rPr lang="sv-SE" b="0" dirty="0"/>
              <a:t>Antalet deltagartillfällen i snitt är det samma 2016 och 2017. Snittsiffran är även relativt hög för både flickor och pojkar jämfört med flera av de övriga </a:t>
            </a:r>
            <a:r>
              <a:rPr lang="sv-SE" b="0" dirty="0" err="1"/>
              <a:t>sydnärkekommunerna</a:t>
            </a:r>
            <a:r>
              <a:rPr lang="sv-SE" b="0" dirty="0"/>
              <a:t>. </a:t>
            </a:r>
            <a:endParaRPr lang="sv-SE" b="1" dirty="0"/>
          </a:p>
          <a:p>
            <a:endParaRPr lang="sv-SE" baseline="0" dirty="0"/>
          </a:p>
          <a:p>
            <a:r>
              <a:rPr lang="sv-SE" sz="1200" dirty="0">
                <a:solidFill>
                  <a:srgbClr val="FF0000"/>
                </a:solidFill>
              </a:rPr>
              <a:t>Askersund: 285 064 kr – 132 kr/person</a:t>
            </a:r>
          </a:p>
          <a:p>
            <a:r>
              <a:rPr lang="sv-SE" sz="1200" dirty="0">
                <a:solidFill>
                  <a:srgbClr val="FF0000"/>
                </a:solidFill>
              </a:rPr>
              <a:t>Hallsberg: 683 445 kr – 199 kr/person</a:t>
            </a:r>
          </a:p>
          <a:p>
            <a:r>
              <a:rPr lang="sv-SE" sz="1200" dirty="0">
                <a:solidFill>
                  <a:srgbClr val="FF0000"/>
                </a:solidFill>
              </a:rPr>
              <a:t>Kumla: 941 677 kr – 188 kr/person</a:t>
            </a:r>
          </a:p>
          <a:p>
            <a:r>
              <a:rPr lang="sv-SE" sz="1200" dirty="0">
                <a:solidFill>
                  <a:srgbClr val="FF0000"/>
                </a:solidFill>
              </a:rPr>
              <a:t>Laxå: 68 387 kr – 63 kr/person</a:t>
            </a:r>
          </a:p>
          <a:p>
            <a:r>
              <a:rPr lang="sv-SE" sz="1200" dirty="0">
                <a:solidFill>
                  <a:srgbClr val="FF0000"/>
                </a:solidFill>
              </a:rPr>
              <a:t>Lekeberg: 128 984 kr – 79 kr/person</a:t>
            </a:r>
            <a:endParaRPr lang="sv-SE" dirty="0"/>
          </a:p>
        </p:txBody>
      </p:sp>
      <p:sp>
        <p:nvSpPr>
          <p:cNvPr id="4" name="Platshållare för bildnummer 3"/>
          <p:cNvSpPr>
            <a:spLocks noGrp="1"/>
          </p:cNvSpPr>
          <p:nvPr>
            <p:ph type="sldNum" sz="quarter" idx="10"/>
          </p:nvPr>
        </p:nvSpPr>
        <p:spPr/>
        <p:txBody>
          <a:bodyPr/>
          <a:lstStyle/>
          <a:p>
            <a:fld id="{CD2D736B-5893-9A47-A657-E84A96BD2070}" type="slidenum">
              <a:rPr lang="sv-SE" smtClean="0"/>
              <a:t>33</a:t>
            </a:fld>
            <a:endParaRPr lang="sv-SE"/>
          </a:p>
        </p:txBody>
      </p:sp>
    </p:spTree>
    <p:extLst>
      <p:ext uri="{BB962C8B-B14F-4D97-AF65-F5344CB8AC3E}">
        <p14:creationId xmlns:p14="http://schemas.microsoft.com/office/powerpoint/2010/main" val="1266062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Storleken på idrottsföreningarna baseras på antalet inrapporterade deltagartillfällen för barn- och ungdomsverksamhet (LOK-stöd). Det som redovisas är de fem föreningar som redovisat flest deltagartillfällen under 2016 för barn och unga 7-25 år.   </a:t>
            </a:r>
          </a:p>
          <a:p>
            <a:endParaRPr lang="sv-SE" b="1" baseline="0" dirty="0"/>
          </a:p>
          <a:p>
            <a:r>
              <a:rPr lang="sv-SE" b="1" baseline="0" dirty="0"/>
              <a:t>Kommentar: </a:t>
            </a:r>
            <a:r>
              <a:rPr lang="sv-SE" b="0" baseline="0" dirty="0"/>
              <a:t>Den största föreningen utifrån LOK-stödet är IFK Hallsbergs FK som totalt har rapporterat 12204 deltagartillfällen för barn och unga. Det kan noteras att majoriteten av deltagartillfällena i fyra av de fem största barn- och ungdomsföreningarna är med pojkar, undantaget är HK Järnvägen där majoriteten av deltagartillfällena som genomförts är med flickor. </a:t>
            </a:r>
            <a:endParaRPr lang="sv-SE" b="1"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34</a:t>
            </a:fld>
            <a:endParaRPr lang="sv-SE"/>
          </a:p>
        </p:txBody>
      </p:sp>
    </p:spTree>
    <p:extLst>
      <p:ext uri="{BB962C8B-B14F-4D97-AF65-F5344CB8AC3E}">
        <p14:creationId xmlns:p14="http://schemas.microsoft.com/office/powerpoint/2010/main" val="2984865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Storleken på idrotterna baseras på antalet inrapporterade deltagartillfällen för barn- och ungdomsverksamhet (LOK-stöd) 2017. Det som redovisas är de 10 största idrotterna i Hallsberg kommun som rapporterat deltagartillfällen med barn och unga (7-25 år). </a:t>
            </a:r>
          </a:p>
          <a:p>
            <a:endParaRPr lang="sv-SE" b="1" dirty="0"/>
          </a:p>
          <a:p>
            <a:endParaRPr lang="sv-SE" dirty="0"/>
          </a:p>
          <a:p>
            <a:r>
              <a:rPr lang="sv-SE" b="1" dirty="0"/>
              <a:t>Kommentar: </a:t>
            </a:r>
            <a:r>
              <a:rPr lang="sv-SE" b="0" dirty="0"/>
              <a:t>Den idrott med flest deltagartillfällen., fotbollen, är också den idrott med flest deltagartillfällen för såväl pojkar som flickor i kommunen. Ishockey är den idrott som genererar näst flest deltagartillfällen både totalt och för pojkar, den ligger dock inte ens på topp tio sett till flickors deltagartillfällen. På andra plats gällande flickors deltagande hamnar handboll följt av ridsport. Värt att notera att gymnastik som brukar ligga högt gällande flickors deltagande inte kvalificerar sig upp på topp 10 gällande antal deltagartillfällen totalt och hamnar på plats 7 när vi enbart tittar på flickors deltagande med 625 deltagartillfällen.</a:t>
            </a:r>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35</a:t>
            </a:fld>
            <a:endParaRPr lang="sv-SE"/>
          </a:p>
        </p:txBody>
      </p:sp>
    </p:spTree>
    <p:extLst>
      <p:ext uri="{BB962C8B-B14F-4D97-AF65-F5344CB8AC3E}">
        <p14:creationId xmlns:p14="http://schemas.microsoft.com/office/powerpoint/2010/main" val="3378684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 fem idrottsföreningar i kommunen som under året har högst antal utbildningstimmar inrapporterat till SISU. Timantalet gäller för hela föreningen, alla sektioner inräknade. </a:t>
            </a:r>
          </a:p>
          <a:p>
            <a:endParaRPr lang="sv-SE" b="1" baseline="0" dirty="0"/>
          </a:p>
          <a:p>
            <a:r>
              <a:rPr lang="sv-SE" b="1" baseline="0" dirty="0"/>
              <a:t>Kommentar: </a:t>
            </a:r>
            <a:r>
              <a:rPr lang="sv-SE" b="0" baseline="0" dirty="0"/>
              <a:t>Totalt rapporterades 4708</a:t>
            </a:r>
            <a:r>
              <a:rPr lang="sv-SE" b="1" baseline="0" dirty="0"/>
              <a:t> </a:t>
            </a:r>
            <a:r>
              <a:rPr lang="sv-SE" b="0" baseline="0" dirty="0"/>
              <a:t>utbildningstimmar från idrottsföreningar i Hallsbergs kommun till SISU under 2018. IFK Hallsbergs Hockey, som är den förening med högst antal rapporterade timmar, står för 17% procent av den totala inrapporterade utbildningsverksamheten. </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36</a:t>
            </a:fld>
            <a:endParaRPr lang="sv-SE"/>
          </a:p>
        </p:txBody>
      </p:sp>
    </p:spTree>
    <p:extLst>
      <p:ext uri="{BB962C8B-B14F-4D97-AF65-F5344CB8AC3E}">
        <p14:creationId xmlns:p14="http://schemas.microsoft.com/office/powerpoint/2010/main" val="125456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Antalet inrapporterade deltagartillfällen för barn- och ungdomsverksamhet (LOK-stöd) åren 2009-2016. Totalt och uppdelat på kön.</a:t>
            </a:r>
          </a:p>
          <a:p>
            <a:endParaRPr lang="sv-SE" b="1" baseline="0" dirty="0"/>
          </a:p>
          <a:p>
            <a:r>
              <a:rPr lang="sv-SE" b="1" baseline="0" dirty="0"/>
              <a:t>Kommentar: </a:t>
            </a:r>
            <a:r>
              <a:rPr lang="sv-SE" b="0" baseline="0" dirty="0"/>
              <a:t>Gällande antalet deltagartillfällen för barn och unga i Hallsbergs kommun under åren 2009-2016 kan det konstateras att det varit en negativ trend sedan 2014 med ett vikande antal deltagartillfällen för både flickor och pojkar. </a:t>
            </a:r>
            <a:endParaRPr lang="sv-SE" sz="1100" b="0"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37</a:t>
            </a:fld>
            <a:endParaRPr lang="sv-SE"/>
          </a:p>
        </p:txBody>
      </p:sp>
    </p:spTree>
    <p:extLst>
      <p:ext uri="{BB962C8B-B14F-4D97-AF65-F5344CB8AC3E}">
        <p14:creationId xmlns:p14="http://schemas.microsoft.com/office/powerpoint/2010/main" val="4186435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Procentuell fördelning av de inrapporterade deltagartillfällena för barn- och ungdomsverksamhet (LOK-stöd) mellan flickor och pojkar under perioden 2009-2016. </a:t>
            </a:r>
          </a:p>
          <a:p>
            <a:endParaRPr lang="sv-SE" b="1" baseline="0" dirty="0"/>
          </a:p>
          <a:p>
            <a:r>
              <a:rPr lang="sv-SE" b="1" baseline="0" dirty="0"/>
              <a:t>Kommentar: </a:t>
            </a:r>
            <a:r>
              <a:rPr lang="sv-SE" b="0" baseline="0" dirty="0"/>
              <a:t>Gällande den procentuella fördelningen av deltagartillfällen mellan flickor och pojkar under perioden 2009-2016 kan det konstateras att majoriteten av deltagartillfällena samtliga år varit med pojkar. Sedan 2015 kan det noteras att andelen deltagartillfällen med flickor ökat med två procentenheter från 34 procent till 36 procent.</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38</a:t>
            </a:fld>
            <a:endParaRPr lang="sv-SE"/>
          </a:p>
        </p:txBody>
      </p:sp>
    </p:spTree>
    <p:extLst>
      <p:ext uri="{BB962C8B-B14F-4D97-AF65-F5344CB8AC3E}">
        <p14:creationId xmlns:p14="http://schemas.microsoft.com/office/powerpoint/2010/main" val="1272967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flickor åren 2015, 2016 och 2017 uppdelat i åldersgrupperna 7-12 år, 13-16 år, 17-20 år och 21-25 år.</a:t>
            </a:r>
          </a:p>
          <a:p>
            <a:endParaRPr lang="sv-SE" b="1" baseline="0" dirty="0"/>
          </a:p>
          <a:p>
            <a:r>
              <a:rPr lang="sv-SE" b="1" baseline="0" dirty="0"/>
              <a:t>Kommentar: </a:t>
            </a:r>
            <a:r>
              <a:rPr lang="sv-SE" b="0" baseline="0" dirty="0"/>
              <a:t>Då antalet deltagartillfällen för flickor delas upp i olika åldersgrupper visas en minskning av antalet deltagartillfällen med stigande ålder. Flest deltagartillfällen (både 2015, 2016 och 2017) var med flickor 7-12 år och minst antal deltagartillfällen var med flickor 21-25 år. Det kan noteras att det tapp av deltagartillfällen som noterades 2016 nu återhämtats till liknande nivå som 2017.</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39</a:t>
            </a:fld>
            <a:endParaRPr lang="sv-SE"/>
          </a:p>
        </p:txBody>
      </p:sp>
    </p:spTree>
    <p:extLst>
      <p:ext uri="{BB962C8B-B14F-4D97-AF65-F5344CB8AC3E}">
        <p14:creationId xmlns:p14="http://schemas.microsoft.com/office/powerpoint/2010/main" val="448767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pojkar åren 2015, 2016 och 2017 uppdelat i åldersgrupperna 7-12 år, 13-16 år, 17-20 år och 21-25 år.</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a:t>
            </a:r>
            <a:r>
              <a:rPr lang="sv-SE" b="0" baseline="0" dirty="0"/>
              <a:t> Då antalet deltagartillfällen för pojkar delas upp i olika åldersgrupper för åren 2015, 2016 och 2017 kan det noteras att det skett ett lägre antal deltagartillgällen 2016 och 2017 än 2015 i tre av de fyra åldersgrupperna. Undantaget är pojkar 17-20 år där det skett en ökning 2016 och ytterligare en </a:t>
            </a:r>
            <a:r>
              <a:rPr lang="sv-SE" b="0" baseline="0"/>
              <a:t>viss ökning 2017. </a:t>
            </a: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40</a:t>
            </a:fld>
            <a:endParaRPr lang="sv-SE"/>
          </a:p>
        </p:txBody>
      </p:sp>
    </p:spTree>
    <p:extLst>
      <p:ext uri="{BB962C8B-B14F-4D97-AF65-F5344CB8AC3E}">
        <p14:creationId xmlns:p14="http://schemas.microsoft.com/office/powerpoint/2010/main" val="1490332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antalet deltagartillfällen för personer med funktionsnedsättning i kommunen under 2009-2017.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1" baseline="0" dirty="0"/>
          </a:p>
          <a:p>
            <a:r>
              <a:rPr lang="sv-SE" b="1" baseline="0" dirty="0"/>
              <a:t>Kommentar: </a:t>
            </a:r>
            <a:r>
              <a:rPr lang="sv-SE" b="0" baseline="0" dirty="0"/>
              <a:t>2016 rapporterade idrottsföreningar i Hallsbergs kommun 163 deltagartillfällen för personer med funktionsnedsättningar och under 2017 var det 253 deltagartillfällen som rapporterades </a:t>
            </a:r>
            <a:r>
              <a:rPr lang="sv-SE" b="0" baseline="0"/>
              <a:t>i kommunen.</a:t>
            </a: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41</a:t>
            </a:fld>
            <a:endParaRPr lang="sv-SE"/>
          </a:p>
        </p:txBody>
      </p:sp>
    </p:spTree>
    <p:extLst>
      <p:ext uri="{BB962C8B-B14F-4D97-AF65-F5344CB8AC3E}">
        <p14:creationId xmlns:p14="http://schemas.microsoft.com/office/powerpoint/2010/main" val="5832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de föreningar i Hallsbergs kommun som sökt och fått ekonomiskt medel utbetalt från ÖLIF/SISU inom de områden som varit prioriterade under 2018. Eftersom det endast är de föreningar som fått ekonomiskt medel utbetalt som redovisas bör det påtalas att det kan vara fler föreningar i kommunen som varit involverade i en samverkan med ÖLIF/SISU inom dessa områden, men som inte sökt ekonomiska medel. </a:t>
            </a:r>
            <a:endParaRPr lang="sv-SE" b="1" baseline="0" dirty="0"/>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Det är tre områden som varit prioriterade av ÖLIF/SISU under 2018 som idrottsföreningar i Hallsbergs kommun fått ekonomiskt stöd inom. Totalt har stödet utbetalats till fyra olika föreningar. </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42</a:t>
            </a:fld>
            <a:endParaRPr lang="sv-SE" dirty="0"/>
          </a:p>
        </p:txBody>
      </p:sp>
    </p:spTree>
    <p:extLst>
      <p:ext uri="{BB962C8B-B14F-4D97-AF65-F5344CB8AC3E}">
        <p14:creationId xmlns:p14="http://schemas.microsoft.com/office/powerpoint/2010/main" val="57571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6</a:t>
            </a:fld>
            <a:endParaRPr lang="sv-SE"/>
          </a:p>
        </p:txBody>
      </p:sp>
    </p:spTree>
    <p:extLst>
      <p:ext uri="{BB962C8B-B14F-4D97-AF65-F5344CB8AC3E}">
        <p14:creationId xmlns:p14="http://schemas.microsoft.com/office/powerpoint/2010/main" val="152254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7</a:t>
            </a:fld>
            <a:endParaRPr lang="sv-SE"/>
          </a:p>
        </p:txBody>
      </p:sp>
    </p:spTree>
    <p:extLst>
      <p:ext uri="{BB962C8B-B14F-4D97-AF65-F5344CB8AC3E}">
        <p14:creationId xmlns:p14="http://schemas.microsoft.com/office/powerpoint/2010/main" val="427343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8</a:t>
            </a:fld>
            <a:endParaRPr lang="sv-SE"/>
          </a:p>
        </p:txBody>
      </p:sp>
    </p:spTree>
    <p:extLst>
      <p:ext uri="{BB962C8B-B14F-4D97-AF65-F5344CB8AC3E}">
        <p14:creationId xmlns:p14="http://schemas.microsoft.com/office/powerpoint/2010/main" val="195787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  </a:t>
            </a:r>
            <a:r>
              <a:rPr lang="sv-SE" dirty="0"/>
              <a:t>Rädda Barnens definition av barnfattigdom har utarbetats tillsammans med Tapio Salonen (professor i socialt arbete på Malmö universitet). Det är ett sammansatt </a:t>
            </a:r>
            <a:r>
              <a:rPr lang="sv-SE" dirty="0" err="1"/>
              <a:t>delmått</a:t>
            </a:r>
            <a:r>
              <a:rPr lang="sv-SE" dirty="0"/>
              <a:t>, dels barn i familjer med låg inkomststandard och dels barn i familjer som beviljats försörjningsstöd. Definitionen kan klassificeras som ett så kallat absolut fattigdomsmått, vilket innebär att inkomster under en viss miniminivå räknas som fattigdom. </a:t>
            </a:r>
            <a:r>
              <a:rPr lang="sv-SE" i="1" dirty="0"/>
              <a:t>Barnfattigdom i Sverige, Rädda Barnen ,rapport 2018. https://resourcecentre.savethechildren.net/node/14233/pdf/rb_rapport_2018_final.pdf</a:t>
            </a:r>
            <a:endParaRPr lang="sv-SE" dirty="0"/>
          </a:p>
          <a:p>
            <a:endParaRPr lang="sv-SE" dirty="0"/>
          </a:p>
          <a:p>
            <a:r>
              <a:rPr lang="sv-SE" b="1" dirty="0"/>
              <a:t>Kommentar: </a:t>
            </a:r>
            <a:r>
              <a:rPr lang="sv-SE" b="0" dirty="0"/>
              <a:t>Hallsberg sticker inte på något sätt ut i länet gällande andel barn i ekonomiskt utsatta hushåll. En </a:t>
            </a:r>
            <a:r>
              <a:rPr lang="sv-SE" b="0"/>
              <a:t>viss minskning </a:t>
            </a:r>
            <a:r>
              <a:rPr lang="sv-SE" b="0" dirty="0"/>
              <a:t>kan ses mellan mät-åren 2011 och 2016. Barn som lever i ett ekonomiskt utsatt hushåll är i många aspekter en utsatt målgrupp och gruppen bör tas hänsyn till i arbetet med idrottsföreningar för att skapa möjlighet för alla att delta.</a:t>
            </a:r>
            <a:endParaRPr lang="sv-SE" b="1"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9</a:t>
            </a:fld>
            <a:endParaRPr lang="sv-SE"/>
          </a:p>
        </p:txBody>
      </p:sp>
    </p:spTree>
    <p:extLst>
      <p:ext uri="{BB962C8B-B14F-4D97-AF65-F5344CB8AC3E}">
        <p14:creationId xmlns:p14="http://schemas.microsoft.com/office/powerpoint/2010/main" val="97519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10</a:t>
            </a:fld>
            <a:endParaRPr lang="sv-SE"/>
          </a:p>
        </p:txBody>
      </p:sp>
    </p:spTree>
    <p:extLst>
      <p:ext uri="{BB962C8B-B14F-4D97-AF65-F5344CB8AC3E}">
        <p14:creationId xmlns:p14="http://schemas.microsoft.com/office/powerpoint/2010/main" val="363361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 </a:t>
            </a:r>
            <a:r>
              <a:rPr lang="sv-SE" b="0" i="0" baseline="0" dirty="0"/>
              <a:t>Andelen ungdomar i Hallsbergs kommun som är oroliga över sin familjs ekonomi varierar något mellan flickor i pojkar. I skolår 7 är det fem procent av pojkarna och 13 procent av flickorna som uppger att de är oroliga. Ett liknande utfall visas även för skolår 9 då elva procent av pojkarna och 25 procent av flickorna uppger det. I gymnasiets andra år är det relativt jämnt mellan flickorna och pojkarna då åtta procent av flickorna och nio procent av pojkarna uppger att de är oroliga för sin familjs ekonomi. </a:t>
            </a:r>
            <a:r>
              <a:rPr lang="sv-SE" b="0" baseline="0" dirty="0"/>
              <a:t>Texten under diagrammet visar hur flickor och pojkar boende i respektive kommun som går gymnasiet år två har svarat.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11</a:t>
            </a:fld>
            <a:endParaRPr lang="sv-SE"/>
          </a:p>
        </p:txBody>
      </p:sp>
    </p:spTree>
    <p:extLst>
      <p:ext uri="{BB962C8B-B14F-4D97-AF65-F5344CB8AC3E}">
        <p14:creationId xmlns:p14="http://schemas.microsoft.com/office/powerpoint/2010/main" val="2152113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1">
    <p:spTree>
      <p:nvGrpSpPr>
        <p:cNvPr id="1" name=""/>
        <p:cNvGrpSpPr/>
        <p:nvPr/>
      </p:nvGrpSpPr>
      <p:grpSpPr>
        <a:xfrm>
          <a:off x="0" y="0"/>
          <a:ext cx="0" cy="0"/>
          <a:chOff x="0" y="0"/>
          <a:chExt cx="0" cy="0"/>
        </a:xfrm>
      </p:grpSpPr>
      <p:pic>
        <p:nvPicPr>
          <p:cNvPr id="7" name="Bildobjekt 6" descr="b5rJOCzfcwkWKoNStRl1XQG_0Db6xrvKeyhk2DN54KU.jpg"/>
          <p:cNvPicPr>
            <a:picLocks noChangeAspect="1"/>
          </p:cNvPicPr>
          <p:nvPr userDrawn="1"/>
        </p:nvPicPr>
        <p:blipFill rotWithShape="1">
          <a:blip r:embed="rId2">
            <a:extLst>
              <a:ext uri="{28A0092B-C50C-407E-A947-70E740481C1C}">
                <a14:useLocalDpi xmlns:a14="http://schemas.microsoft.com/office/drawing/2010/main" val="0"/>
              </a:ext>
            </a:extLst>
          </a:blip>
          <a:srcRect l="27422" t="16306" r="6882" b="20429"/>
          <a:stretch/>
        </p:blipFill>
        <p:spPr>
          <a:xfrm>
            <a:off x="1" y="0"/>
            <a:ext cx="9144000" cy="5872163"/>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endParaRPr lang="sv-SE" dirty="0"/>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26728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73112" y="1600200"/>
            <a:ext cx="3722687" cy="4525963"/>
          </a:xfrm>
        </p:spPr>
        <p:txBody>
          <a:bodyPr/>
          <a:lstStyle>
            <a:lvl1pPr>
              <a:defRPr sz="2200"/>
            </a:lvl1pPr>
            <a:lvl2pPr>
              <a:defRPr sz="1600"/>
            </a:lvl2pPr>
            <a:lvl3pPr>
              <a:defRPr sz="12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p:txBody>
      </p:sp>
      <p:sp>
        <p:nvSpPr>
          <p:cNvPr id="5"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2019-02-28</a:t>
            </a:fld>
            <a:endParaRPr lang="sv-SE" dirty="0"/>
          </a:p>
        </p:txBody>
      </p:sp>
      <p:sp>
        <p:nvSpPr>
          <p:cNvPr id="6"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dirty="0"/>
          </a:p>
        </p:txBody>
      </p:sp>
      <p:sp>
        <p:nvSpPr>
          <p:cNvPr id="7"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dirty="0"/>
          </a:p>
        </p:txBody>
      </p:sp>
      <p:sp>
        <p:nvSpPr>
          <p:cNvPr id="8" name="Platshållare för innehåll 2"/>
          <p:cNvSpPr>
            <a:spLocks noGrp="1"/>
          </p:cNvSpPr>
          <p:nvPr>
            <p:ph sz="half" idx="13"/>
          </p:nvPr>
        </p:nvSpPr>
        <p:spPr>
          <a:xfrm>
            <a:off x="4964112" y="1600200"/>
            <a:ext cx="3722687" cy="4525963"/>
          </a:xfrm>
        </p:spPr>
        <p:txBody>
          <a:bodyPr/>
          <a:lstStyle>
            <a:lvl1pPr>
              <a:defRPr sz="2200"/>
            </a:lvl1pPr>
            <a:lvl2pPr>
              <a:defRPr sz="1600"/>
            </a:lvl2pPr>
            <a:lvl3pPr>
              <a:defRPr sz="12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429331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73113" y="273050"/>
            <a:ext cx="3008313" cy="1162050"/>
          </a:xfrm>
        </p:spPr>
        <p:txBody>
          <a:bodyPr anchor="b"/>
          <a:lstStyle>
            <a:lvl1pPr algn="l">
              <a:defRPr sz="2000" b="1"/>
            </a:lvl1pPr>
          </a:lstStyle>
          <a:p>
            <a:r>
              <a:rPr lang="sv-SE"/>
              <a:t>Klicka här för att ändra format</a:t>
            </a:r>
          </a:p>
        </p:txBody>
      </p:sp>
      <p:sp>
        <p:nvSpPr>
          <p:cNvPr id="4" name="Platshållare för text 3"/>
          <p:cNvSpPr>
            <a:spLocks noGrp="1"/>
          </p:cNvSpPr>
          <p:nvPr>
            <p:ph type="body" sz="half" idx="2"/>
          </p:nvPr>
        </p:nvSpPr>
        <p:spPr>
          <a:xfrm>
            <a:off x="773113"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8"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2019-02-28</a:t>
            </a:fld>
            <a:endParaRPr lang="sv-SE" dirty="0"/>
          </a:p>
        </p:txBody>
      </p:sp>
      <p:sp>
        <p:nvSpPr>
          <p:cNvPr id="9"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dirty="0"/>
          </a:p>
        </p:txBody>
      </p:sp>
      <p:sp>
        <p:nvSpPr>
          <p:cNvPr id="10"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dirty="0"/>
          </a:p>
        </p:txBody>
      </p:sp>
    </p:spTree>
    <p:extLst>
      <p:ext uri="{BB962C8B-B14F-4D97-AF65-F5344CB8AC3E}">
        <p14:creationId xmlns:p14="http://schemas.microsoft.com/office/powerpoint/2010/main" val="668681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23913"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82391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82391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8"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2019-02-28</a:t>
            </a:fld>
            <a:endParaRPr lang="sv-SE" dirty="0"/>
          </a:p>
        </p:txBody>
      </p:sp>
      <p:sp>
        <p:nvSpPr>
          <p:cNvPr id="9"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dirty="0"/>
          </a:p>
        </p:txBody>
      </p:sp>
      <p:sp>
        <p:nvSpPr>
          <p:cNvPr id="10"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dirty="0"/>
          </a:p>
        </p:txBody>
      </p:sp>
    </p:spTree>
    <p:extLst>
      <p:ext uri="{BB962C8B-B14F-4D97-AF65-F5344CB8AC3E}">
        <p14:creationId xmlns:p14="http://schemas.microsoft.com/office/powerpoint/2010/main" val="206821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sida 2">
    <p:spTree>
      <p:nvGrpSpPr>
        <p:cNvPr id="1" name=""/>
        <p:cNvGrpSpPr/>
        <p:nvPr/>
      </p:nvGrpSpPr>
      <p:grpSpPr>
        <a:xfrm>
          <a:off x="0" y="0"/>
          <a:ext cx="0" cy="0"/>
          <a:chOff x="0" y="0"/>
          <a:chExt cx="0" cy="0"/>
        </a:xfrm>
      </p:grpSpPr>
      <p:pic>
        <p:nvPicPr>
          <p:cNvPr id="12" name="Bildobjekt 11" descr="_KSQnyXpe9J0jJ7WJe-O5xWGwzsPOfzdz_wHSpNiLTM,lz4JgLdkUP4Hux63Y89CoObEO4Z_vGFmiwsj_rSdx2E.jpg"/>
          <p:cNvPicPr>
            <a:picLocks noChangeAspect="1"/>
          </p:cNvPicPr>
          <p:nvPr userDrawn="1"/>
        </p:nvPicPr>
        <p:blipFill rotWithShape="1">
          <a:blip r:embed="rId2">
            <a:extLst>
              <a:ext uri="{28A0092B-C50C-407E-A947-70E740481C1C}">
                <a14:useLocalDpi xmlns:a14="http://schemas.microsoft.com/office/drawing/2010/main" val="0"/>
              </a:ext>
            </a:extLst>
          </a:blip>
          <a:srcRect t="3598"/>
          <a:stretch/>
        </p:blipFill>
        <p:spPr>
          <a:xfrm>
            <a:off x="1" y="0"/>
            <a:ext cx="9144000" cy="5878513"/>
          </a:xfrm>
          <a:prstGeom prst="rect">
            <a:avLst/>
          </a:prstGeom>
        </p:spPr>
      </p:pic>
      <p:sp>
        <p:nvSpPr>
          <p:cNvPr id="6" name="Rektangel 5"/>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p:nvPr>
        </p:nvSpPr>
        <p:spPr>
          <a:xfrm>
            <a:off x="685800" y="1562101"/>
            <a:ext cx="4432300" cy="1422399"/>
          </a:xfrm>
        </p:spPr>
        <p:txBody>
          <a:bodyPr>
            <a:noAutofit/>
          </a:bodyPr>
          <a:lstStyle>
            <a:lvl1pPr algn="l">
              <a:defRPr sz="4500" baseline="0">
                <a:solidFill>
                  <a:srgbClr val="FFFFFF"/>
                </a:solidFill>
                <a:latin typeface="Bern Sans CT Regular"/>
                <a:cs typeface="Bern Sans CT Regular"/>
              </a:defRPr>
            </a:lvl1pPr>
          </a:lstStyle>
          <a:p>
            <a:r>
              <a:rPr lang="sv-SE"/>
              <a:t>Klicka här för att ändra format</a:t>
            </a:r>
            <a:endParaRPr lang="sv-SE" dirty="0"/>
          </a:p>
        </p:txBody>
      </p:sp>
      <p:sp>
        <p:nvSpPr>
          <p:cNvPr id="3"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0" name="Rektangel 9"/>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Rektangel 10"/>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3287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sida 3">
    <p:spTree>
      <p:nvGrpSpPr>
        <p:cNvPr id="1" name=""/>
        <p:cNvGrpSpPr/>
        <p:nvPr/>
      </p:nvGrpSpPr>
      <p:grpSpPr>
        <a:xfrm>
          <a:off x="0" y="0"/>
          <a:ext cx="0" cy="0"/>
          <a:chOff x="0" y="0"/>
          <a:chExt cx="0" cy="0"/>
        </a:xfrm>
      </p:grpSpPr>
      <p:pic>
        <p:nvPicPr>
          <p:cNvPr id="7" name="Bildobjekt 6" descr="CmOtXsJmkRJX-flWEJrCQ9T0EfIS7BJobvryaRZ40Dc,UkP5aVvmDivjuM8B7ZnW6q6GoA23y1Uv_2TWU9U5yQo.jpg"/>
          <p:cNvPicPr>
            <a:picLocks noChangeAspect="1"/>
          </p:cNvPicPr>
          <p:nvPr userDrawn="1"/>
        </p:nvPicPr>
        <p:blipFill rotWithShape="1">
          <a:blip r:embed="rId2">
            <a:extLst>
              <a:ext uri="{28A0092B-C50C-407E-A947-70E740481C1C}">
                <a14:useLocalDpi xmlns:a14="http://schemas.microsoft.com/office/drawing/2010/main" val="0"/>
              </a:ext>
            </a:extLst>
          </a:blip>
          <a:srcRect l="1720" r="17814" b="22440"/>
          <a:stretch/>
        </p:blipFill>
        <p:spPr>
          <a:xfrm>
            <a:off x="0" y="0"/>
            <a:ext cx="9144000" cy="5872163"/>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endParaRPr lang="sv-SE" dirty="0"/>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86390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sida 4">
    <p:spTree>
      <p:nvGrpSpPr>
        <p:cNvPr id="1" name=""/>
        <p:cNvGrpSpPr/>
        <p:nvPr/>
      </p:nvGrpSpPr>
      <p:grpSpPr>
        <a:xfrm>
          <a:off x="0" y="0"/>
          <a:ext cx="0" cy="0"/>
          <a:chOff x="0" y="0"/>
          <a:chExt cx="0" cy="0"/>
        </a:xfrm>
      </p:grpSpPr>
      <p:pic>
        <p:nvPicPr>
          <p:cNvPr id="7" name="Bildobjekt 6" descr="tOnENbgQ7zWbgaMGe2WjFxZYdhfcVzXI8-kxq6J1p30,boJZzJ63_awhpIZpYoaBTsCnxe39YlqJmKfDfPUsbIw,MWhXJfRDUXQuryNvJePHZhbAC3KpYVUMrDJH8XAaxtQ.jpg"/>
          <p:cNvPicPr>
            <a:picLocks noChangeAspect="1"/>
          </p:cNvPicPr>
          <p:nvPr userDrawn="1"/>
        </p:nvPicPr>
        <p:blipFill rotWithShape="1">
          <a:blip r:embed="rId2">
            <a:extLst>
              <a:ext uri="{28A0092B-C50C-407E-A947-70E740481C1C}">
                <a14:useLocalDpi xmlns:a14="http://schemas.microsoft.com/office/drawing/2010/main" val="0"/>
              </a:ext>
            </a:extLst>
          </a:blip>
          <a:srcRect l="4724" t="-1" b="49849"/>
          <a:stretch/>
        </p:blipFill>
        <p:spPr>
          <a:xfrm>
            <a:off x="-36002" y="-1428554"/>
            <a:ext cx="9180001" cy="7300717"/>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endParaRPr lang="sv-SE" dirty="0"/>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91545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sida 5">
    <p:spTree>
      <p:nvGrpSpPr>
        <p:cNvPr id="1" name=""/>
        <p:cNvGrpSpPr/>
        <p:nvPr/>
      </p:nvGrpSpPr>
      <p:grpSpPr>
        <a:xfrm>
          <a:off x="0" y="0"/>
          <a:ext cx="0" cy="0"/>
          <a:chOff x="0" y="0"/>
          <a:chExt cx="0" cy="0"/>
        </a:xfrm>
      </p:grpSpPr>
      <p:pic>
        <p:nvPicPr>
          <p:cNvPr id="7" name="Bildobjekt 6" descr="bSShtTpvuL1G6atwpMBW5L5Mkbsy811cDyzQcdd4UC8.jpg"/>
          <p:cNvPicPr>
            <a:picLocks noChangeAspect="1"/>
          </p:cNvPicPr>
          <p:nvPr userDrawn="1"/>
        </p:nvPicPr>
        <p:blipFill rotWithShape="1">
          <a:blip r:embed="rId2">
            <a:extLst>
              <a:ext uri="{28A0092B-C50C-407E-A947-70E740481C1C}">
                <a14:useLocalDpi xmlns:a14="http://schemas.microsoft.com/office/drawing/2010/main" val="0"/>
              </a:ext>
            </a:extLst>
          </a:blip>
          <a:srcRect l="12657" r="10283"/>
          <a:stretch/>
        </p:blipFill>
        <p:spPr>
          <a:xfrm>
            <a:off x="1" y="-2137434"/>
            <a:ext cx="9144000" cy="8009597"/>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endParaRPr lang="sv-SE" dirty="0"/>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55213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sida 6">
    <p:spTree>
      <p:nvGrpSpPr>
        <p:cNvPr id="1" name=""/>
        <p:cNvGrpSpPr/>
        <p:nvPr/>
      </p:nvGrpSpPr>
      <p:grpSpPr>
        <a:xfrm>
          <a:off x="0" y="0"/>
          <a:ext cx="0" cy="0"/>
          <a:chOff x="0" y="0"/>
          <a:chExt cx="0" cy="0"/>
        </a:xfrm>
      </p:grpSpPr>
      <p:pic>
        <p:nvPicPr>
          <p:cNvPr id="7" name="Bildobjekt 6" descr="a07qDHl5QPedxYbaPafcNIZlrMwoglfDOwsao4ygWDk,uzpYsBJMnXaqcm0J7TAxWOESnu8xZ9zbSJS3rk0LD4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918" y="0"/>
            <a:ext cx="9437918" cy="5892800"/>
          </a:xfrm>
          <a:prstGeom prst="rect">
            <a:avLst/>
          </a:prstGeom>
        </p:spPr>
      </p:pic>
      <p:sp>
        <p:nvSpPr>
          <p:cNvPr id="9" name="Rektangel 8"/>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Rubrik 1"/>
          <p:cNvSpPr>
            <a:spLocks noGrp="1"/>
          </p:cNvSpPr>
          <p:nvPr>
            <p:ph type="ctrTitle"/>
          </p:nvPr>
        </p:nvSpPr>
        <p:spPr>
          <a:xfrm>
            <a:off x="685800" y="1562101"/>
            <a:ext cx="4432300" cy="1422399"/>
          </a:xfrm>
        </p:spPr>
        <p:txBody>
          <a:bodyPr/>
          <a:lstStyle>
            <a:lvl1pPr algn="l">
              <a:defRPr>
                <a:solidFill>
                  <a:srgbClr val="FFFFFF"/>
                </a:solidFill>
                <a:latin typeface="Bern Sans CT Regular"/>
                <a:cs typeface="Bern Sans CT Regular"/>
              </a:defRPr>
            </a:lvl1pPr>
          </a:lstStyle>
          <a:p>
            <a:r>
              <a:rPr lang="sv-SE"/>
              <a:t>Klicka här för att ändra format</a:t>
            </a:r>
            <a:endParaRPr lang="sv-SE" dirty="0"/>
          </a:p>
        </p:txBody>
      </p:sp>
      <p:sp>
        <p:nvSpPr>
          <p:cNvPr id="11"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2" name="Rektangel 11"/>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Rektangel 12"/>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03121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Rektangel 6"/>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8" name="Rubrik 1"/>
          <p:cNvSpPr>
            <a:spLocks noGrp="1"/>
          </p:cNvSpPr>
          <p:nvPr>
            <p:ph type="ctrTitle"/>
          </p:nvPr>
        </p:nvSpPr>
        <p:spPr>
          <a:xfrm>
            <a:off x="685800" y="1562101"/>
            <a:ext cx="4432300" cy="1422399"/>
          </a:xfrm>
        </p:spPr>
        <p:txBody>
          <a:bodyPr/>
          <a:lstStyle>
            <a:lvl1pPr algn="l">
              <a:defRPr>
                <a:solidFill>
                  <a:srgbClr val="FFFFFF"/>
                </a:solidFill>
                <a:latin typeface="Bern Sans CT Regular"/>
                <a:cs typeface="Bern Sans CT Regular"/>
              </a:defRPr>
            </a:lvl1pPr>
          </a:lstStyle>
          <a:p>
            <a:r>
              <a:rPr lang="sv-SE"/>
              <a:t>Klicka här för att ändra format</a:t>
            </a:r>
            <a:endParaRPr lang="sv-SE" dirty="0"/>
          </a:p>
        </p:txBody>
      </p:sp>
      <p:sp>
        <p:nvSpPr>
          <p:cNvPr id="9"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0" name="Rektangel 9"/>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Rektangel 10"/>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54199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994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ksida">
    <p:spTree>
      <p:nvGrpSpPr>
        <p:cNvPr id="1" name=""/>
        <p:cNvGrpSpPr/>
        <p:nvPr/>
      </p:nvGrpSpPr>
      <p:grpSpPr>
        <a:xfrm>
          <a:off x="0" y="0"/>
          <a:ext cx="0" cy="0"/>
          <a:chOff x="0" y="0"/>
          <a:chExt cx="0" cy="0"/>
        </a:xfrm>
      </p:grpSpPr>
      <p:sp>
        <p:nvSpPr>
          <p:cNvPr id="13" name="Rektangel 12"/>
          <p:cNvSpPr/>
          <p:nvPr userDrawn="1"/>
        </p:nvSpPr>
        <p:spPr>
          <a:xfrm>
            <a:off x="0" y="1"/>
            <a:ext cx="9144000" cy="5891212"/>
          </a:xfrm>
          <a:prstGeom prst="rect">
            <a:avLst/>
          </a:prstGeom>
          <a:solidFill>
            <a:srgbClr val="005B9C">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Underrubrik 2"/>
          <p:cNvSpPr>
            <a:spLocks noGrp="1"/>
          </p:cNvSpPr>
          <p:nvPr>
            <p:ph type="subTitle" idx="1"/>
          </p:nvPr>
        </p:nvSpPr>
        <p:spPr>
          <a:xfrm>
            <a:off x="773112" y="1727200"/>
            <a:ext cx="4344987" cy="31246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35816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8662" y="274638"/>
            <a:ext cx="7913687"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728662" y="1417638"/>
            <a:ext cx="7913688" cy="446087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
        <p:nvSpPr>
          <p:cNvPr id="12" name="Rektangel 11"/>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Rektangel 12"/>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nvGrpSpPr>
          <p:cNvPr id="4" name="Grupp 3"/>
          <p:cNvGrpSpPr/>
          <p:nvPr userDrawn="1"/>
        </p:nvGrpSpPr>
        <p:grpSpPr>
          <a:xfrm>
            <a:off x="6572249" y="6128423"/>
            <a:ext cx="2186627" cy="404975"/>
            <a:chOff x="6290589" y="6154105"/>
            <a:chExt cx="2493688" cy="461844"/>
          </a:xfrm>
        </p:grpSpPr>
        <p:pic>
          <p:nvPicPr>
            <p:cNvPr id="9" name="Bildobjekt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93152" y="6154105"/>
              <a:ext cx="891125" cy="461844"/>
            </a:xfrm>
            <a:prstGeom prst="rect">
              <a:avLst/>
            </a:prstGeom>
          </p:spPr>
        </p:pic>
        <p:pic>
          <p:nvPicPr>
            <p:cNvPr id="10" name="Bildobjekt 9" descr="Orebro.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90589" y="6154105"/>
              <a:ext cx="1344569" cy="458237"/>
            </a:xfrm>
            <a:prstGeom prst="rect">
              <a:avLst/>
            </a:prstGeom>
          </p:spPr>
        </p:pic>
      </p:grpSp>
    </p:spTree>
    <p:extLst>
      <p:ext uri="{BB962C8B-B14F-4D97-AF65-F5344CB8AC3E}">
        <p14:creationId xmlns:p14="http://schemas.microsoft.com/office/powerpoint/2010/main" val="1185544487"/>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63" r:id="rId3"/>
    <p:sldLayoutId id="2147483661" r:id="rId4"/>
    <p:sldLayoutId id="2147483673" r:id="rId5"/>
    <p:sldLayoutId id="2147483685" r:id="rId6"/>
    <p:sldLayoutId id="2147483709" r:id="rId7"/>
    <p:sldLayoutId id="2147483650" r:id="rId8"/>
    <p:sldLayoutId id="2147483697" r:id="rId9"/>
    <p:sldLayoutId id="2147483652" r:id="rId10"/>
    <p:sldLayoutId id="2147483656" r:id="rId11"/>
    <p:sldLayoutId id="2147483657" r:id="rId12"/>
  </p:sldLayoutIdLst>
  <p:txStyles>
    <p:titleStyle>
      <a:lvl1pPr algn="l" defTabSz="457200" rtl="0" eaLnBrk="1" latinLnBrk="0" hangingPunct="1">
        <a:spcBef>
          <a:spcPct val="0"/>
        </a:spcBef>
        <a:buNone/>
        <a:defRPr sz="4000" b="1" kern="1200" spc="100">
          <a:solidFill>
            <a:schemeClr val="tx1"/>
          </a:solidFill>
          <a:latin typeface="Bern Sans CT Regular"/>
          <a:ea typeface="+mj-ea"/>
          <a:cs typeface="Bern Sans CT Regular"/>
        </a:defRPr>
      </a:lvl1pPr>
    </p:titleStyle>
    <p:bodyStyle>
      <a:lvl1pPr marL="342900" indent="-342900" algn="l" defTabSz="457200" rtl="0" eaLnBrk="1" latinLnBrk="0" hangingPunct="1">
        <a:spcBef>
          <a:spcPts val="800"/>
        </a:spcBef>
        <a:spcAft>
          <a:spcPts val="0"/>
        </a:spcAft>
        <a:buFont typeface="Arial"/>
        <a:buChar char="•"/>
        <a:defRPr sz="2200" kern="1200">
          <a:solidFill>
            <a:schemeClr val="tx1"/>
          </a:solidFill>
          <a:latin typeface="+mn-lt"/>
          <a:ea typeface="+mn-ea"/>
          <a:cs typeface="+mn-cs"/>
        </a:defRPr>
      </a:lvl1pPr>
      <a:lvl2pPr marL="742950" indent="-284400" algn="l" defTabSz="457200" rtl="0" eaLnBrk="1" latinLnBrk="0" hangingPunct="1">
        <a:spcBef>
          <a:spcPts val="200"/>
        </a:spcBef>
        <a:spcAft>
          <a:spcPts val="0"/>
        </a:spcAft>
        <a:buFont typeface="Arial"/>
        <a:buChar char="–"/>
        <a:defRPr sz="1600" kern="1200">
          <a:solidFill>
            <a:schemeClr val="tx1"/>
          </a:solidFill>
          <a:latin typeface="+mn-lt"/>
          <a:ea typeface="+mn-ea"/>
          <a:cs typeface="+mn-cs"/>
        </a:defRPr>
      </a:lvl2pPr>
      <a:lvl3pPr marL="1143000" indent="-228600" algn="l" defTabSz="457200" rtl="0" eaLnBrk="1" latinLnBrk="0" hangingPunct="1">
        <a:spcBef>
          <a:spcPts val="200"/>
        </a:spcBef>
        <a:spcAft>
          <a:spcPts val="0"/>
        </a:spcAft>
        <a:buFont typeface="Arial"/>
        <a:buChar char="•"/>
        <a:defRPr sz="1200" kern="1200">
          <a:solidFill>
            <a:schemeClr val="tx1"/>
          </a:solidFill>
          <a:latin typeface="+mn-lt"/>
          <a:ea typeface="+mn-ea"/>
          <a:cs typeface="+mn-cs"/>
        </a:defRPr>
      </a:lvl3pPr>
      <a:lvl4pPr marL="1600200" indent="-228600" algn="l" defTabSz="457200" rtl="0" eaLnBrk="1" latinLnBrk="0" hangingPunct="1">
        <a:spcBef>
          <a:spcPts val="800"/>
        </a:spcBef>
        <a:spcAft>
          <a:spcPts val="0"/>
        </a:spcAft>
        <a:buFont typeface="Arial"/>
        <a:buChar char="–"/>
        <a:defRPr sz="1200" kern="1200">
          <a:solidFill>
            <a:schemeClr val="tx1"/>
          </a:solidFill>
          <a:latin typeface="+mn-lt"/>
          <a:ea typeface="+mn-ea"/>
          <a:cs typeface="+mn-cs"/>
        </a:defRPr>
      </a:lvl4pPr>
      <a:lvl5pPr marL="2057400" indent="-228600" algn="l" defTabSz="457200" rtl="0" eaLnBrk="1" latinLnBrk="0" hangingPunct="1">
        <a:spcBef>
          <a:spcPts val="800"/>
        </a:spcBef>
        <a:spcAft>
          <a:spcPts val="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chart" Target="../charts/chart20.xm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www.regionorebrolan.se/sv/Halsa-och-vard/Folkhalsa/Folkhalsan-i-siffror/Liv-och-halsa-vuxen/Loh_resultat_2017/" TargetMode="External"/><Relationship Id="rId2" Type="http://schemas.openxmlformats.org/officeDocument/2006/relationships/hyperlink" Target="https://www.regionorebrolan.se/sv/Halsa-och-vard/Folkhalsa/Folkhalsan-i-siffror/Livohalsaung/Livohalsaung2017/" TargetMode="External"/><Relationship Id="rId1" Type="http://schemas.openxmlformats.org/officeDocument/2006/relationships/slideLayout" Target="../slideLayouts/slideLayout8.xml"/><Relationship Id="rId5" Type="http://schemas.openxmlformats.org/officeDocument/2006/relationships/hyperlink" Target="http://www.statistikdatabasen.scb.se/pxweb/sv/ssd/START__BE__BE0101__BE0101A/BefolkningNy/?rxid=f2f7cd6e-84d3-4d5f-82cb-0d470584d974" TargetMode="External"/><Relationship Id="rId4" Type="http://schemas.openxmlformats.org/officeDocument/2006/relationships/hyperlink" Target="http://idrottonline.s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a:xfrm>
            <a:off x="689811" y="3208422"/>
            <a:ext cx="4491789" cy="1642978"/>
          </a:xfrm>
        </p:spPr>
        <p:txBody>
          <a:bodyPr>
            <a:normAutofit fontScale="90000"/>
          </a:bodyPr>
          <a:lstStyle/>
          <a:p>
            <a:r>
              <a:rPr lang="sv-SE" sz="3600" dirty="0">
                <a:solidFill>
                  <a:schemeClr val="bg1"/>
                </a:solidFill>
                <a:latin typeface="Arial" panose="020B0604020202020204" pitchFamily="34" charset="0"/>
                <a:cs typeface="Arial" panose="020B0604020202020204" pitchFamily="34" charset="0"/>
              </a:rPr>
              <a:t>KOMMUNRAPPORT HALLSBERGS</a:t>
            </a:r>
            <a:br>
              <a:rPr lang="sv-SE" sz="3600" dirty="0">
                <a:solidFill>
                  <a:schemeClr val="bg1"/>
                </a:solidFill>
                <a:latin typeface="Arial" panose="020B0604020202020204" pitchFamily="34" charset="0"/>
                <a:cs typeface="Arial" panose="020B0604020202020204" pitchFamily="34" charset="0"/>
              </a:rPr>
            </a:br>
            <a:r>
              <a:rPr lang="sv-SE" sz="3600" dirty="0">
                <a:solidFill>
                  <a:schemeClr val="bg1"/>
                </a:solidFill>
                <a:latin typeface="Arial" panose="020B0604020202020204" pitchFamily="34" charset="0"/>
                <a:cs typeface="Arial" panose="020B0604020202020204" pitchFamily="34" charset="0"/>
              </a:rPr>
              <a:t>KOMMUN 2019</a:t>
            </a:r>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60988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91404" y="3054928"/>
            <a:ext cx="5486400" cy="566738"/>
          </a:xfrm>
        </p:spPr>
        <p:txBody>
          <a:bodyPr>
            <a:noAutofit/>
          </a:bodyPr>
          <a:lstStyle/>
          <a:p>
            <a:r>
              <a:rPr lang="sv-SE" sz="3200" dirty="0">
                <a:latin typeface="Arial" panose="020B0604020202020204" pitchFamily="34" charset="0"/>
                <a:cs typeface="Arial" panose="020B0604020202020204" pitchFamily="34" charset="0"/>
              </a:rPr>
              <a:t>BARN OCH UNGA</a:t>
            </a:r>
          </a:p>
        </p:txBody>
      </p:sp>
    </p:spTree>
    <p:extLst>
      <p:ext uri="{BB962C8B-B14F-4D97-AF65-F5344CB8AC3E}">
        <p14:creationId xmlns:p14="http://schemas.microsoft.com/office/powerpoint/2010/main" val="1336436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8662" y="274638"/>
            <a:ext cx="8282602" cy="1143000"/>
          </a:xfrm>
        </p:spPr>
        <p:txBody>
          <a:bodyPr>
            <a:normAutofit/>
          </a:bodyPr>
          <a:lstStyle/>
          <a:p>
            <a:r>
              <a:rPr lang="sv-SE" sz="3200" dirty="0"/>
              <a:t>Andel ungdomar med funktionsnedsättning (gymnasiet)</a:t>
            </a:r>
          </a:p>
        </p:txBody>
      </p:sp>
      <p:sp>
        <p:nvSpPr>
          <p:cNvPr id="8" name="textruta 7"/>
          <p:cNvSpPr txBox="1"/>
          <p:nvPr/>
        </p:nvSpPr>
        <p:spPr>
          <a:xfrm>
            <a:off x="831264" y="5458753"/>
            <a:ext cx="8312736" cy="1169551"/>
          </a:xfrm>
          <a:prstGeom prst="rect">
            <a:avLst/>
          </a:prstGeom>
          <a:noFill/>
        </p:spPr>
        <p:txBody>
          <a:bodyPr wrap="square" rtlCol="0">
            <a:spAutoFit/>
          </a:bodyPr>
          <a:lstStyle/>
          <a:p>
            <a:r>
              <a:rPr lang="sv-SE" sz="1400" dirty="0"/>
              <a:t>Askersund: Gy 2 boendeort tjejer: 16 % och killar: 11 %</a:t>
            </a:r>
          </a:p>
          <a:p>
            <a:r>
              <a:rPr lang="sv-SE" sz="1400" dirty="0">
                <a:solidFill>
                  <a:srgbClr val="FF0000"/>
                </a:solidFill>
              </a:rPr>
              <a:t>Hallsberg: Gy 2 boendeort tjejer: 10 % och killar 9 %</a:t>
            </a:r>
          </a:p>
          <a:p>
            <a:r>
              <a:rPr lang="sv-SE" sz="1400" dirty="0"/>
              <a:t>Kumla: Gy 2 boendeort tjejer: 7 % och killar: 10%</a:t>
            </a:r>
          </a:p>
          <a:p>
            <a:r>
              <a:rPr lang="sv-SE" sz="1400" dirty="0"/>
              <a:t>Laxå: Åk 7 totalt: 2% Åk 9 totalt: 13% Gy 2 boendeort totalt: 7 % </a:t>
            </a:r>
          </a:p>
          <a:p>
            <a:r>
              <a:rPr lang="sv-SE" sz="1400" dirty="0"/>
              <a:t>Lekeberg: Gy 2 boendeort totalt: 6 %</a:t>
            </a:r>
          </a:p>
        </p:txBody>
      </p:sp>
      <p:sp>
        <p:nvSpPr>
          <p:cNvPr id="7" name="Rektangel 6"/>
          <p:cNvSpPr/>
          <p:nvPr/>
        </p:nvSpPr>
        <p:spPr>
          <a:xfrm>
            <a:off x="0" y="1979"/>
            <a:ext cx="2372957" cy="338554"/>
          </a:xfrm>
          <a:prstGeom prst="rect">
            <a:avLst/>
          </a:prstGeom>
        </p:spPr>
        <p:txBody>
          <a:bodyPr wrap="none">
            <a:spAutoFit/>
          </a:bodyPr>
          <a:lstStyle/>
          <a:p>
            <a:r>
              <a:rPr lang="sv-SE" sz="1600" b="1" dirty="0"/>
              <a:t>(Region Örebro län, 2017)</a:t>
            </a:r>
            <a:endParaRPr lang="sv-SE" sz="1600" dirty="0"/>
          </a:p>
        </p:txBody>
      </p:sp>
      <p:pic>
        <p:nvPicPr>
          <p:cNvPr id="4" name="Bildobjekt 3"/>
          <p:cNvPicPr>
            <a:picLocks noChangeAspect="1"/>
          </p:cNvPicPr>
          <p:nvPr/>
        </p:nvPicPr>
        <p:blipFill>
          <a:blip r:embed="rId3"/>
          <a:stretch>
            <a:fillRect/>
          </a:stretch>
        </p:blipFill>
        <p:spPr>
          <a:xfrm>
            <a:off x="679380" y="340533"/>
            <a:ext cx="8464620" cy="4888337"/>
          </a:xfrm>
          <a:prstGeom prst="rect">
            <a:avLst/>
          </a:prstGeom>
        </p:spPr>
      </p:pic>
      <p:sp>
        <p:nvSpPr>
          <p:cNvPr id="3" name="Rektangel 2"/>
          <p:cNvSpPr/>
          <p:nvPr/>
        </p:nvSpPr>
        <p:spPr>
          <a:xfrm>
            <a:off x="2788919" y="590782"/>
            <a:ext cx="1489175" cy="4309831"/>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72103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t>Fysisk aktivitet</a:t>
            </a:r>
          </a:p>
        </p:txBody>
      </p:sp>
      <p:sp>
        <p:nvSpPr>
          <p:cNvPr id="7" name="textruta 6"/>
          <p:cNvSpPr txBox="1"/>
          <p:nvPr/>
        </p:nvSpPr>
        <p:spPr>
          <a:xfrm>
            <a:off x="773699" y="5530675"/>
            <a:ext cx="8262767" cy="1169551"/>
          </a:xfrm>
          <a:prstGeom prst="rect">
            <a:avLst/>
          </a:prstGeom>
          <a:noFill/>
        </p:spPr>
        <p:txBody>
          <a:bodyPr wrap="square" rtlCol="0">
            <a:spAutoFit/>
          </a:bodyPr>
          <a:lstStyle/>
          <a:p>
            <a:r>
              <a:rPr lang="sv-SE" sz="1400" dirty="0"/>
              <a:t>Askersund: Gy 2 boendeort tjejer: 24 % och killar: 32 %</a:t>
            </a:r>
          </a:p>
          <a:p>
            <a:r>
              <a:rPr lang="sv-SE" sz="1400" dirty="0">
                <a:solidFill>
                  <a:srgbClr val="FF0000"/>
                </a:solidFill>
              </a:rPr>
              <a:t>Hallsberg: Gy boendeort tjejer: 24 % och killar: 36 %</a:t>
            </a:r>
          </a:p>
          <a:p>
            <a:r>
              <a:rPr lang="sv-SE" sz="1400" dirty="0"/>
              <a:t>Kumla: Gy 2 boendeort tjejer: 22 % och killar: 39</a:t>
            </a:r>
          </a:p>
          <a:p>
            <a:r>
              <a:rPr lang="sv-SE" sz="1400" dirty="0"/>
              <a:t>Laxå: Åk 7 totalt: 28 % Åk 9 totalt: 34 % Gy 2 boendeort totalt: 25 %</a:t>
            </a:r>
          </a:p>
          <a:p>
            <a:r>
              <a:rPr lang="sv-SE" sz="1400" dirty="0"/>
              <a:t>Lekeberg: Gy boendeort totalt: 20 %</a:t>
            </a:r>
          </a:p>
        </p:txBody>
      </p:sp>
      <p:sp>
        <p:nvSpPr>
          <p:cNvPr id="8" name="Rektangel 7"/>
          <p:cNvSpPr/>
          <p:nvPr/>
        </p:nvSpPr>
        <p:spPr>
          <a:xfrm>
            <a:off x="0" y="1979"/>
            <a:ext cx="2372957" cy="338554"/>
          </a:xfrm>
          <a:prstGeom prst="rect">
            <a:avLst/>
          </a:prstGeom>
        </p:spPr>
        <p:txBody>
          <a:bodyPr wrap="none">
            <a:spAutoFit/>
          </a:bodyPr>
          <a:lstStyle/>
          <a:p>
            <a:r>
              <a:rPr lang="sv-SE" sz="1600" b="1" dirty="0"/>
              <a:t>(Region Örebro län, 2017)</a:t>
            </a:r>
            <a:endParaRPr lang="sv-SE" sz="1600" dirty="0"/>
          </a:p>
        </p:txBody>
      </p:sp>
      <p:pic>
        <p:nvPicPr>
          <p:cNvPr id="5" name="Bildobjekt 4"/>
          <p:cNvPicPr>
            <a:picLocks noChangeAspect="1"/>
          </p:cNvPicPr>
          <p:nvPr/>
        </p:nvPicPr>
        <p:blipFill>
          <a:blip r:embed="rId3"/>
          <a:stretch>
            <a:fillRect/>
          </a:stretch>
        </p:blipFill>
        <p:spPr>
          <a:xfrm>
            <a:off x="666166" y="399186"/>
            <a:ext cx="8477834" cy="5020063"/>
          </a:xfrm>
          <a:prstGeom prst="rect">
            <a:avLst/>
          </a:prstGeom>
        </p:spPr>
      </p:pic>
      <p:sp>
        <p:nvSpPr>
          <p:cNvPr id="9" name="Rektangel 8"/>
          <p:cNvSpPr/>
          <p:nvPr/>
        </p:nvSpPr>
        <p:spPr>
          <a:xfrm>
            <a:off x="2791102" y="710646"/>
            <a:ext cx="1604624" cy="4189967"/>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90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675057" y="340533"/>
            <a:ext cx="8406765" cy="4910736"/>
          </a:xfrm>
          <a:prstGeom prst="rect">
            <a:avLst/>
          </a:prstGeom>
        </p:spPr>
      </p:pic>
      <p:sp>
        <p:nvSpPr>
          <p:cNvPr id="9" name="Rektangel 8"/>
          <p:cNvSpPr/>
          <p:nvPr/>
        </p:nvSpPr>
        <p:spPr>
          <a:xfrm>
            <a:off x="0" y="1979"/>
            <a:ext cx="2372957" cy="338554"/>
          </a:xfrm>
          <a:prstGeom prst="rect">
            <a:avLst/>
          </a:prstGeom>
        </p:spPr>
        <p:txBody>
          <a:bodyPr wrap="none">
            <a:spAutoFit/>
          </a:bodyPr>
          <a:lstStyle/>
          <a:p>
            <a:r>
              <a:rPr lang="sv-SE" sz="1600" b="1" dirty="0"/>
              <a:t>(Region Örebro län, 2017)</a:t>
            </a:r>
            <a:endParaRPr lang="sv-SE" sz="1600" dirty="0"/>
          </a:p>
        </p:txBody>
      </p:sp>
      <p:sp>
        <p:nvSpPr>
          <p:cNvPr id="8" name="Rektangel 7"/>
          <p:cNvSpPr/>
          <p:nvPr/>
        </p:nvSpPr>
        <p:spPr>
          <a:xfrm>
            <a:off x="2862078" y="679269"/>
            <a:ext cx="1467464" cy="4245137"/>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textruta 10"/>
          <p:cNvSpPr txBox="1"/>
          <p:nvPr/>
        </p:nvSpPr>
        <p:spPr>
          <a:xfrm>
            <a:off x="881233" y="5267384"/>
            <a:ext cx="8262767" cy="1169551"/>
          </a:xfrm>
          <a:prstGeom prst="rect">
            <a:avLst/>
          </a:prstGeom>
          <a:noFill/>
        </p:spPr>
        <p:txBody>
          <a:bodyPr wrap="square" rtlCol="0">
            <a:spAutoFit/>
          </a:bodyPr>
          <a:lstStyle/>
          <a:p>
            <a:r>
              <a:rPr lang="sv-SE" sz="1400" dirty="0"/>
              <a:t>Askersund: Gy 2 boendeort tjejer: 26 % och killar: 27 %</a:t>
            </a:r>
          </a:p>
          <a:p>
            <a:r>
              <a:rPr lang="sv-SE" sz="1400" dirty="0">
                <a:solidFill>
                  <a:srgbClr val="FF0000"/>
                </a:solidFill>
              </a:rPr>
              <a:t>Hallsberg: Gy boendeort tjejer: 43 % och killar: 36 %</a:t>
            </a:r>
          </a:p>
          <a:p>
            <a:r>
              <a:rPr lang="sv-SE" sz="1400" dirty="0"/>
              <a:t>Kumla: Gy 2 boendeort tjejer: 35 % och killar: 40 %</a:t>
            </a:r>
          </a:p>
          <a:p>
            <a:r>
              <a:rPr lang="sv-SE" sz="1400" dirty="0"/>
              <a:t>Laxå: Åk 7 totalt: 37 % Åk 9 totalt: 56 % Gy 2 boendeort totalt: 34 %</a:t>
            </a:r>
          </a:p>
          <a:p>
            <a:r>
              <a:rPr lang="sv-SE" sz="1400" dirty="0"/>
              <a:t>Lekeberg: Gy boendeort totalt: 37 %</a:t>
            </a:r>
          </a:p>
        </p:txBody>
      </p:sp>
    </p:spTree>
    <p:extLst>
      <p:ext uri="{BB962C8B-B14F-4D97-AF65-F5344CB8AC3E}">
        <p14:creationId xmlns:p14="http://schemas.microsoft.com/office/powerpoint/2010/main" val="343400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a:graphicFrameLocks/>
          </p:cNvGraphicFramePr>
          <p:nvPr>
            <p:extLst/>
          </p:nvPr>
        </p:nvGraphicFramePr>
        <p:xfrm>
          <a:off x="939452" y="112734"/>
          <a:ext cx="8029184" cy="59373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38849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a:graphicFrameLocks/>
          </p:cNvGraphicFramePr>
          <p:nvPr>
            <p:extLst/>
          </p:nvPr>
        </p:nvGraphicFramePr>
        <p:xfrm>
          <a:off x="751562" y="325677"/>
          <a:ext cx="8204547" cy="5511452"/>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8"/>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2533484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751563" y="300625"/>
          <a:ext cx="8192021"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56944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728662" y="304800"/>
          <a:ext cx="7913687" cy="5596129"/>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152332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a:graphicFrameLocks/>
          </p:cNvGraphicFramePr>
          <p:nvPr>
            <p:extLst/>
          </p:nvPr>
        </p:nvGraphicFramePr>
        <p:xfrm>
          <a:off x="816864" y="353568"/>
          <a:ext cx="7825485" cy="56936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1127304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a:graphicFrameLocks/>
          </p:cNvGraphicFramePr>
          <p:nvPr>
            <p:extLst/>
          </p:nvPr>
        </p:nvGraphicFramePr>
        <p:xfrm>
          <a:off x="789140" y="338203"/>
          <a:ext cx="8242126" cy="5686816"/>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248201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a:spLocks noChangeAspect="1"/>
          </p:cNvSpPr>
          <p:nvPr/>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714317" y="210158"/>
            <a:ext cx="3309043" cy="820620"/>
          </a:xfrm>
        </p:spPr>
        <p:txBody>
          <a:bodyPr>
            <a:noAutofit/>
          </a:bodyPr>
          <a:lstStyle/>
          <a:p>
            <a:r>
              <a:rPr lang="sv-SE" sz="3200" dirty="0">
                <a:latin typeface="Arial" panose="020B0604020202020204" pitchFamily="34" charset="0"/>
                <a:cs typeface="Arial" panose="020B0604020202020204" pitchFamily="34" charset="0"/>
              </a:rPr>
              <a:t>STRATEGI 2025</a:t>
            </a:r>
          </a:p>
        </p:txBody>
      </p:sp>
      <p:pic>
        <p:nvPicPr>
          <p:cNvPr id="6" name="Bildobjekt 5"/>
          <p:cNvPicPr>
            <a:picLocks noChangeAspect="1"/>
          </p:cNvPicPr>
          <p:nvPr/>
        </p:nvPicPr>
        <p:blipFill>
          <a:blip r:embed="rId3"/>
          <a:stretch>
            <a:fillRect/>
          </a:stretch>
        </p:blipFill>
        <p:spPr>
          <a:xfrm>
            <a:off x="859316" y="1417638"/>
            <a:ext cx="8053330" cy="5440362"/>
          </a:xfrm>
          <a:prstGeom prst="rect">
            <a:avLst/>
          </a:prstGeom>
        </p:spPr>
      </p:pic>
    </p:spTree>
    <p:extLst>
      <p:ext uri="{BB962C8B-B14F-4D97-AF65-F5344CB8AC3E}">
        <p14:creationId xmlns:p14="http://schemas.microsoft.com/office/powerpoint/2010/main" val="3132864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nvPr>
        </p:nvGraphicFramePr>
        <p:xfrm>
          <a:off x="826719" y="275573"/>
          <a:ext cx="8066760" cy="566176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703390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4800" y="53975"/>
            <a:ext cx="8839200" cy="1143000"/>
          </a:xfrm>
        </p:spPr>
        <p:txBody>
          <a:bodyPr>
            <a:normAutofit/>
          </a:bodyPr>
          <a:lstStyle/>
          <a:p>
            <a:r>
              <a:rPr lang="sv-SE" sz="3200" dirty="0">
                <a:latin typeface="Arial" panose="020B0604020202020204" pitchFamily="34" charset="0"/>
                <a:cs typeface="Arial" panose="020B0604020202020204" pitchFamily="34" charset="0"/>
              </a:rPr>
              <a:t>Övervikt/fetma</a:t>
            </a:r>
            <a:endParaRPr lang="sv-SE" dirty="0">
              <a:latin typeface="Arial" panose="020B0604020202020204" pitchFamily="34" charset="0"/>
              <a:cs typeface="Arial" panose="020B0604020202020204" pitchFamily="34" charset="0"/>
            </a:endParaRPr>
          </a:p>
        </p:txBody>
      </p:sp>
      <p:sp>
        <p:nvSpPr>
          <p:cNvPr id="10" name="Rektangel 9"/>
          <p:cNvSpPr/>
          <p:nvPr/>
        </p:nvSpPr>
        <p:spPr>
          <a:xfrm>
            <a:off x="768096" y="6427163"/>
            <a:ext cx="1717137" cy="338554"/>
          </a:xfrm>
          <a:prstGeom prst="rect">
            <a:avLst/>
          </a:prstGeom>
        </p:spPr>
        <p:txBody>
          <a:bodyPr wrap="none">
            <a:spAutoFit/>
          </a:bodyPr>
          <a:lstStyle/>
          <a:p>
            <a:r>
              <a:rPr lang="sv-SE" sz="1600" b="1" dirty="0"/>
              <a:t>(ELSA, 2017-2018)</a:t>
            </a:r>
            <a:endParaRPr lang="sv-SE" sz="1600" dirty="0"/>
          </a:p>
        </p:txBody>
      </p:sp>
      <p:graphicFrame>
        <p:nvGraphicFramePr>
          <p:cNvPr id="5" name="Diagram 4">
            <a:extLst>
              <a:ext uri="{FF2B5EF4-FFF2-40B4-BE49-F238E27FC236}">
                <a16:creationId xmlns:a16="http://schemas.microsoft.com/office/drawing/2014/main" id="{1C454243-BB8E-475B-A2BF-CF32E15C309B}"/>
              </a:ext>
            </a:extLst>
          </p:cNvPr>
          <p:cNvGraphicFramePr>
            <a:graphicFrameLocks/>
          </p:cNvGraphicFramePr>
          <p:nvPr>
            <p:extLst>
              <p:ext uri="{D42A27DB-BD31-4B8C-83A1-F6EECF244321}">
                <p14:modId xmlns:p14="http://schemas.microsoft.com/office/powerpoint/2010/main" val="3967863412"/>
              </p:ext>
            </p:extLst>
          </p:nvPr>
        </p:nvGraphicFramePr>
        <p:xfrm>
          <a:off x="1545021" y="1244118"/>
          <a:ext cx="5894614" cy="4369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184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4600184" cy="1422399"/>
          </a:xfrm>
        </p:spPr>
        <p:txBody>
          <a:bodyPr>
            <a:normAutofit fontScale="90000"/>
          </a:bodyPr>
          <a:lstStyle/>
          <a:p>
            <a:r>
              <a:rPr lang="sv-SE" sz="3600" dirty="0">
                <a:solidFill>
                  <a:schemeClr val="bg1"/>
                </a:solidFill>
                <a:latin typeface="Arial" panose="020B0604020202020204" pitchFamily="34" charset="0"/>
                <a:cs typeface="Arial" panose="020B0604020202020204" pitchFamily="34" charset="0"/>
              </a:rPr>
              <a:t>HÄLSA OCH LEVNADSVANOR</a:t>
            </a:r>
            <a:br>
              <a:rPr lang="sv-SE" sz="3600" dirty="0">
                <a:solidFill>
                  <a:schemeClr val="bg1"/>
                </a:solidFill>
                <a:latin typeface="Arial" panose="020B0604020202020204" pitchFamily="34" charset="0"/>
                <a:cs typeface="Arial" panose="020B0604020202020204" pitchFamily="34" charset="0"/>
              </a:rPr>
            </a:br>
            <a:r>
              <a:rPr lang="sv-SE" sz="3600" dirty="0">
                <a:solidFill>
                  <a:schemeClr val="bg1"/>
                </a:solidFill>
                <a:latin typeface="Arial" panose="020B0604020202020204" pitchFamily="34" charset="0"/>
                <a:cs typeface="Arial" panose="020B0604020202020204" pitchFamily="34" charset="0"/>
              </a:rPr>
              <a:t>30-69 ÅR</a:t>
            </a:r>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272223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ALLMÄN HÄLSA</a:t>
            </a:r>
          </a:p>
        </p:txBody>
      </p:sp>
      <p:graphicFrame>
        <p:nvGraphicFramePr>
          <p:cNvPr id="5" name="Tabell 4">
            <a:extLst>
              <a:ext uri="{FF2B5EF4-FFF2-40B4-BE49-F238E27FC236}">
                <a16:creationId xmlns:a16="http://schemas.microsoft.com/office/drawing/2014/main" id="{3B5F74A7-1324-43D6-908A-C3A8B622A85B}"/>
              </a:ext>
            </a:extLst>
          </p:cNvPr>
          <p:cNvGraphicFramePr>
            <a:graphicFrameLocks noGrp="1"/>
          </p:cNvGraphicFramePr>
          <p:nvPr>
            <p:extLst>
              <p:ext uri="{D42A27DB-BD31-4B8C-83A1-F6EECF244321}">
                <p14:modId xmlns:p14="http://schemas.microsoft.com/office/powerpoint/2010/main" val="236110457"/>
              </p:ext>
            </p:extLst>
          </p:nvPr>
        </p:nvGraphicFramePr>
        <p:xfrm>
          <a:off x="2079465" y="4967409"/>
          <a:ext cx="5212079" cy="1112520"/>
        </p:xfrm>
        <a:graphic>
          <a:graphicData uri="http://schemas.openxmlformats.org/drawingml/2006/table">
            <a:tbl>
              <a:tblPr firstRow="1" bandRow="1">
                <a:tableStyleId>{5C22544A-7EE6-4342-B048-85BDC9FD1C3A}</a:tableStyleId>
              </a:tblPr>
              <a:tblGrid>
                <a:gridCol w="1249680">
                  <a:extLst>
                    <a:ext uri="{9D8B030D-6E8A-4147-A177-3AD203B41FA5}">
                      <a16:colId xmlns:a16="http://schemas.microsoft.com/office/drawing/2014/main" val="596928691"/>
                    </a:ext>
                  </a:extLst>
                </a:gridCol>
                <a:gridCol w="1026160">
                  <a:extLst>
                    <a:ext uri="{9D8B030D-6E8A-4147-A177-3AD203B41FA5}">
                      <a16:colId xmlns:a16="http://schemas.microsoft.com/office/drawing/2014/main" val="2293033525"/>
                    </a:ext>
                  </a:extLst>
                </a:gridCol>
                <a:gridCol w="934720">
                  <a:extLst>
                    <a:ext uri="{9D8B030D-6E8A-4147-A177-3AD203B41FA5}">
                      <a16:colId xmlns:a16="http://schemas.microsoft.com/office/drawing/2014/main" val="1278609441"/>
                    </a:ext>
                  </a:extLst>
                </a:gridCol>
                <a:gridCol w="1046480">
                  <a:extLst>
                    <a:ext uri="{9D8B030D-6E8A-4147-A177-3AD203B41FA5}">
                      <a16:colId xmlns:a16="http://schemas.microsoft.com/office/drawing/2014/main" val="680710949"/>
                    </a:ext>
                  </a:extLst>
                </a:gridCol>
                <a:gridCol w="955039">
                  <a:extLst>
                    <a:ext uri="{9D8B030D-6E8A-4147-A177-3AD203B41FA5}">
                      <a16:colId xmlns:a16="http://schemas.microsoft.com/office/drawing/2014/main" val="1049907826"/>
                    </a:ext>
                  </a:extLst>
                </a:gridCol>
              </a:tblGrid>
              <a:tr h="370840">
                <a:tc>
                  <a:txBody>
                    <a:bodyPr/>
                    <a:lstStyle/>
                    <a:p>
                      <a:r>
                        <a:rPr lang="sv-SE" dirty="0"/>
                        <a:t>Hallsberg</a:t>
                      </a:r>
                    </a:p>
                  </a:txBody>
                  <a:tcPr/>
                </a:tc>
                <a:tc>
                  <a:txBody>
                    <a:bodyPr/>
                    <a:lstStyle/>
                    <a:p>
                      <a:r>
                        <a:rPr lang="sv-SE"/>
                        <a:t>2004</a:t>
                      </a:r>
                    </a:p>
                  </a:txBody>
                  <a:tcPr/>
                </a:tc>
                <a:tc>
                  <a:txBody>
                    <a:bodyPr/>
                    <a:lstStyle/>
                    <a:p>
                      <a:r>
                        <a:rPr lang="sv-SE"/>
                        <a:t>2008</a:t>
                      </a:r>
                    </a:p>
                  </a:txBody>
                  <a:tcPr/>
                </a:tc>
                <a:tc>
                  <a:txBody>
                    <a:bodyPr/>
                    <a:lstStyle/>
                    <a:p>
                      <a:r>
                        <a:rPr lang="sv-SE"/>
                        <a:t>2012</a:t>
                      </a:r>
                    </a:p>
                  </a:txBody>
                  <a:tcPr/>
                </a:tc>
                <a:tc>
                  <a:txBody>
                    <a:bodyPr/>
                    <a:lstStyle/>
                    <a:p>
                      <a:r>
                        <a:rPr lang="sv-SE"/>
                        <a:t>2017</a:t>
                      </a:r>
                    </a:p>
                  </a:txBody>
                  <a:tcPr/>
                </a:tc>
                <a:extLst>
                  <a:ext uri="{0D108BD9-81ED-4DB2-BD59-A6C34878D82A}">
                    <a16:rowId xmlns:a16="http://schemas.microsoft.com/office/drawing/2014/main" val="3274207274"/>
                  </a:ext>
                </a:extLst>
              </a:tr>
              <a:tr h="370840">
                <a:tc>
                  <a:txBody>
                    <a:bodyPr/>
                    <a:lstStyle/>
                    <a:p>
                      <a:r>
                        <a:rPr lang="sv-SE"/>
                        <a:t>Kvinnor</a:t>
                      </a:r>
                    </a:p>
                  </a:txBody>
                  <a:tcPr/>
                </a:tc>
                <a:tc>
                  <a:txBody>
                    <a:bodyPr/>
                    <a:lstStyle/>
                    <a:p>
                      <a:r>
                        <a:rPr lang="sv-SE" dirty="0"/>
                        <a:t>70%</a:t>
                      </a:r>
                    </a:p>
                  </a:txBody>
                  <a:tcPr/>
                </a:tc>
                <a:tc>
                  <a:txBody>
                    <a:bodyPr/>
                    <a:lstStyle/>
                    <a:p>
                      <a:r>
                        <a:rPr lang="sv-SE" dirty="0"/>
                        <a:t>69%</a:t>
                      </a:r>
                    </a:p>
                  </a:txBody>
                  <a:tcPr/>
                </a:tc>
                <a:tc>
                  <a:txBody>
                    <a:bodyPr/>
                    <a:lstStyle/>
                    <a:p>
                      <a:r>
                        <a:rPr lang="sv-SE" dirty="0"/>
                        <a:t>68%</a:t>
                      </a:r>
                    </a:p>
                  </a:txBody>
                  <a:tcPr/>
                </a:tc>
                <a:tc>
                  <a:txBody>
                    <a:bodyPr/>
                    <a:lstStyle/>
                    <a:p>
                      <a:r>
                        <a:rPr lang="sv-SE" dirty="0"/>
                        <a:t>73%</a:t>
                      </a:r>
                    </a:p>
                  </a:txBody>
                  <a:tcPr/>
                </a:tc>
                <a:extLst>
                  <a:ext uri="{0D108BD9-81ED-4DB2-BD59-A6C34878D82A}">
                    <a16:rowId xmlns:a16="http://schemas.microsoft.com/office/drawing/2014/main" val="2489899408"/>
                  </a:ext>
                </a:extLst>
              </a:tr>
              <a:tr h="370840">
                <a:tc>
                  <a:txBody>
                    <a:bodyPr/>
                    <a:lstStyle/>
                    <a:p>
                      <a:r>
                        <a:rPr lang="sv-SE"/>
                        <a:t>Män</a:t>
                      </a:r>
                    </a:p>
                  </a:txBody>
                  <a:tcPr/>
                </a:tc>
                <a:tc>
                  <a:txBody>
                    <a:bodyPr/>
                    <a:lstStyle/>
                    <a:p>
                      <a:r>
                        <a:rPr lang="sv-SE" dirty="0"/>
                        <a:t>74%</a:t>
                      </a:r>
                    </a:p>
                  </a:txBody>
                  <a:tcPr/>
                </a:tc>
                <a:tc>
                  <a:txBody>
                    <a:bodyPr/>
                    <a:lstStyle/>
                    <a:p>
                      <a:r>
                        <a:rPr lang="sv-SE" dirty="0"/>
                        <a:t>69%</a:t>
                      </a:r>
                    </a:p>
                  </a:txBody>
                  <a:tcPr/>
                </a:tc>
                <a:tc>
                  <a:txBody>
                    <a:bodyPr/>
                    <a:lstStyle/>
                    <a:p>
                      <a:r>
                        <a:rPr lang="sv-SE" dirty="0"/>
                        <a:t>72%</a:t>
                      </a:r>
                    </a:p>
                  </a:txBody>
                  <a:tcPr/>
                </a:tc>
                <a:tc>
                  <a:txBody>
                    <a:bodyPr/>
                    <a:lstStyle/>
                    <a:p>
                      <a:r>
                        <a:rPr lang="sv-SE" dirty="0"/>
                        <a:t>75%</a:t>
                      </a:r>
                    </a:p>
                  </a:txBody>
                  <a:tcPr/>
                </a:tc>
                <a:extLst>
                  <a:ext uri="{0D108BD9-81ED-4DB2-BD59-A6C34878D82A}">
                    <a16:rowId xmlns:a16="http://schemas.microsoft.com/office/drawing/2014/main" val="489184621"/>
                  </a:ext>
                </a:extLst>
              </a:tr>
            </a:tbl>
          </a:graphicData>
        </a:graphic>
      </p:graphicFrame>
      <p:sp>
        <p:nvSpPr>
          <p:cNvPr id="6" name="textruta 5">
            <a:extLst>
              <a:ext uri="{FF2B5EF4-FFF2-40B4-BE49-F238E27FC236}">
                <a16:creationId xmlns:a16="http://schemas.microsoft.com/office/drawing/2014/main" id="{5B0C4E3E-9192-48E8-973C-D30A555C4276}"/>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sp>
        <p:nvSpPr>
          <p:cNvPr id="3" name="Platshållare för innehåll 2">
            <a:extLst>
              <a:ext uri="{FF2B5EF4-FFF2-40B4-BE49-F238E27FC236}">
                <a16:creationId xmlns:a16="http://schemas.microsoft.com/office/drawing/2014/main" id="{F0EEA929-5766-45DA-AD64-8A2F9D7C971D}"/>
              </a:ext>
            </a:extLst>
          </p:cNvPr>
          <p:cNvSpPr>
            <a:spLocks noGrp="1"/>
          </p:cNvSpPr>
          <p:nvPr>
            <p:ph idx="1"/>
          </p:nvPr>
        </p:nvSpPr>
        <p:spPr/>
        <p:txBody>
          <a:bodyPr/>
          <a:lstStyle/>
          <a:p>
            <a:endParaRPr lang="sv-SE"/>
          </a:p>
        </p:txBody>
      </p:sp>
      <p:graphicFrame>
        <p:nvGraphicFramePr>
          <p:cNvPr id="8" name="Diagram 7">
            <a:extLst>
              <a:ext uri="{FF2B5EF4-FFF2-40B4-BE49-F238E27FC236}">
                <a16:creationId xmlns:a16="http://schemas.microsoft.com/office/drawing/2014/main" id="{097FC2AD-618C-4741-8B04-A5F32B49D561}"/>
              </a:ext>
            </a:extLst>
          </p:cNvPr>
          <p:cNvGraphicFramePr>
            <a:graphicFrameLocks/>
          </p:cNvGraphicFramePr>
          <p:nvPr>
            <p:extLst>
              <p:ext uri="{D42A27DB-BD31-4B8C-83A1-F6EECF244321}">
                <p14:modId xmlns:p14="http://schemas.microsoft.com/office/powerpoint/2010/main" val="3448187618"/>
              </p:ext>
            </p:extLst>
          </p:nvPr>
        </p:nvGraphicFramePr>
        <p:xfrm>
          <a:off x="1193402" y="1417638"/>
          <a:ext cx="6757195" cy="3317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09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Övervikt/fetma</a:t>
            </a:r>
          </a:p>
        </p:txBody>
      </p:sp>
      <p:graphicFrame>
        <p:nvGraphicFramePr>
          <p:cNvPr id="6" name="Tabell 5">
            <a:extLst>
              <a:ext uri="{FF2B5EF4-FFF2-40B4-BE49-F238E27FC236}">
                <a16:creationId xmlns:a16="http://schemas.microsoft.com/office/drawing/2014/main" id="{18C26EE0-BFFC-48FB-9C7B-60959E7BF57A}"/>
              </a:ext>
            </a:extLst>
          </p:cNvPr>
          <p:cNvGraphicFramePr>
            <a:graphicFrameLocks noGrp="1"/>
          </p:cNvGraphicFramePr>
          <p:nvPr>
            <p:extLst>
              <p:ext uri="{D42A27DB-BD31-4B8C-83A1-F6EECF244321}">
                <p14:modId xmlns:p14="http://schemas.microsoft.com/office/powerpoint/2010/main" val="2821935057"/>
              </p:ext>
            </p:extLst>
          </p:nvPr>
        </p:nvGraphicFramePr>
        <p:xfrm>
          <a:off x="2163910" y="4783137"/>
          <a:ext cx="5043190" cy="1126977"/>
        </p:xfrm>
        <a:graphic>
          <a:graphicData uri="http://schemas.openxmlformats.org/drawingml/2006/table">
            <a:tbl>
              <a:tblPr firstRow="1" bandRow="1">
                <a:tableStyleId>{5C22544A-7EE6-4342-B048-85BDC9FD1C3A}</a:tableStyleId>
              </a:tblPr>
              <a:tblGrid>
                <a:gridCol w="1192751">
                  <a:extLst>
                    <a:ext uri="{9D8B030D-6E8A-4147-A177-3AD203B41FA5}">
                      <a16:colId xmlns:a16="http://schemas.microsoft.com/office/drawing/2014/main" val="596928691"/>
                    </a:ext>
                  </a:extLst>
                </a:gridCol>
                <a:gridCol w="1049409">
                  <a:extLst>
                    <a:ext uri="{9D8B030D-6E8A-4147-A177-3AD203B41FA5}">
                      <a16:colId xmlns:a16="http://schemas.microsoft.com/office/drawing/2014/main" val="2293033525"/>
                    </a:ext>
                  </a:extLst>
                </a:gridCol>
                <a:gridCol w="812195">
                  <a:extLst>
                    <a:ext uri="{9D8B030D-6E8A-4147-A177-3AD203B41FA5}">
                      <a16:colId xmlns:a16="http://schemas.microsoft.com/office/drawing/2014/main" val="1278609441"/>
                    </a:ext>
                  </a:extLst>
                </a:gridCol>
                <a:gridCol w="930339">
                  <a:extLst>
                    <a:ext uri="{9D8B030D-6E8A-4147-A177-3AD203B41FA5}">
                      <a16:colId xmlns:a16="http://schemas.microsoft.com/office/drawing/2014/main" val="680710949"/>
                    </a:ext>
                  </a:extLst>
                </a:gridCol>
                <a:gridCol w="1058496">
                  <a:extLst>
                    <a:ext uri="{9D8B030D-6E8A-4147-A177-3AD203B41FA5}">
                      <a16:colId xmlns:a16="http://schemas.microsoft.com/office/drawing/2014/main" val="1049907826"/>
                    </a:ext>
                  </a:extLst>
                </a:gridCol>
              </a:tblGrid>
              <a:tr h="385297">
                <a:tc>
                  <a:txBody>
                    <a:bodyPr/>
                    <a:lstStyle/>
                    <a:p>
                      <a:r>
                        <a:rPr lang="sv-SE" dirty="0"/>
                        <a:t>Hallsberg</a:t>
                      </a:r>
                    </a:p>
                  </a:txBody>
                  <a:tcPr/>
                </a:tc>
                <a:tc>
                  <a:txBody>
                    <a:bodyPr/>
                    <a:lstStyle/>
                    <a:p>
                      <a:r>
                        <a:rPr lang="sv-SE"/>
                        <a:t>2004</a:t>
                      </a:r>
                    </a:p>
                  </a:txBody>
                  <a:tcPr/>
                </a:tc>
                <a:tc>
                  <a:txBody>
                    <a:bodyPr/>
                    <a:lstStyle/>
                    <a:p>
                      <a:r>
                        <a:rPr lang="sv-SE"/>
                        <a:t>2008</a:t>
                      </a:r>
                    </a:p>
                  </a:txBody>
                  <a:tcPr/>
                </a:tc>
                <a:tc>
                  <a:txBody>
                    <a:bodyPr/>
                    <a:lstStyle/>
                    <a:p>
                      <a:r>
                        <a:rPr lang="sv-SE" dirty="0"/>
                        <a:t>2012</a:t>
                      </a:r>
                    </a:p>
                  </a:txBody>
                  <a:tcPr/>
                </a:tc>
                <a:tc>
                  <a:txBody>
                    <a:bodyPr/>
                    <a:lstStyle/>
                    <a:p>
                      <a:r>
                        <a:rPr lang="sv-SE"/>
                        <a:t>2017</a:t>
                      </a:r>
                    </a:p>
                  </a:txBody>
                  <a:tcPr/>
                </a:tc>
                <a:extLst>
                  <a:ext uri="{0D108BD9-81ED-4DB2-BD59-A6C34878D82A}">
                    <a16:rowId xmlns:a16="http://schemas.microsoft.com/office/drawing/2014/main" val="3274207274"/>
                  </a:ext>
                </a:extLst>
              </a:tr>
              <a:tr h="370840">
                <a:tc>
                  <a:txBody>
                    <a:bodyPr/>
                    <a:lstStyle/>
                    <a:p>
                      <a:r>
                        <a:rPr lang="sv-SE"/>
                        <a:t>Kvinnor</a:t>
                      </a:r>
                    </a:p>
                  </a:txBody>
                  <a:tcPr/>
                </a:tc>
                <a:tc>
                  <a:txBody>
                    <a:bodyPr/>
                    <a:lstStyle/>
                    <a:p>
                      <a:r>
                        <a:rPr lang="sv-SE" dirty="0"/>
                        <a:t>55%</a:t>
                      </a:r>
                    </a:p>
                  </a:txBody>
                  <a:tcPr/>
                </a:tc>
                <a:tc>
                  <a:txBody>
                    <a:bodyPr/>
                    <a:lstStyle/>
                    <a:p>
                      <a:r>
                        <a:rPr lang="sv-SE" dirty="0"/>
                        <a:t>55%</a:t>
                      </a:r>
                    </a:p>
                  </a:txBody>
                  <a:tcPr/>
                </a:tc>
                <a:tc>
                  <a:txBody>
                    <a:bodyPr/>
                    <a:lstStyle/>
                    <a:p>
                      <a:r>
                        <a:rPr lang="sv-SE" dirty="0"/>
                        <a:t>59%</a:t>
                      </a:r>
                    </a:p>
                  </a:txBody>
                  <a:tcPr/>
                </a:tc>
                <a:tc>
                  <a:txBody>
                    <a:bodyPr/>
                    <a:lstStyle/>
                    <a:p>
                      <a:r>
                        <a:rPr lang="sv-SE" dirty="0"/>
                        <a:t>59%</a:t>
                      </a:r>
                    </a:p>
                  </a:txBody>
                  <a:tcPr/>
                </a:tc>
                <a:extLst>
                  <a:ext uri="{0D108BD9-81ED-4DB2-BD59-A6C34878D82A}">
                    <a16:rowId xmlns:a16="http://schemas.microsoft.com/office/drawing/2014/main" val="2489899408"/>
                  </a:ext>
                </a:extLst>
              </a:tr>
              <a:tr h="370840">
                <a:tc>
                  <a:txBody>
                    <a:bodyPr/>
                    <a:lstStyle/>
                    <a:p>
                      <a:r>
                        <a:rPr lang="sv-SE"/>
                        <a:t>Män</a:t>
                      </a:r>
                    </a:p>
                  </a:txBody>
                  <a:tcPr/>
                </a:tc>
                <a:tc>
                  <a:txBody>
                    <a:bodyPr/>
                    <a:lstStyle/>
                    <a:p>
                      <a:r>
                        <a:rPr lang="sv-SE" dirty="0"/>
                        <a:t>68%</a:t>
                      </a:r>
                    </a:p>
                  </a:txBody>
                  <a:tcPr/>
                </a:tc>
                <a:tc>
                  <a:txBody>
                    <a:bodyPr/>
                    <a:lstStyle/>
                    <a:p>
                      <a:r>
                        <a:rPr lang="sv-SE" dirty="0"/>
                        <a:t>74%</a:t>
                      </a:r>
                    </a:p>
                  </a:txBody>
                  <a:tcPr/>
                </a:tc>
                <a:tc>
                  <a:txBody>
                    <a:bodyPr/>
                    <a:lstStyle/>
                    <a:p>
                      <a:r>
                        <a:rPr lang="sv-SE" dirty="0"/>
                        <a:t>77%</a:t>
                      </a:r>
                    </a:p>
                  </a:txBody>
                  <a:tcPr/>
                </a:tc>
                <a:tc>
                  <a:txBody>
                    <a:bodyPr/>
                    <a:lstStyle/>
                    <a:p>
                      <a:r>
                        <a:rPr lang="sv-SE" dirty="0"/>
                        <a:t>72%</a:t>
                      </a:r>
                    </a:p>
                  </a:txBody>
                  <a:tcPr/>
                </a:tc>
                <a:extLst>
                  <a:ext uri="{0D108BD9-81ED-4DB2-BD59-A6C34878D82A}">
                    <a16:rowId xmlns:a16="http://schemas.microsoft.com/office/drawing/2014/main" val="489184621"/>
                  </a:ext>
                </a:extLst>
              </a:tr>
            </a:tbl>
          </a:graphicData>
        </a:graphic>
      </p:graphicFrame>
      <p:graphicFrame>
        <p:nvGraphicFramePr>
          <p:cNvPr id="7" name="Diagram 6">
            <a:extLst>
              <a:ext uri="{FF2B5EF4-FFF2-40B4-BE49-F238E27FC236}">
                <a16:creationId xmlns:a16="http://schemas.microsoft.com/office/drawing/2014/main" id="{9C3F022D-C4F7-45D3-BD89-3FEA9F650B55}"/>
              </a:ext>
            </a:extLst>
          </p:cNvPr>
          <p:cNvGraphicFramePr>
            <a:graphicFrameLocks/>
          </p:cNvGraphicFramePr>
          <p:nvPr>
            <p:extLst/>
          </p:nvPr>
        </p:nvGraphicFramePr>
        <p:xfrm>
          <a:off x="995471" y="1314121"/>
          <a:ext cx="7380068" cy="33178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F4B0D130-71DC-4BBD-A379-A5A1722ED758}"/>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1330286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4CBD1DCB-D0E6-4465-ADF3-6A7F54215156}"/>
              </a:ext>
            </a:extLst>
          </p:cNvPr>
          <p:cNvGraphicFramePr>
            <a:graphicFrameLocks noGrp="1"/>
          </p:cNvGraphicFramePr>
          <p:nvPr>
            <p:extLst/>
          </p:nvPr>
        </p:nvGraphicFramePr>
        <p:xfrm>
          <a:off x="2763009" y="5408030"/>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dirty="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30-49 år</a:t>
                      </a:r>
                    </a:p>
                  </a:txBody>
                  <a:tcPr/>
                </a:tc>
                <a:tc>
                  <a:txBody>
                    <a:bodyPr/>
                    <a:lstStyle/>
                    <a:p>
                      <a:r>
                        <a:rPr lang="sv-SE" sz="1400"/>
                        <a:t>69</a:t>
                      </a:r>
                    </a:p>
                  </a:txBody>
                  <a:tcPr/>
                </a:tc>
                <a:tc>
                  <a:txBody>
                    <a:bodyPr/>
                    <a:lstStyle/>
                    <a:p>
                      <a:r>
                        <a:rPr lang="sv-SE" sz="1400"/>
                        <a:t>68</a:t>
                      </a:r>
                    </a:p>
                  </a:txBody>
                  <a:tcPr/>
                </a:tc>
                <a:extLst>
                  <a:ext uri="{0D108BD9-81ED-4DB2-BD59-A6C34878D82A}">
                    <a16:rowId xmlns:a16="http://schemas.microsoft.com/office/drawing/2014/main" val="3837582422"/>
                  </a:ext>
                </a:extLst>
              </a:tr>
              <a:tr h="242722">
                <a:tc>
                  <a:txBody>
                    <a:bodyPr/>
                    <a:lstStyle/>
                    <a:p>
                      <a:r>
                        <a:rPr lang="sv-SE" sz="1400"/>
                        <a:t>50-69 år</a:t>
                      </a:r>
                    </a:p>
                  </a:txBody>
                  <a:tcPr/>
                </a:tc>
                <a:tc>
                  <a:txBody>
                    <a:bodyPr/>
                    <a:lstStyle/>
                    <a:p>
                      <a:r>
                        <a:rPr lang="sv-SE" sz="1400"/>
                        <a:t>67</a:t>
                      </a:r>
                    </a:p>
                  </a:txBody>
                  <a:tcPr/>
                </a:tc>
                <a:tc>
                  <a:txBody>
                    <a:bodyPr/>
                    <a:lstStyle/>
                    <a:p>
                      <a:r>
                        <a:rPr lang="sv-SE" sz="1400" dirty="0"/>
                        <a:t>64</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B7C783F5-FD8C-472F-AA9D-3158052ADA82}"/>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6" name="Diagram 5">
            <a:extLst>
              <a:ext uri="{FF2B5EF4-FFF2-40B4-BE49-F238E27FC236}">
                <a16:creationId xmlns:a16="http://schemas.microsoft.com/office/drawing/2014/main" id="{42C20AAA-5823-4043-8218-8A10513BCC60}"/>
              </a:ext>
            </a:extLst>
          </p:cNvPr>
          <p:cNvGraphicFramePr>
            <a:graphicFrameLocks/>
          </p:cNvGraphicFramePr>
          <p:nvPr>
            <p:extLst>
              <p:ext uri="{D42A27DB-BD31-4B8C-83A1-F6EECF244321}">
                <p14:modId xmlns:p14="http://schemas.microsoft.com/office/powerpoint/2010/main" val="163966628"/>
              </p:ext>
            </p:extLst>
          </p:nvPr>
        </p:nvGraphicFramePr>
        <p:xfrm>
          <a:off x="1545907" y="1259840"/>
          <a:ext cx="5820093" cy="37950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125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Stillasittande fritid</a:t>
            </a:r>
          </a:p>
        </p:txBody>
      </p:sp>
      <p:sp>
        <p:nvSpPr>
          <p:cNvPr id="9" name="textruta 8">
            <a:extLst>
              <a:ext uri="{FF2B5EF4-FFF2-40B4-BE49-F238E27FC236}">
                <a16:creationId xmlns:a16="http://schemas.microsoft.com/office/drawing/2014/main" id="{0657D732-66B9-47FB-B6D9-31E6066DA477}"/>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10" name="Tabell 9">
            <a:extLst>
              <a:ext uri="{FF2B5EF4-FFF2-40B4-BE49-F238E27FC236}">
                <a16:creationId xmlns:a16="http://schemas.microsoft.com/office/drawing/2014/main" id="{0857B0C8-8C9F-41F5-A678-774C6134FAA5}"/>
              </a:ext>
            </a:extLst>
          </p:cNvPr>
          <p:cNvGraphicFramePr>
            <a:graphicFrameLocks noGrp="1"/>
          </p:cNvGraphicFramePr>
          <p:nvPr>
            <p:extLst/>
          </p:nvPr>
        </p:nvGraphicFramePr>
        <p:xfrm>
          <a:off x="2763009" y="5100321"/>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30-49 år</a:t>
                      </a:r>
                    </a:p>
                  </a:txBody>
                  <a:tcPr/>
                </a:tc>
                <a:tc>
                  <a:txBody>
                    <a:bodyPr/>
                    <a:lstStyle/>
                    <a:p>
                      <a:r>
                        <a:rPr lang="sv-SE" sz="1400"/>
                        <a:t>11</a:t>
                      </a:r>
                    </a:p>
                  </a:txBody>
                  <a:tcPr/>
                </a:tc>
                <a:tc>
                  <a:txBody>
                    <a:bodyPr/>
                    <a:lstStyle/>
                    <a:p>
                      <a:r>
                        <a:rPr lang="sv-SE" sz="1400" dirty="0"/>
                        <a:t>19</a:t>
                      </a:r>
                    </a:p>
                  </a:txBody>
                  <a:tcPr/>
                </a:tc>
                <a:extLst>
                  <a:ext uri="{0D108BD9-81ED-4DB2-BD59-A6C34878D82A}">
                    <a16:rowId xmlns:a16="http://schemas.microsoft.com/office/drawing/2014/main" val="3837582422"/>
                  </a:ext>
                </a:extLst>
              </a:tr>
              <a:tr h="242722">
                <a:tc>
                  <a:txBody>
                    <a:bodyPr/>
                    <a:lstStyle/>
                    <a:p>
                      <a:r>
                        <a:rPr lang="sv-SE" sz="1400"/>
                        <a:t>50-69 år</a:t>
                      </a:r>
                    </a:p>
                  </a:txBody>
                  <a:tcPr/>
                </a:tc>
                <a:tc>
                  <a:txBody>
                    <a:bodyPr/>
                    <a:lstStyle/>
                    <a:p>
                      <a:r>
                        <a:rPr lang="sv-SE" sz="1400"/>
                        <a:t>8</a:t>
                      </a:r>
                    </a:p>
                  </a:txBody>
                  <a:tcPr/>
                </a:tc>
                <a:tc>
                  <a:txBody>
                    <a:bodyPr/>
                    <a:lstStyle/>
                    <a:p>
                      <a:r>
                        <a:rPr lang="sv-SE" sz="1400" dirty="0"/>
                        <a:t>14</a:t>
                      </a:r>
                    </a:p>
                  </a:txBody>
                  <a:tcPr/>
                </a:tc>
                <a:extLst>
                  <a:ext uri="{0D108BD9-81ED-4DB2-BD59-A6C34878D82A}">
                    <a16:rowId xmlns:a16="http://schemas.microsoft.com/office/drawing/2014/main" val="1184884522"/>
                  </a:ext>
                </a:extLst>
              </a:tr>
            </a:tbl>
          </a:graphicData>
        </a:graphic>
      </p:graphicFrame>
      <p:graphicFrame>
        <p:nvGraphicFramePr>
          <p:cNvPr id="6" name="Diagram 5">
            <a:extLst>
              <a:ext uri="{FF2B5EF4-FFF2-40B4-BE49-F238E27FC236}">
                <a16:creationId xmlns:a16="http://schemas.microsoft.com/office/drawing/2014/main" id="{E38BE2A7-9C25-4BFD-B02D-1F5BA0468BB9}"/>
              </a:ext>
            </a:extLst>
          </p:cNvPr>
          <p:cNvGraphicFramePr>
            <a:graphicFrameLocks/>
          </p:cNvGraphicFramePr>
          <p:nvPr/>
        </p:nvGraphicFramePr>
        <p:xfrm>
          <a:off x="1681162" y="1733550"/>
          <a:ext cx="5781675" cy="3390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038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4600184" cy="1422399"/>
          </a:xfrm>
        </p:spPr>
        <p:txBody>
          <a:bodyPr>
            <a:noAutofit/>
          </a:bodyPr>
          <a:lstStyle/>
          <a:p>
            <a:r>
              <a:rPr lang="sv-SE" sz="3200" dirty="0">
                <a:solidFill>
                  <a:schemeClr val="bg1"/>
                </a:solidFill>
                <a:latin typeface="Arial" panose="020B0604020202020204" pitchFamily="34" charset="0"/>
                <a:cs typeface="Arial" panose="020B0604020202020204" pitchFamily="34" charset="0"/>
              </a:rPr>
              <a:t>Hälsa och levnadsvanor</a:t>
            </a:r>
            <a:br>
              <a:rPr lang="sv-SE" sz="3200" dirty="0">
                <a:solidFill>
                  <a:schemeClr val="bg1"/>
                </a:solidFill>
                <a:latin typeface="Arial" panose="020B0604020202020204" pitchFamily="34" charset="0"/>
                <a:cs typeface="Arial" panose="020B0604020202020204" pitchFamily="34" charset="0"/>
              </a:rPr>
            </a:br>
            <a:r>
              <a:rPr lang="sv-SE" sz="3200" dirty="0">
                <a:solidFill>
                  <a:schemeClr val="bg1"/>
                </a:solidFill>
                <a:latin typeface="Arial" panose="020B0604020202020204" pitchFamily="34" charset="0"/>
                <a:cs typeface="Arial" panose="020B0604020202020204" pitchFamily="34" charset="0"/>
              </a:rPr>
              <a:t>70 år och äldre</a:t>
            </a:r>
          </a:p>
        </p:txBody>
      </p:sp>
    </p:spTree>
    <p:extLst>
      <p:ext uri="{BB962C8B-B14F-4D97-AF65-F5344CB8AC3E}">
        <p14:creationId xmlns:p14="http://schemas.microsoft.com/office/powerpoint/2010/main" val="3220879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Allmän hälsa</a:t>
            </a:r>
          </a:p>
        </p:txBody>
      </p:sp>
      <p:graphicFrame>
        <p:nvGraphicFramePr>
          <p:cNvPr id="7" name="Tabell 6">
            <a:extLst>
              <a:ext uri="{FF2B5EF4-FFF2-40B4-BE49-F238E27FC236}">
                <a16:creationId xmlns:a16="http://schemas.microsoft.com/office/drawing/2014/main" id="{E3E3C907-501E-4FC5-9782-A06C218E1A97}"/>
              </a:ext>
            </a:extLst>
          </p:cNvPr>
          <p:cNvGraphicFramePr>
            <a:graphicFrameLocks noGrp="1"/>
          </p:cNvGraphicFramePr>
          <p:nvPr>
            <p:extLst>
              <p:ext uri="{D42A27DB-BD31-4B8C-83A1-F6EECF244321}">
                <p14:modId xmlns:p14="http://schemas.microsoft.com/office/powerpoint/2010/main" val="3262685446"/>
              </p:ext>
            </p:extLst>
          </p:nvPr>
        </p:nvGraphicFramePr>
        <p:xfrm>
          <a:off x="2139439" y="5202590"/>
          <a:ext cx="4590229" cy="990153"/>
        </p:xfrm>
        <a:graphic>
          <a:graphicData uri="http://schemas.openxmlformats.org/drawingml/2006/table">
            <a:tbl>
              <a:tblPr firstRow="1" bandRow="1">
                <a:tableStyleId>{5C22544A-7EE6-4342-B048-85BDC9FD1C3A}</a:tableStyleId>
              </a:tblPr>
              <a:tblGrid>
                <a:gridCol w="1100581">
                  <a:extLst>
                    <a:ext uri="{9D8B030D-6E8A-4147-A177-3AD203B41FA5}">
                      <a16:colId xmlns:a16="http://schemas.microsoft.com/office/drawing/2014/main" val="596928691"/>
                    </a:ext>
                  </a:extLst>
                </a:gridCol>
                <a:gridCol w="861858">
                  <a:extLst>
                    <a:ext uri="{9D8B030D-6E8A-4147-A177-3AD203B41FA5}">
                      <a16:colId xmlns:a16="http://schemas.microsoft.com/office/drawing/2014/main" val="2293033525"/>
                    </a:ext>
                  </a:extLst>
                </a:gridCol>
                <a:gridCol w="865071">
                  <a:extLst>
                    <a:ext uri="{9D8B030D-6E8A-4147-A177-3AD203B41FA5}">
                      <a16:colId xmlns:a16="http://schemas.microsoft.com/office/drawing/2014/main" val="1278609441"/>
                    </a:ext>
                  </a:extLst>
                </a:gridCol>
                <a:gridCol w="921625">
                  <a:extLst>
                    <a:ext uri="{9D8B030D-6E8A-4147-A177-3AD203B41FA5}">
                      <a16:colId xmlns:a16="http://schemas.microsoft.com/office/drawing/2014/main" val="680710949"/>
                    </a:ext>
                  </a:extLst>
                </a:gridCol>
                <a:gridCol w="841094">
                  <a:extLst>
                    <a:ext uri="{9D8B030D-6E8A-4147-A177-3AD203B41FA5}">
                      <a16:colId xmlns:a16="http://schemas.microsoft.com/office/drawing/2014/main" val="1049907826"/>
                    </a:ext>
                  </a:extLst>
                </a:gridCol>
              </a:tblGrid>
              <a:tr h="330051">
                <a:tc>
                  <a:txBody>
                    <a:bodyPr/>
                    <a:lstStyle/>
                    <a:p>
                      <a:r>
                        <a:rPr lang="sv-SE" sz="1400" dirty="0"/>
                        <a:t>Hallsberg</a:t>
                      </a:r>
                    </a:p>
                  </a:txBody>
                  <a:tcPr/>
                </a:tc>
                <a:tc>
                  <a:txBody>
                    <a:bodyPr/>
                    <a:lstStyle/>
                    <a:p>
                      <a:r>
                        <a:rPr lang="sv-SE" sz="1400"/>
                        <a:t>2004 (%)</a:t>
                      </a:r>
                    </a:p>
                  </a:txBody>
                  <a:tcPr/>
                </a:tc>
                <a:tc>
                  <a:txBody>
                    <a:bodyPr/>
                    <a:lstStyle/>
                    <a:p>
                      <a:r>
                        <a:rPr lang="sv-SE" sz="1400"/>
                        <a:t>2008 (%)</a:t>
                      </a:r>
                    </a:p>
                  </a:txBody>
                  <a:tcPr/>
                </a:tc>
                <a:tc>
                  <a:txBody>
                    <a:bodyPr/>
                    <a:lstStyle/>
                    <a:p>
                      <a:r>
                        <a:rPr lang="sv-SE" sz="1400"/>
                        <a:t>2012 (%)</a:t>
                      </a:r>
                    </a:p>
                  </a:txBody>
                  <a:tcPr/>
                </a:tc>
                <a:tc>
                  <a:txBody>
                    <a:bodyPr/>
                    <a:lstStyle/>
                    <a:p>
                      <a:r>
                        <a:rPr lang="sv-SE" sz="1400"/>
                        <a:t>2017 (%)</a:t>
                      </a:r>
                    </a:p>
                  </a:txBody>
                  <a:tcPr/>
                </a:tc>
                <a:extLst>
                  <a:ext uri="{0D108BD9-81ED-4DB2-BD59-A6C34878D82A}">
                    <a16:rowId xmlns:a16="http://schemas.microsoft.com/office/drawing/2014/main" val="3274207274"/>
                  </a:ext>
                </a:extLst>
              </a:tr>
              <a:tr h="330051">
                <a:tc>
                  <a:txBody>
                    <a:bodyPr/>
                    <a:lstStyle/>
                    <a:p>
                      <a:r>
                        <a:rPr lang="sv-SE" sz="1400"/>
                        <a:t>Kvinnor</a:t>
                      </a:r>
                    </a:p>
                  </a:txBody>
                  <a:tcPr/>
                </a:tc>
                <a:tc>
                  <a:txBody>
                    <a:bodyPr/>
                    <a:lstStyle/>
                    <a:p>
                      <a:pPr algn="ctr"/>
                      <a:r>
                        <a:rPr lang="sv-SE" sz="1400" dirty="0"/>
                        <a:t>55</a:t>
                      </a:r>
                    </a:p>
                  </a:txBody>
                  <a:tcPr/>
                </a:tc>
                <a:tc>
                  <a:txBody>
                    <a:bodyPr/>
                    <a:lstStyle/>
                    <a:p>
                      <a:pPr algn="ctr"/>
                      <a:r>
                        <a:rPr lang="sv-SE" sz="1400" dirty="0"/>
                        <a:t>49</a:t>
                      </a:r>
                    </a:p>
                  </a:txBody>
                  <a:tcPr/>
                </a:tc>
                <a:tc>
                  <a:txBody>
                    <a:bodyPr/>
                    <a:lstStyle/>
                    <a:p>
                      <a:pPr algn="ctr"/>
                      <a:r>
                        <a:rPr lang="sv-SE" sz="1400" dirty="0"/>
                        <a:t>58</a:t>
                      </a:r>
                    </a:p>
                  </a:txBody>
                  <a:tcPr/>
                </a:tc>
                <a:tc>
                  <a:txBody>
                    <a:bodyPr/>
                    <a:lstStyle/>
                    <a:p>
                      <a:pPr algn="ctr"/>
                      <a:r>
                        <a:rPr lang="sv-SE" sz="1400" dirty="0"/>
                        <a:t>58</a:t>
                      </a:r>
                    </a:p>
                  </a:txBody>
                  <a:tcPr/>
                </a:tc>
                <a:extLst>
                  <a:ext uri="{0D108BD9-81ED-4DB2-BD59-A6C34878D82A}">
                    <a16:rowId xmlns:a16="http://schemas.microsoft.com/office/drawing/2014/main" val="2489899408"/>
                  </a:ext>
                </a:extLst>
              </a:tr>
              <a:tr h="330051">
                <a:tc>
                  <a:txBody>
                    <a:bodyPr/>
                    <a:lstStyle/>
                    <a:p>
                      <a:r>
                        <a:rPr lang="sv-SE" sz="1400"/>
                        <a:t>Män</a:t>
                      </a:r>
                    </a:p>
                  </a:txBody>
                  <a:tcPr/>
                </a:tc>
                <a:tc>
                  <a:txBody>
                    <a:bodyPr/>
                    <a:lstStyle/>
                    <a:p>
                      <a:pPr algn="ctr"/>
                      <a:r>
                        <a:rPr lang="sv-SE" sz="1400" dirty="0"/>
                        <a:t>54</a:t>
                      </a:r>
                    </a:p>
                  </a:txBody>
                  <a:tcPr/>
                </a:tc>
                <a:tc>
                  <a:txBody>
                    <a:bodyPr/>
                    <a:lstStyle/>
                    <a:p>
                      <a:pPr algn="ctr"/>
                      <a:r>
                        <a:rPr lang="sv-SE" sz="1400" dirty="0"/>
                        <a:t>42</a:t>
                      </a:r>
                    </a:p>
                  </a:txBody>
                  <a:tcPr/>
                </a:tc>
                <a:tc>
                  <a:txBody>
                    <a:bodyPr/>
                    <a:lstStyle/>
                    <a:p>
                      <a:pPr algn="ctr"/>
                      <a:r>
                        <a:rPr lang="sv-SE" sz="1400" dirty="0"/>
                        <a:t>50</a:t>
                      </a:r>
                    </a:p>
                  </a:txBody>
                  <a:tcPr/>
                </a:tc>
                <a:tc>
                  <a:txBody>
                    <a:bodyPr/>
                    <a:lstStyle/>
                    <a:p>
                      <a:pPr algn="ctr"/>
                      <a:r>
                        <a:rPr lang="sv-SE" sz="1400" dirty="0"/>
                        <a:t>60</a:t>
                      </a:r>
                    </a:p>
                  </a:txBody>
                  <a:tcPr/>
                </a:tc>
                <a:extLst>
                  <a:ext uri="{0D108BD9-81ED-4DB2-BD59-A6C34878D82A}">
                    <a16:rowId xmlns:a16="http://schemas.microsoft.com/office/drawing/2014/main" val="489184621"/>
                  </a:ext>
                </a:extLst>
              </a:tr>
            </a:tbl>
          </a:graphicData>
        </a:graphic>
      </p:graphicFrame>
      <p:sp>
        <p:nvSpPr>
          <p:cNvPr id="8" name="textruta 7">
            <a:extLst>
              <a:ext uri="{FF2B5EF4-FFF2-40B4-BE49-F238E27FC236}">
                <a16:creationId xmlns:a16="http://schemas.microsoft.com/office/drawing/2014/main" id="{0214BDED-1AAA-4AA1-8F1A-D9BB521A33CC}"/>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9" name="Diagram 8">
            <a:extLst>
              <a:ext uri="{FF2B5EF4-FFF2-40B4-BE49-F238E27FC236}">
                <a16:creationId xmlns:a16="http://schemas.microsoft.com/office/drawing/2014/main" id="{40831108-5C74-49ED-A3F8-1F34B52E83C1}"/>
              </a:ext>
            </a:extLst>
          </p:cNvPr>
          <p:cNvGraphicFramePr>
            <a:graphicFrameLocks/>
          </p:cNvGraphicFramePr>
          <p:nvPr>
            <p:extLst>
              <p:ext uri="{D42A27DB-BD31-4B8C-83A1-F6EECF244321}">
                <p14:modId xmlns:p14="http://schemas.microsoft.com/office/powerpoint/2010/main" val="520106761"/>
              </p:ext>
            </p:extLst>
          </p:nvPr>
        </p:nvGraphicFramePr>
        <p:xfrm>
          <a:off x="1104899" y="1234294"/>
          <a:ext cx="6934201" cy="3857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3639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55EFEFB5-D7FA-4F1E-836E-C8A764602A96}"/>
              </a:ext>
            </a:extLst>
          </p:cNvPr>
          <p:cNvGraphicFramePr>
            <a:graphicFrameLocks noGrp="1"/>
          </p:cNvGraphicFramePr>
          <p:nvPr>
            <p:extLst/>
          </p:nvPr>
        </p:nvGraphicFramePr>
        <p:xfrm>
          <a:off x="2977976" y="5104831"/>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70-84 år</a:t>
                      </a:r>
                    </a:p>
                  </a:txBody>
                  <a:tcPr/>
                </a:tc>
                <a:tc>
                  <a:txBody>
                    <a:bodyPr/>
                    <a:lstStyle/>
                    <a:p>
                      <a:r>
                        <a:rPr lang="sv-SE" sz="1400"/>
                        <a:t>52</a:t>
                      </a:r>
                    </a:p>
                  </a:txBody>
                  <a:tcPr/>
                </a:tc>
                <a:tc>
                  <a:txBody>
                    <a:bodyPr/>
                    <a:lstStyle/>
                    <a:p>
                      <a:r>
                        <a:rPr lang="sv-SE" sz="1400"/>
                        <a:t>60</a:t>
                      </a:r>
                    </a:p>
                  </a:txBody>
                  <a:tcPr/>
                </a:tc>
                <a:extLst>
                  <a:ext uri="{0D108BD9-81ED-4DB2-BD59-A6C34878D82A}">
                    <a16:rowId xmlns:a16="http://schemas.microsoft.com/office/drawing/2014/main" val="3837582422"/>
                  </a:ext>
                </a:extLst>
              </a:tr>
              <a:tr h="242722">
                <a:tc>
                  <a:txBody>
                    <a:bodyPr/>
                    <a:lstStyle/>
                    <a:p>
                      <a:r>
                        <a:rPr lang="sv-SE" sz="1400"/>
                        <a:t>85+ år</a:t>
                      </a:r>
                    </a:p>
                  </a:txBody>
                  <a:tcPr/>
                </a:tc>
                <a:tc>
                  <a:txBody>
                    <a:bodyPr/>
                    <a:lstStyle/>
                    <a:p>
                      <a:r>
                        <a:rPr lang="sv-SE" sz="1400"/>
                        <a:t>16</a:t>
                      </a:r>
                    </a:p>
                  </a:txBody>
                  <a:tcPr/>
                </a:tc>
                <a:tc>
                  <a:txBody>
                    <a:bodyPr/>
                    <a:lstStyle/>
                    <a:p>
                      <a:r>
                        <a:rPr lang="sv-SE" sz="1400" dirty="0"/>
                        <a:t>29</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57E21F7D-1330-450C-B725-4A0E742957CF}"/>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10" name="Platshållare för innehåll 9">
            <a:extLst>
              <a:ext uri="{FF2B5EF4-FFF2-40B4-BE49-F238E27FC236}">
                <a16:creationId xmlns:a16="http://schemas.microsoft.com/office/drawing/2014/main" id="{C4CE9C94-ABA0-4CC6-8C1A-BEC86DF1373E}"/>
              </a:ext>
            </a:extLst>
          </p:cNvPr>
          <p:cNvGraphicFramePr>
            <a:graphicFrameLocks noGrp="1"/>
          </p:cNvGraphicFramePr>
          <p:nvPr>
            <p:ph idx="1"/>
            <p:extLst>
              <p:ext uri="{D42A27DB-BD31-4B8C-83A1-F6EECF244321}">
                <p14:modId xmlns:p14="http://schemas.microsoft.com/office/powerpoint/2010/main" val="2687923088"/>
              </p:ext>
            </p:extLst>
          </p:nvPr>
        </p:nvGraphicFramePr>
        <p:xfrm>
          <a:off x="1693413" y="1270549"/>
          <a:ext cx="6414117" cy="3835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303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rmAutofit/>
          </a:bodyPr>
          <a:lstStyle/>
          <a:p>
            <a:r>
              <a:rPr lang="sv-SE" sz="3200" dirty="0">
                <a:latin typeface="Arial" panose="020B0604020202020204" pitchFamily="34" charset="0"/>
                <a:cs typeface="Arial" panose="020B0604020202020204" pitchFamily="34" charset="0"/>
              </a:rPr>
              <a:t>OM RAPPORTEN</a:t>
            </a:r>
          </a:p>
        </p:txBody>
      </p:sp>
    </p:spTree>
    <p:extLst>
      <p:ext uri="{BB962C8B-B14F-4D97-AF65-F5344CB8AC3E}">
        <p14:creationId xmlns:p14="http://schemas.microsoft.com/office/powerpoint/2010/main" val="3374047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Stillasittande</a:t>
            </a:r>
          </a:p>
        </p:txBody>
      </p:sp>
      <p:graphicFrame>
        <p:nvGraphicFramePr>
          <p:cNvPr id="7" name="Tabell 6">
            <a:extLst>
              <a:ext uri="{FF2B5EF4-FFF2-40B4-BE49-F238E27FC236}">
                <a16:creationId xmlns:a16="http://schemas.microsoft.com/office/drawing/2014/main" id="{7AA6BE0D-90AE-4207-A320-791A2BBAEB7C}"/>
              </a:ext>
            </a:extLst>
          </p:cNvPr>
          <p:cNvGraphicFramePr>
            <a:graphicFrameLocks noGrp="1"/>
          </p:cNvGraphicFramePr>
          <p:nvPr>
            <p:extLst/>
          </p:nvPr>
        </p:nvGraphicFramePr>
        <p:xfrm>
          <a:off x="2763008" y="5326179"/>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dirty="0"/>
                        <a:t>70-84 år</a:t>
                      </a:r>
                    </a:p>
                  </a:txBody>
                  <a:tcPr/>
                </a:tc>
                <a:tc>
                  <a:txBody>
                    <a:bodyPr/>
                    <a:lstStyle/>
                    <a:p>
                      <a:r>
                        <a:rPr lang="sv-SE" sz="1400" dirty="0"/>
                        <a:t>6</a:t>
                      </a:r>
                    </a:p>
                  </a:txBody>
                  <a:tcPr/>
                </a:tc>
                <a:tc>
                  <a:txBody>
                    <a:bodyPr/>
                    <a:lstStyle/>
                    <a:p>
                      <a:r>
                        <a:rPr lang="sv-SE" sz="1400" dirty="0"/>
                        <a:t>9</a:t>
                      </a:r>
                    </a:p>
                  </a:txBody>
                  <a:tcPr/>
                </a:tc>
                <a:extLst>
                  <a:ext uri="{0D108BD9-81ED-4DB2-BD59-A6C34878D82A}">
                    <a16:rowId xmlns:a16="http://schemas.microsoft.com/office/drawing/2014/main" val="3837582422"/>
                  </a:ext>
                </a:extLst>
              </a:tr>
              <a:tr h="242722">
                <a:tc>
                  <a:txBody>
                    <a:bodyPr/>
                    <a:lstStyle/>
                    <a:p>
                      <a:r>
                        <a:rPr lang="sv-SE" sz="1400" dirty="0"/>
                        <a:t>85 år+</a:t>
                      </a:r>
                    </a:p>
                  </a:txBody>
                  <a:tcPr/>
                </a:tc>
                <a:tc>
                  <a:txBody>
                    <a:bodyPr/>
                    <a:lstStyle/>
                    <a:p>
                      <a:r>
                        <a:rPr lang="sv-SE" sz="1400" dirty="0"/>
                        <a:t>26</a:t>
                      </a:r>
                    </a:p>
                  </a:txBody>
                  <a:tcPr/>
                </a:tc>
                <a:tc>
                  <a:txBody>
                    <a:bodyPr/>
                    <a:lstStyle/>
                    <a:p>
                      <a:r>
                        <a:rPr lang="sv-SE" sz="1400" dirty="0"/>
                        <a:t>17</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77779FA7-51CD-48C6-B5BA-1EBAC0336D70}"/>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10" name="Platshållare för innehåll 9">
            <a:extLst>
              <a:ext uri="{FF2B5EF4-FFF2-40B4-BE49-F238E27FC236}">
                <a16:creationId xmlns:a16="http://schemas.microsoft.com/office/drawing/2014/main" id="{8E640E32-8ECA-4FE4-ADF4-FD1F654861D2}"/>
              </a:ext>
            </a:extLst>
          </p:cNvPr>
          <p:cNvGraphicFramePr>
            <a:graphicFrameLocks noGrp="1"/>
          </p:cNvGraphicFramePr>
          <p:nvPr>
            <p:ph idx="1"/>
            <p:extLst>
              <p:ext uri="{D42A27DB-BD31-4B8C-83A1-F6EECF244321}">
                <p14:modId xmlns:p14="http://schemas.microsoft.com/office/powerpoint/2010/main" val="3402017010"/>
              </p:ext>
            </p:extLst>
          </p:nvPr>
        </p:nvGraphicFramePr>
        <p:xfrm>
          <a:off x="1062884" y="1396470"/>
          <a:ext cx="7245240" cy="39297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2535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5806440" cy="1422399"/>
          </a:xfrm>
        </p:spPr>
        <p:txBody>
          <a:bodyPr>
            <a:normAutofit/>
          </a:bodyPr>
          <a:lstStyle/>
          <a:p>
            <a:r>
              <a:rPr lang="sv-SE" sz="3200" dirty="0">
                <a:latin typeface="Arial" panose="020B0604020202020204" pitchFamily="34" charset="0"/>
                <a:cs typeface="Arial" panose="020B0604020202020204" pitchFamily="34" charset="0"/>
              </a:rPr>
              <a:t>Idrott och föreningsliv</a:t>
            </a:r>
          </a:p>
        </p:txBody>
      </p:sp>
    </p:spTree>
    <p:extLst>
      <p:ext uri="{BB962C8B-B14F-4D97-AF65-F5344CB8AC3E}">
        <p14:creationId xmlns:p14="http://schemas.microsoft.com/office/powerpoint/2010/main" val="3841927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5012" y="325682"/>
            <a:ext cx="8393228" cy="1143000"/>
          </a:xfrm>
        </p:spPr>
        <p:txBody>
          <a:bodyPr>
            <a:normAutofit/>
          </a:bodyPr>
          <a:lstStyle/>
          <a:p>
            <a:r>
              <a:rPr lang="sv-SE" sz="3200" dirty="0">
                <a:latin typeface="Arial" panose="020B0604020202020204" pitchFamily="34" charset="0"/>
                <a:cs typeface="Arial" panose="020B0604020202020204" pitchFamily="34" charset="0"/>
              </a:rPr>
              <a:t>Idrottsföreningar i Hallsbergs kommun</a:t>
            </a:r>
          </a:p>
        </p:txBody>
      </p:sp>
      <p:sp>
        <p:nvSpPr>
          <p:cNvPr id="5" name="Rektangel 4"/>
          <p:cNvSpPr/>
          <p:nvPr/>
        </p:nvSpPr>
        <p:spPr>
          <a:xfrm>
            <a:off x="831264" y="6256475"/>
            <a:ext cx="3247940" cy="338554"/>
          </a:xfrm>
          <a:prstGeom prst="rect">
            <a:avLst/>
          </a:prstGeom>
        </p:spPr>
        <p:txBody>
          <a:bodyPr wrap="none">
            <a:spAutoFit/>
          </a:bodyPr>
          <a:lstStyle/>
          <a:p>
            <a:r>
              <a:rPr lang="sv-SE" sz="1600" b="1" dirty="0"/>
              <a:t>(Riksidrottsförbundet, 2017 &amp; 2018)</a:t>
            </a:r>
            <a:endParaRPr lang="sv-SE" sz="1600" dirty="0"/>
          </a:p>
        </p:txBody>
      </p:sp>
      <p:graphicFrame>
        <p:nvGraphicFramePr>
          <p:cNvPr id="8" name="Platshållare för innehåll 3">
            <a:extLst>
              <a:ext uri="{FF2B5EF4-FFF2-40B4-BE49-F238E27FC236}">
                <a16:creationId xmlns:a16="http://schemas.microsoft.com/office/drawing/2014/main" id="{A20D90E5-6862-43EF-876F-0B39786BF1A1}"/>
              </a:ext>
            </a:extLst>
          </p:cNvPr>
          <p:cNvGraphicFramePr>
            <a:graphicFrameLocks/>
          </p:cNvGraphicFramePr>
          <p:nvPr>
            <p:extLst>
              <p:ext uri="{D42A27DB-BD31-4B8C-83A1-F6EECF244321}">
                <p14:modId xmlns:p14="http://schemas.microsoft.com/office/powerpoint/2010/main" val="3522333108"/>
              </p:ext>
            </p:extLst>
          </p:nvPr>
        </p:nvGraphicFramePr>
        <p:xfrm>
          <a:off x="985521" y="1468682"/>
          <a:ext cx="7515011" cy="3668975"/>
        </p:xfrm>
        <a:graphic>
          <a:graphicData uri="http://schemas.openxmlformats.org/drawingml/2006/table">
            <a:tbl>
              <a:tblPr firstRow="1" bandRow="1">
                <a:tableStyleId>{69012ECD-51FC-41F1-AA8D-1B2483CD663E}</a:tableStyleId>
              </a:tblPr>
              <a:tblGrid>
                <a:gridCol w="1977041">
                  <a:extLst>
                    <a:ext uri="{9D8B030D-6E8A-4147-A177-3AD203B41FA5}">
                      <a16:colId xmlns:a16="http://schemas.microsoft.com/office/drawing/2014/main" val="20000"/>
                    </a:ext>
                  </a:extLst>
                </a:gridCol>
                <a:gridCol w="1977041">
                  <a:extLst>
                    <a:ext uri="{9D8B030D-6E8A-4147-A177-3AD203B41FA5}">
                      <a16:colId xmlns:a16="http://schemas.microsoft.com/office/drawing/2014/main" val="20001"/>
                    </a:ext>
                  </a:extLst>
                </a:gridCol>
                <a:gridCol w="1884051">
                  <a:extLst>
                    <a:ext uri="{9D8B030D-6E8A-4147-A177-3AD203B41FA5}">
                      <a16:colId xmlns:a16="http://schemas.microsoft.com/office/drawing/2014/main" val="20002"/>
                    </a:ext>
                  </a:extLst>
                </a:gridCol>
                <a:gridCol w="1676878">
                  <a:extLst>
                    <a:ext uri="{9D8B030D-6E8A-4147-A177-3AD203B41FA5}">
                      <a16:colId xmlns:a16="http://schemas.microsoft.com/office/drawing/2014/main" val="20003"/>
                    </a:ext>
                  </a:extLst>
                </a:gridCol>
              </a:tblGrid>
              <a:tr h="605445">
                <a:tc>
                  <a:txBody>
                    <a:bodyPr/>
                    <a:lstStyle/>
                    <a:p>
                      <a:pPr algn="ctr"/>
                      <a:endParaRPr lang="sv-SE" sz="1800" dirty="0"/>
                    </a:p>
                    <a:p>
                      <a:pPr algn="ctr"/>
                      <a:r>
                        <a:rPr lang="sv-SE" sz="1800" dirty="0"/>
                        <a:t>Kommuner</a:t>
                      </a:r>
                    </a:p>
                  </a:txBody>
                  <a:tcPr/>
                </a:tc>
                <a:tc>
                  <a:txBody>
                    <a:bodyPr/>
                    <a:lstStyle/>
                    <a:p>
                      <a:pPr algn="ctr"/>
                      <a:endParaRPr lang="sv-SE" sz="1800" dirty="0"/>
                    </a:p>
                    <a:p>
                      <a:pPr algn="ctr"/>
                      <a:r>
                        <a:rPr lang="sv-SE" sz="1800" dirty="0"/>
                        <a:t>Totalt antal IF</a:t>
                      </a:r>
                    </a:p>
                  </a:txBody>
                  <a:tcPr/>
                </a:tc>
                <a:tc>
                  <a:txBody>
                    <a:bodyPr/>
                    <a:lstStyle/>
                    <a:p>
                      <a:pPr algn="ctr"/>
                      <a:r>
                        <a:rPr lang="sv-SE" sz="1800" dirty="0"/>
                        <a:t>LOK-rapporterande</a:t>
                      </a:r>
                    </a:p>
                  </a:txBody>
                  <a:tcPr/>
                </a:tc>
                <a:tc>
                  <a:txBody>
                    <a:bodyPr/>
                    <a:lstStyle/>
                    <a:p>
                      <a:pPr algn="ctr"/>
                      <a:r>
                        <a:rPr lang="sv-SE" sz="1800" dirty="0"/>
                        <a:t>Folkbildnings-rapporterande IF</a:t>
                      </a:r>
                    </a:p>
                  </a:txBody>
                  <a:tcPr/>
                </a:tc>
                <a:extLst>
                  <a:ext uri="{0D108BD9-81ED-4DB2-BD59-A6C34878D82A}">
                    <a16:rowId xmlns:a16="http://schemas.microsoft.com/office/drawing/2014/main" val="10000"/>
                  </a:ext>
                </a:extLst>
              </a:tr>
              <a:tr h="422899">
                <a:tc>
                  <a:txBody>
                    <a:bodyPr/>
                    <a:lstStyle/>
                    <a:p>
                      <a:r>
                        <a:rPr lang="sv-SE" sz="1800" dirty="0"/>
                        <a:t>Askersund</a:t>
                      </a:r>
                      <a:endParaRPr lang="sv-SE" sz="1800" b="0" dirty="0"/>
                    </a:p>
                  </a:txBody>
                  <a:tcPr/>
                </a:tc>
                <a:tc>
                  <a:txBody>
                    <a:bodyPr/>
                    <a:lstStyle/>
                    <a:p>
                      <a:pPr algn="ctr"/>
                      <a:r>
                        <a:rPr lang="sv-SE" sz="1800" dirty="0"/>
                        <a:t>28(29)</a:t>
                      </a:r>
                      <a:endParaRPr lang="sv-SE" sz="1800" b="0" dirty="0"/>
                    </a:p>
                  </a:txBody>
                  <a:tcPr/>
                </a:tc>
                <a:tc>
                  <a:txBody>
                    <a:bodyPr/>
                    <a:lstStyle/>
                    <a:p>
                      <a:pPr algn="ctr"/>
                      <a:r>
                        <a:rPr lang="sv-SE" sz="1800" dirty="0"/>
                        <a:t>12(15)</a:t>
                      </a:r>
                      <a:endParaRPr lang="sv-SE" sz="1800" b="0" dirty="0"/>
                    </a:p>
                  </a:txBody>
                  <a:tcPr/>
                </a:tc>
                <a:tc>
                  <a:txBody>
                    <a:bodyPr/>
                    <a:lstStyle/>
                    <a:p>
                      <a:pPr algn="ctr"/>
                      <a:r>
                        <a:rPr lang="sv-SE" sz="1800" dirty="0"/>
                        <a:t>13(15)</a:t>
                      </a:r>
                      <a:endParaRPr lang="sv-SE" sz="1800" b="0" dirty="0"/>
                    </a:p>
                  </a:txBody>
                  <a:tcPr/>
                </a:tc>
                <a:extLst>
                  <a:ext uri="{0D108BD9-81ED-4DB2-BD59-A6C34878D82A}">
                    <a16:rowId xmlns:a16="http://schemas.microsoft.com/office/drawing/2014/main" val="10001"/>
                  </a:ext>
                </a:extLst>
              </a:tr>
              <a:tr h="422899">
                <a:tc>
                  <a:txBody>
                    <a:bodyPr/>
                    <a:lstStyle/>
                    <a:p>
                      <a:r>
                        <a:rPr lang="sv-SE" sz="1800" b="1" dirty="0"/>
                        <a:t>Hallsberg</a:t>
                      </a:r>
                    </a:p>
                  </a:txBody>
                  <a:tcPr/>
                </a:tc>
                <a:tc>
                  <a:txBody>
                    <a:bodyPr/>
                    <a:lstStyle/>
                    <a:p>
                      <a:pPr algn="ctr"/>
                      <a:r>
                        <a:rPr lang="sv-SE" sz="1800" b="1" dirty="0"/>
                        <a:t>45(45)</a:t>
                      </a:r>
                    </a:p>
                  </a:txBody>
                  <a:tcPr/>
                </a:tc>
                <a:tc>
                  <a:txBody>
                    <a:bodyPr/>
                    <a:lstStyle/>
                    <a:p>
                      <a:pPr algn="ctr"/>
                      <a:r>
                        <a:rPr lang="sv-SE" sz="1800" b="1" dirty="0"/>
                        <a:t>24(26)</a:t>
                      </a:r>
                    </a:p>
                  </a:txBody>
                  <a:tcPr/>
                </a:tc>
                <a:tc>
                  <a:txBody>
                    <a:bodyPr/>
                    <a:lstStyle/>
                    <a:p>
                      <a:pPr algn="ctr"/>
                      <a:r>
                        <a:rPr lang="sv-SE" sz="1800" b="1" dirty="0"/>
                        <a:t>23(20)</a:t>
                      </a:r>
                    </a:p>
                  </a:txBody>
                  <a:tcPr/>
                </a:tc>
                <a:extLst>
                  <a:ext uri="{0D108BD9-81ED-4DB2-BD59-A6C34878D82A}">
                    <a16:rowId xmlns:a16="http://schemas.microsoft.com/office/drawing/2014/main" val="10002"/>
                  </a:ext>
                </a:extLst>
              </a:tr>
              <a:tr h="422899">
                <a:tc>
                  <a:txBody>
                    <a:bodyPr/>
                    <a:lstStyle/>
                    <a:p>
                      <a:r>
                        <a:rPr lang="sv-SE" sz="1800" b="0" dirty="0"/>
                        <a:t>Kumla</a:t>
                      </a:r>
                    </a:p>
                  </a:txBody>
                  <a:tcPr/>
                </a:tc>
                <a:tc>
                  <a:txBody>
                    <a:bodyPr/>
                    <a:lstStyle/>
                    <a:p>
                      <a:pPr algn="ctr"/>
                      <a:r>
                        <a:rPr lang="sv-SE" sz="1800" b="0" dirty="0"/>
                        <a:t>53(52)</a:t>
                      </a:r>
                    </a:p>
                  </a:txBody>
                  <a:tcPr/>
                </a:tc>
                <a:tc>
                  <a:txBody>
                    <a:bodyPr/>
                    <a:lstStyle/>
                    <a:p>
                      <a:pPr algn="ctr"/>
                      <a:r>
                        <a:rPr lang="sv-SE" sz="1800" b="0" dirty="0"/>
                        <a:t>25(25)</a:t>
                      </a:r>
                    </a:p>
                  </a:txBody>
                  <a:tcPr/>
                </a:tc>
                <a:tc>
                  <a:txBody>
                    <a:bodyPr/>
                    <a:lstStyle/>
                    <a:p>
                      <a:pPr algn="ctr"/>
                      <a:r>
                        <a:rPr lang="sv-SE" sz="1800" b="0" dirty="0"/>
                        <a:t>24(16)</a:t>
                      </a:r>
                    </a:p>
                  </a:txBody>
                  <a:tcPr/>
                </a:tc>
                <a:extLst>
                  <a:ext uri="{0D108BD9-81ED-4DB2-BD59-A6C34878D82A}">
                    <a16:rowId xmlns:a16="http://schemas.microsoft.com/office/drawing/2014/main" val="10003"/>
                  </a:ext>
                </a:extLst>
              </a:tr>
              <a:tr h="422899">
                <a:tc>
                  <a:txBody>
                    <a:bodyPr/>
                    <a:lstStyle/>
                    <a:p>
                      <a:r>
                        <a:rPr lang="sv-SE" sz="1800" dirty="0"/>
                        <a:t>Laxå</a:t>
                      </a:r>
                    </a:p>
                  </a:txBody>
                  <a:tcPr/>
                </a:tc>
                <a:tc>
                  <a:txBody>
                    <a:bodyPr/>
                    <a:lstStyle/>
                    <a:p>
                      <a:pPr algn="ctr"/>
                      <a:r>
                        <a:rPr lang="sv-SE" sz="1800" dirty="0"/>
                        <a:t>15(15)</a:t>
                      </a:r>
                    </a:p>
                  </a:txBody>
                  <a:tcPr/>
                </a:tc>
                <a:tc>
                  <a:txBody>
                    <a:bodyPr/>
                    <a:lstStyle/>
                    <a:p>
                      <a:pPr algn="ctr"/>
                      <a:r>
                        <a:rPr lang="sv-SE" sz="1800" dirty="0"/>
                        <a:t>5(7)</a:t>
                      </a:r>
                    </a:p>
                  </a:txBody>
                  <a:tcPr/>
                </a:tc>
                <a:tc>
                  <a:txBody>
                    <a:bodyPr/>
                    <a:lstStyle/>
                    <a:p>
                      <a:pPr algn="ctr"/>
                      <a:r>
                        <a:rPr lang="sv-SE" sz="1800" dirty="0"/>
                        <a:t>6(8)</a:t>
                      </a:r>
                    </a:p>
                  </a:txBody>
                  <a:tcPr/>
                </a:tc>
                <a:extLst>
                  <a:ext uri="{0D108BD9-81ED-4DB2-BD59-A6C34878D82A}">
                    <a16:rowId xmlns:a16="http://schemas.microsoft.com/office/drawing/2014/main" val="10004"/>
                  </a:ext>
                </a:extLst>
              </a:tr>
              <a:tr h="422899">
                <a:tc>
                  <a:txBody>
                    <a:bodyPr/>
                    <a:lstStyle/>
                    <a:p>
                      <a:r>
                        <a:rPr lang="sv-SE" sz="1800"/>
                        <a:t>Lekeberg</a:t>
                      </a:r>
                    </a:p>
                  </a:txBody>
                  <a:tcPr/>
                </a:tc>
                <a:tc>
                  <a:txBody>
                    <a:bodyPr/>
                    <a:lstStyle/>
                    <a:p>
                      <a:pPr algn="ctr"/>
                      <a:r>
                        <a:rPr lang="sv-SE" sz="1800" dirty="0"/>
                        <a:t>13(12)</a:t>
                      </a:r>
                    </a:p>
                  </a:txBody>
                  <a:tcPr/>
                </a:tc>
                <a:tc>
                  <a:txBody>
                    <a:bodyPr/>
                    <a:lstStyle/>
                    <a:p>
                      <a:pPr algn="ctr"/>
                      <a:r>
                        <a:rPr lang="sv-SE" sz="1800" dirty="0"/>
                        <a:t>5(5)</a:t>
                      </a:r>
                    </a:p>
                  </a:txBody>
                  <a:tcPr/>
                </a:tc>
                <a:tc>
                  <a:txBody>
                    <a:bodyPr/>
                    <a:lstStyle/>
                    <a:p>
                      <a:pPr algn="ctr"/>
                      <a:r>
                        <a:rPr lang="sv-SE" sz="1800" dirty="0"/>
                        <a:t>6(6)</a:t>
                      </a:r>
                    </a:p>
                  </a:txBody>
                  <a:tcPr/>
                </a:tc>
                <a:extLst>
                  <a:ext uri="{0D108BD9-81ED-4DB2-BD59-A6C34878D82A}">
                    <a16:rowId xmlns:a16="http://schemas.microsoft.com/office/drawing/2014/main" val="10005"/>
                  </a:ext>
                </a:extLst>
              </a:tr>
              <a:tr h="311406">
                <a:tc>
                  <a:txBody>
                    <a:bodyPr/>
                    <a:lstStyle/>
                    <a:p>
                      <a:r>
                        <a:rPr lang="sv-SE" sz="1800" dirty="0"/>
                        <a:t>Totalt södra</a:t>
                      </a:r>
                      <a:r>
                        <a:rPr lang="sv-SE" sz="1800" baseline="0" dirty="0"/>
                        <a:t> </a:t>
                      </a:r>
                      <a:r>
                        <a:rPr lang="sv-SE" sz="1800" dirty="0"/>
                        <a:t>Örebro län</a:t>
                      </a:r>
                      <a:endParaRPr lang="sv-SE" sz="1800" b="0" i="0" dirty="0"/>
                    </a:p>
                  </a:txBody>
                  <a:tcPr/>
                </a:tc>
                <a:tc>
                  <a:txBody>
                    <a:bodyPr/>
                    <a:lstStyle/>
                    <a:p>
                      <a:pPr algn="ctr"/>
                      <a:r>
                        <a:rPr lang="sv-SE" sz="1800" dirty="0"/>
                        <a:t>154(153)</a:t>
                      </a:r>
                      <a:endParaRPr lang="sv-SE" sz="1800" b="0" i="0" dirty="0"/>
                    </a:p>
                  </a:txBody>
                  <a:tcPr anchor="ctr"/>
                </a:tc>
                <a:tc>
                  <a:txBody>
                    <a:bodyPr/>
                    <a:lstStyle/>
                    <a:p>
                      <a:pPr algn="ctr"/>
                      <a:r>
                        <a:rPr lang="sv-SE" sz="1800" dirty="0"/>
                        <a:t>71(78)</a:t>
                      </a:r>
                      <a:endParaRPr lang="sv-SE" sz="1800" b="0" i="0" dirty="0"/>
                    </a:p>
                  </a:txBody>
                  <a:tcPr anchor="ctr"/>
                </a:tc>
                <a:tc>
                  <a:txBody>
                    <a:bodyPr/>
                    <a:lstStyle/>
                    <a:p>
                      <a:pPr algn="ctr"/>
                      <a:r>
                        <a:rPr lang="sv-SE" sz="1800" dirty="0"/>
                        <a:t>72(65)</a:t>
                      </a:r>
                      <a:endParaRPr lang="sv-SE" sz="1800" b="0" i="0"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00278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a:spLocks noChangeAspect="1"/>
          </p:cNvSpPr>
          <p:nvPr/>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51581" y="217455"/>
            <a:ext cx="9406680" cy="1143000"/>
          </a:xfrm>
        </p:spPr>
        <p:txBody>
          <a:bodyPr>
            <a:noAutofit/>
          </a:bodyPr>
          <a:lstStyle/>
          <a:p>
            <a:r>
              <a:rPr lang="sv-SE" sz="2800" dirty="0">
                <a:solidFill>
                  <a:schemeClr val="tx1">
                    <a:lumMod val="85000"/>
                    <a:lumOff val="15000"/>
                  </a:schemeClr>
                </a:solidFill>
                <a:latin typeface="Arial" panose="020B0604020202020204" pitchFamily="34" charset="0"/>
                <a:cs typeface="Arial" panose="020B0604020202020204" pitchFamily="34" charset="0"/>
              </a:rPr>
              <a:t>DELTAGARTILLFÄLLEN IDROTTSFÖRENINGAR PER CAPITA 7-25 ÅR</a:t>
            </a:r>
            <a:endParaRPr lang="sv-SE" sz="2800" dirty="0">
              <a:latin typeface="Arial" panose="020B0604020202020204" pitchFamily="34" charset="0"/>
              <a:cs typeface="Arial" panose="020B0604020202020204" pitchFamily="34" charset="0"/>
            </a:endParaRPr>
          </a:p>
        </p:txBody>
      </p:sp>
      <p:graphicFrame>
        <p:nvGraphicFramePr>
          <p:cNvPr id="6" name="Tabell 5"/>
          <p:cNvGraphicFramePr>
            <a:graphicFrameLocks noGrp="1"/>
          </p:cNvGraphicFramePr>
          <p:nvPr>
            <p:extLst>
              <p:ext uri="{D42A27DB-BD31-4B8C-83A1-F6EECF244321}">
                <p14:modId xmlns:p14="http://schemas.microsoft.com/office/powerpoint/2010/main" val="1699467995"/>
              </p:ext>
            </p:extLst>
          </p:nvPr>
        </p:nvGraphicFramePr>
        <p:xfrm>
          <a:off x="631767" y="1822236"/>
          <a:ext cx="8446309" cy="3045112"/>
        </p:xfrm>
        <a:graphic>
          <a:graphicData uri="http://schemas.openxmlformats.org/drawingml/2006/table">
            <a:tbl>
              <a:tblPr firstRow="1" bandRow="1">
                <a:tableStyleId>{69012ECD-51FC-41F1-AA8D-1B2483CD663E}</a:tableStyleId>
              </a:tblPr>
              <a:tblGrid>
                <a:gridCol w="1549781">
                  <a:extLst>
                    <a:ext uri="{9D8B030D-6E8A-4147-A177-3AD203B41FA5}">
                      <a16:colId xmlns:a16="http://schemas.microsoft.com/office/drawing/2014/main" val="20000"/>
                    </a:ext>
                  </a:extLst>
                </a:gridCol>
                <a:gridCol w="1828742">
                  <a:extLst>
                    <a:ext uri="{9D8B030D-6E8A-4147-A177-3AD203B41FA5}">
                      <a16:colId xmlns:a16="http://schemas.microsoft.com/office/drawing/2014/main" val="20001"/>
                    </a:ext>
                  </a:extLst>
                </a:gridCol>
                <a:gridCol w="1689262">
                  <a:extLst>
                    <a:ext uri="{9D8B030D-6E8A-4147-A177-3AD203B41FA5}">
                      <a16:colId xmlns:a16="http://schemas.microsoft.com/office/drawing/2014/main" val="20002"/>
                    </a:ext>
                  </a:extLst>
                </a:gridCol>
                <a:gridCol w="1689262">
                  <a:extLst>
                    <a:ext uri="{9D8B030D-6E8A-4147-A177-3AD203B41FA5}">
                      <a16:colId xmlns:a16="http://schemas.microsoft.com/office/drawing/2014/main" val="20003"/>
                    </a:ext>
                  </a:extLst>
                </a:gridCol>
                <a:gridCol w="1689262">
                  <a:extLst>
                    <a:ext uri="{9D8B030D-6E8A-4147-A177-3AD203B41FA5}">
                      <a16:colId xmlns:a16="http://schemas.microsoft.com/office/drawing/2014/main" val="20004"/>
                    </a:ext>
                  </a:extLst>
                </a:gridCol>
              </a:tblGrid>
              <a:tr h="435016">
                <a:tc>
                  <a:txBody>
                    <a:bodyPr/>
                    <a:lstStyle/>
                    <a:p>
                      <a:r>
                        <a:rPr lang="sv-SE"/>
                        <a:t>Kommun</a:t>
                      </a:r>
                    </a:p>
                  </a:txBody>
                  <a:tcPr/>
                </a:tc>
                <a:tc>
                  <a:txBody>
                    <a:bodyPr/>
                    <a:lstStyle/>
                    <a:p>
                      <a:r>
                        <a:rPr lang="sv-SE" dirty="0"/>
                        <a:t>Flickor 2016</a:t>
                      </a:r>
                    </a:p>
                  </a:txBody>
                  <a:tcPr/>
                </a:tc>
                <a:tc>
                  <a:txBody>
                    <a:bodyPr/>
                    <a:lstStyle/>
                    <a:p>
                      <a:r>
                        <a:rPr lang="sv-SE" dirty="0"/>
                        <a:t>Flickor 2017</a:t>
                      </a:r>
                    </a:p>
                  </a:txBody>
                  <a:tcPr/>
                </a:tc>
                <a:tc>
                  <a:txBody>
                    <a:bodyPr/>
                    <a:lstStyle/>
                    <a:p>
                      <a:r>
                        <a:rPr lang="sv-SE" dirty="0"/>
                        <a:t>Pojkar 2016</a:t>
                      </a:r>
                    </a:p>
                  </a:txBody>
                  <a:tcPr/>
                </a:tc>
                <a:tc>
                  <a:txBody>
                    <a:bodyPr/>
                    <a:lstStyle/>
                    <a:p>
                      <a:r>
                        <a:rPr lang="sv-SE" dirty="0"/>
                        <a:t>Pojkar 2017</a:t>
                      </a:r>
                    </a:p>
                  </a:txBody>
                  <a:tcPr/>
                </a:tc>
                <a:extLst>
                  <a:ext uri="{0D108BD9-81ED-4DB2-BD59-A6C34878D82A}">
                    <a16:rowId xmlns:a16="http://schemas.microsoft.com/office/drawing/2014/main" val="10000"/>
                  </a:ext>
                </a:extLst>
              </a:tr>
              <a:tr h="435016">
                <a:tc>
                  <a:txBody>
                    <a:bodyPr/>
                    <a:lstStyle/>
                    <a:p>
                      <a:r>
                        <a:rPr lang="sv-SE" b="0"/>
                        <a:t>Askersund</a:t>
                      </a:r>
                    </a:p>
                  </a:txBody>
                  <a:tcPr/>
                </a:tc>
                <a:tc>
                  <a:txBody>
                    <a:bodyPr/>
                    <a:lstStyle/>
                    <a:p>
                      <a:pPr algn="ctr"/>
                      <a:r>
                        <a:rPr lang="sv-SE" b="0" dirty="0"/>
                        <a:t>11</a:t>
                      </a:r>
                    </a:p>
                  </a:txBody>
                  <a:tcPr/>
                </a:tc>
                <a:tc>
                  <a:txBody>
                    <a:bodyPr/>
                    <a:lstStyle/>
                    <a:p>
                      <a:pPr algn="ctr"/>
                      <a:r>
                        <a:rPr lang="sv-SE" b="0" dirty="0"/>
                        <a:t>13</a:t>
                      </a:r>
                    </a:p>
                  </a:txBody>
                  <a:tcPr/>
                </a:tc>
                <a:tc>
                  <a:txBody>
                    <a:bodyPr/>
                    <a:lstStyle/>
                    <a:p>
                      <a:pPr algn="ctr"/>
                      <a:r>
                        <a:rPr lang="sv-SE" b="0" dirty="0"/>
                        <a:t>16</a:t>
                      </a:r>
                    </a:p>
                  </a:txBody>
                  <a:tcPr/>
                </a:tc>
                <a:tc>
                  <a:txBody>
                    <a:bodyPr/>
                    <a:lstStyle/>
                    <a:p>
                      <a:pPr algn="ctr"/>
                      <a:r>
                        <a:rPr lang="sv-SE" b="0" dirty="0"/>
                        <a:t>16</a:t>
                      </a:r>
                    </a:p>
                  </a:txBody>
                  <a:tcPr/>
                </a:tc>
                <a:extLst>
                  <a:ext uri="{0D108BD9-81ED-4DB2-BD59-A6C34878D82A}">
                    <a16:rowId xmlns:a16="http://schemas.microsoft.com/office/drawing/2014/main" val="10001"/>
                  </a:ext>
                </a:extLst>
              </a:tr>
              <a:tr h="435016">
                <a:tc>
                  <a:txBody>
                    <a:bodyPr/>
                    <a:lstStyle/>
                    <a:p>
                      <a:r>
                        <a:rPr lang="sv-SE" b="1"/>
                        <a:t>Hallsberg</a:t>
                      </a:r>
                    </a:p>
                  </a:txBody>
                  <a:tcPr/>
                </a:tc>
                <a:tc>
                  <a:txBody>
                    <a:bodyPr/>
                    <a:lstStyle/>
                    <a:p>
                      <a:pPr algn="ctr"/>
                      <a:r>
                        <a:rPr lang="sv-SE" b="1"/>
                        <a:t>17</a:t>
                      </a:r>
                      <a:endParaRPr lang="sv-SE" b="1" dirty="0"/>
                    </a:p>
                  </a:txBody>
                  <a:tcPr/>
                </a:tc>
                <a:tc>
                  <a:txBody>
                    <a:bodyPr/>
                    <a:lstStyle/>
                    <a:p>
                      <a:pPr algn="ctr"/>
                      <a:r>
                        <a:rPr lang="sv-SE" b="1"/>
                        <a:t>17</a:t>
                      </a:r>
                      <a:endParaRPr lang="sv-SE" b="1" dirty="0"/>
                    </a:p>
                  </a:txBody>
                  <a:tcPr/>
                </a:tc>
                <a:tc>
                  <a:txBody>
                    <a:bodyPr/>
                    <a:lstStyle/>
                    <a:p>
                      <a:pPr algn="ctr"/>
                      <a:r>
                        <a:rPr lang="sv-SE" b="1"/>
                        <a:t>26</a:t>
                      </a:r>
                      <a:endParaRPr lang="sv-SE" b="1" dirty="0"/>
                    </a:p>
                  </a:txBody>
                  <a:tcPr/>
                </a:tc>
                <a:tc>
                  <a:txBody>
                    <a:bodyPr/>
                    <a:lstStyle/>
                    <a:p>
                      <a:pPr algn="ctr"/>
                      <a:r>
                        <a:rPr lang="sv-SE" b="1"/>
                        <a:t>26</a:t>
                      </a:r>
                      <a:endParaRPr lang="sv-SE" b="1" dirty="0"/>
                    </a:p>
                  </a:txBody>
                  <a:tcPr/>
                </a:tc>
                <a:extLst>
                  <a:ext uri="{0D108BD9-81ED-4DB2-BD59-A6C34878D82A}">
                    <a16:rowId xmlns:a16="http://schemas.microsoft.com/office/drawing/2014/main" val="10002"/>
                  </a:ext>
                </a:extLst>
              </a:tr>
              <a:tr h="435016">
                <a:tc>
                  <a:txBody>
                    <a:bodyPr/>
                    <a:lstStyle/>
                    <a:p>
                      <a:r>
                        <a:rPr lang="sv-SE" b="0"/>
                        <a:t>Kumla</a:t>
                      </a:r>
                    </a:p>
                  </a:txBody>
                  <a:tcPr/>
                </a:tc>
                <a:tc>
                  <a:txBody>
                    <a:bodyPr/>
                    <a:lstStyle/>
                    <a:p>
                      <a:pPr algn="ctr"/>
                      <a:r>
                        <a:rPr lang="sv-SE" b="0" dirty="0"/>
                        <a:t>14</a:t>
                      </a:r>
                    </a:p>
                  </a:txBody>
                  <a:tcPr/>
                </a:tc>
                <a:tc>
                  <a:txBody>
                    <a:bodyPr/>
                    <a:lstStyle/>
                    <a:p>
                      <a:pPr algn="ctr"/>
                      <a:r>
                        <a:rPr lang="sv-SE" b="0" dirty="0"/>
                        <a:t>16</a:t>
                      </a:r>
                    </a:p>
                  </a:txBody>
                  <a:tcPr/>
                </a:tc>
                <a:tc>
                  <a:txBody>
                    <a:bodyPr/>
                    <a:lstStyle/>
                    <a:p>
                      <a:pPr algn="ctr"/>
                      <a:r>
                        <a:rPr lang="sv-SE" b="0" dirty="0"/>
                        <a:t>28</a:t>
                      </a:r>
                    </a:p>
                  </a:txBody>
                  <a:tcPr/>
                </a:tc>
                <a:tc>
                  <a:txBody>
                    <a:bodyPr/>
                    <a:lstStyle/>
                    <a:p>
                      <a:pPr algn="ctr"/>
                      <a:r>
                        <a:rPr lang="sv-SE" b="0" dirty="0"/>
                        <a:t>26</a:t>
                      </a:r>
                    </a:p>
                  </a:txBody>
                  <a:tcPr/>
                </a:tc>
                <a:extLst>
                  <a:ext uri="{0D108BD9-81ED-4DB2-BD59-A6C34878D82A}">
                    <a16:rowId xmlns:a16="http://schemas.microsoft.com/office/drawing/2014/main" val="10003"/>
                  </a:ext>
                </a:extLst>
              </a:tr>
              <a:tr h="435016">
                <a:tc>
                  <a:txBody>
                    <a:bodyPr/>
                    <a:lstStyle/>
                    <a:p>
                      <a:r>
                        <a:rPr lang="sv-SE" b="0"/>
                        <a:t>Laxå</a:t>
                      </a:r>
                    </a:p>
                  </a:txBody>
                  <a:tcPr/>
                </a:tc>
                <a:tc>
                  <a:txBody>
                    <a:bodyPr/>
                    <a:lstStyle/>
                    <a:p>
                      <a:pPr algn="ctr"/>
                      <a:r>
                        <a:rPr lang="sv-SE" b="0" dirty="0"/>
                        <a:t>3</a:t>
                      </a:r>
                    </a:p>
                  </a:txBody>
                  <a:tcPr/>
                </a:tc>
                <a:tc>
                  <a:txBody>
                    <a:bodyPr/>
                    <a:lstStyle/>
                    <a:p>
                      <a:pPr algn="ctr"/>
                      <a:r>
                        <a:rPr lang="sv-SE" b="0" dirty="0"/>
                        <a:t>3</a:t>
                      </a:r>
                    </a:p>
                  </a:txBody>
                  <a:tcPr/>
                </a:tc>
                <a:tc>
                  <a:txBody>
                    <a:bodyPr/>
                    <a:lstStyle/>
                    <a:p>
                      <a:pPr algn="ctr"/>
                      <a:r>
                        <a:rPr lang="sv-SE" b="0" dirty="0"/>
                        <a:t>11</a:t>
                      </a:r>
                    </a:p>
                  </a:txBody>
                  <a:tcPr/>
                </a:tc>
                <a:tc>
                  <a:txBody>
                    <a:bodyPr/>
                    <a:lstStyle/>
                    <a:p>
                      <a:pPr algn="ctr"/>
                      <a:r>
                        <a:rPr lang="sv-SE" b="0" dirty="0"/>
                        <a:t>9</a:t>
                      </a:r>
                    </a:p>
                  </a:txBody>
                  <a:tcPr/>
                </a:tc>
                <a:extLst>
                  <a:ext uri="{0D108BD9-81ED-4DB2-BD59-A6C34878D82A}">
                    <a16:rowId xmlns:a16="http://schemas.microsoft.com/office/drawing/2014/main" val="10004"/>
                  </a:ext>
                </a:extLst>
              </a:tr>
              <a:tr h="435016">
                <a:tc>
                  <a:txBody>
                    <a:bodyPr/>
                    <a:lstStyle/>
                    <a:p>
                      <a:r>
                        <a:rPr lang="sv-SE" b="0"/>
                        <a:t>Lekeberg</a:t>
                      </a:r>
                    </a:p>
                  </a:txBody>
                  <a:tcPr/>
                </a:tc>
                <a:tc>
                  <a:txBody>
                    <a:bodyPr/>
                    <a:lstStyle/>
                    <a:p>
                      <a:pPr algn="ctr"/>
                      <a:r>
                        <a:rPr lang="sv-SE" b="0" dirty="0"/>
                        <a:t>4</a:t>
                      </a:r>
                    </a:p>
                  </a:txBody>
                  <a:tcPr/>
                </a:tc>
                <a:tc>
                  <a:txBody>
                    <a:bodyPr/>
                    <a:lstStyle/>
                    <a:p>
                      <a:pPr algn="ctr"/>
                      <a:r>
                        <a:rPr lang="sv-SE" b="0" dirty="0"/>
                        <a:t>3</a:t>
                      </a:r>
                    </a:p>
                  </a:txBody>
                  <a:tcPr/>
                </a:tc>
                <a:tc>
                  <a:txBody>
                    <a:bodyPr/>
                    <a:lstStyle/>
                    <a:p>
                      <a:pPr algn="ctr"/>
                      <a:r>
                        <a:rPr lang="sv-SE" b="0" dirty="0"/>
                        <a:t>13</a:t>
                      </a:r>
                    </a:p>
                  </a:txBody>
                  <a:tcPr/>
                </a:tc>
                <a:tc>
                  <a:txBody>
                    <a:bodyPr/>
                    <a:lstStyle/>
                    <a:p>
                      <a:pPr algn="ctr"/>
                      <a:r>
                        <a:rPr lang="sv-SE" b="0" dirty="0"/>
                        <a:t>14</a:t>
                      </a:r>
                    </a:p>
                  </a:txBody>
                  <a:tcPr/>
                </a:tc>
                <a:extLst>
                  <a:ext uri="{0D108BD9-81ED-4DB2-BD59-A6C34878D82A}">
                    <a16:rowId xmlns:a16="http://schemas.microsoft.com/office/drawing/2014/main" val="10005"/>
                  </a:ext>
                </a:extLst>
              </a:tr>
              <a:tr h="435016">
                <a:tc>
                  <a:txBody>
                    <a:bodyPr/>
                    <a:lstStyle/>
                    <a:p>
                      <a:r>
                        <a:rPr lang="sv-SE" b="0" dirty="0"/>
                        <a:t>Örebro län ID</a:t>
                      </a:r>
                    </a:p>
                  </a:txBody>
                  <a:tcPr/>
                </a:tc>
                <a:tc>
                  <a:txBody>
                    <a:bodyPr/>
                    <a:lstStyle/>
                    <a:p>
                      <a:pPr algn="ctr"/>
                      <a:r>
                        <a:rPr lang="sv-SE" b="0" dirty="0"/>
                        <a:t>16</a:t>
                      </a:r>
                    </a:p>
                  </a:txBody>
                  <a:tcPr/>
                </a:tc>
                <a:tc>
                  <a:txBody>
                    <a:bodyPr/>
                    <a:lstStyle/>
                    <a:p>
                      <a:pPr algn="ctr"/>
                      <a:r>
                        <a:rPr lang="sv-SE" b="0" dirty="0"/>
                        <a:t>16</a:t>
                      </a:r>
                    </a:p>
                  </a:txBody>
                  <a:tcPr/>
                </a:tc>
                <a:tc>
                  <a:txBody>
                    <a:bodyPr/>
                    <a:lstStyle/>
                    <a:p>
                      <a:pPr algn="ctr"/>
                      <a:r>
                        <a:rPr lang="sv-SE" b="0" dirty="0"/>
                        <a:t>28</a:t>
                      </a:r>
                    </a:p>
                  </a:txBody>
                  <a:tcPr/>
                </a:tc>
                <a:tc>
                  <a:txBody>
                    <a:bodyPr/>
                    <a:lstStyle/>
                    <a:p>
                      <a:pPr algn="ctr"/>
                      <a:r>
                        <a:rPr lang="sv-SE" b="0" dirty="0"/>
                        <a:t>27</a:t>
                      </a:r>
                    </a:p>
                  </a:txBody>
                  <a:tcPr/>
                </a:tc>
                <a:extLst>
                  <a:ext uri="{0D108BD9-81ED-4DB2-BD59-A6C34878D82A}">
                    <a16:rowId xmlns:a16="http://schemas.microsoft.com/office/drawing/2014/main" val="10006"/>
                  </a:ext>
                </a:extLst>
              </a:tr>
            </a:tbl>
          </a:graphicData>
        </a:graphic>
      </p:graphicFrame>
      <p:sp>
        <p:nvSpPr>
          <p:cNvPr id="4" name="textruta 3">
            <a:extLst>
              <a:ext uri="{FF2B5EF4-FFF2-40B4-BE49-F238E27FC236}">
                <a16:creationId xmlns:a16="http://schemas.microsoft.com/office/drawing/2014/main" id="{07380601-BF95-4C49-BAE9-3E607D3E7C12}"/>
              </a:ext>
            </a:extLst>
          </p:cNvPr>
          <p:cNvSpPr txBox="1"/>
          <p:nvPr/>
        </p:nvSpPr>
        <p:spPr>
          <a:xfrm>
            <a:off x="1092346" y="5095783"/>
            <a:ext cx="6986334" cy="646331"/>
          </a:xfrm>
          <a:prstGeom prst="rect">
            <a:avLst/>
          </a:prstGeom>
          <a:noFill/>
        </p:spPr>
        <p:txBody>
          <a:bodyPr wrap="square" rtlCol="0">
            <a:spAutoFit/>
          </a:bodyPr>
          <a:lstStyle/>
          <a:p>
            <a:r>
              <a:rPr lang="sv-SE" dirty="0"/>
              <a:t>Godkänt LOK-stöd för Hallsbergs kommun är 683 445 kr vilket innebär 199 kr/person i åldern 7-25 år.  </a:t>
            </a:r>
          </a:p>
        </p:txBody>
      </p:sp>
      <p:sp>
        <p:nvSpPr>
          <p:cNvPr id="7" name="Rektangel 6">
            <a:extLst>
              <a:ext uri="{FF2B5EF4-FFF2-40B4-BE49-F238E27FC236}">
                <a16:creationId xmlns:a16="http://schemas.microsoft.com/office/drawing/2014/main" id="{8E8AA219-DA27-460C-8D38-F54720B808A2}"/>
              </a:ext>
            </a:extLst>
          </p:cNvPr>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spTree>
    <p:extLst>
      <p:ext uri="{BB962C8B-B14F-4D97-AF65-F5344CB8AC3E}">
        <p14:creationId xmlns:p14="http://schemas.microsoft.com/office/powerpoint/2010/main" val="3914392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24590" y="274638"/>
            <a:ext cx="8417760" cy="1143000"/>
          </a:xfrm>
        </p:spPr>
        <p:txBody>
          <a:bodyPr>
            <a:normAutofit fontScale="90000"/>
          </a:bodyPr>
          <a:lstStyle/>
          <a:p>
            <a:r>
              <a:rPr lang="sv-SE" sz="3200" dirty="0">
                <a:latin typeface="Arial" panose="020B0604020202020204" pitchFamily="34" charset="0"/>
                <a:cs typeface="Arial" panose="020B0604020202020204" pitchFamily="34" charset="0"/>
              </a:rPr>
              <a:t>DE STÖRSTA UNGDOMSFÖRENINGARNA 2017 I HALLSBERGS KOMMUN</a:t>
            </a:r>
          </a:p>
        </p:txBody>
      </p:sp>
      <p:sp>
        <p:nvSpPr>
          <p:cNvPr id="4" name="Rektangel 3"/>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5" name="Diagram 4">
            <a:extLst>
              <a:ext uri="{FF2B5EF4-FFF2-40B4-BE49-F238E27FC236}">
                <a16:creationId xmlns:a16="http://schemas.microsoft.com/office/drawing/2014/main" id="{1B79CD7B-F1C7-4C60-BBED-54352D2E7A56}"/>
              </a:ext>
            </a:extLst>
          </p:cNvPr>
          <p:cNvGraphicFramePr>
            <a:graphicFrameLocks/>
          </p:cNvGraphicFramePr>
          <p:nvPr>
            <p:extLst>
              <p:ext uri="{D42A27DB-BD31-4B8C-83A1-F6EECF244321}">
                <p14:modId xmlns:p14="http://schemas.microsoft.com/office/powerpoint/2010/main" val="3349245188"/>
              </p:ext>
            </p:extLst>
          </p:nvPr>
        </p:nvGraphicFramePr>
        <p:xfrm>
          <a:off x="1381761" y="1423987"/>
          <a:ext cx="6461760" cy="4621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7473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0F21FB-3680-4F22-A031-2B5AA27D0286}"/>
              </a:ext>
            </a:extLst>
          </p:cNvPr>
          <p:cNvSpPr>
            <a:spLocks noGrp="1"/>
          </p:cNvSpPr>
          <p:nvPr>
            <p:ph type="title"/>
          </p:nvPr>
        </p:nvSpPr>
        <p:spPr>
          <a:xfrm>
            <a:off x="112296" y="274638"/>
            <a:ext cx="9031704" cy="1143000"/>
          </a:xfrm>
        </p:spPr>
        <p:txBody>
          <a:bodyPr>
            <a:normAutofit/>
          </a:bodyPr>
          <a:lstStyle/>
          <a:p>
            <a:r>
              <a:rPr lang="sv-SE" sz="3200" dirty="0">
                <a:latin typeface="Arial" panose="020B0604020202020204" pitchFamily="34" charset="0"/>
                <a:cs typeface="Arial" panose="020B0604020202020204" pitchFamily="34" charset="0"/>
              </a:rPr>
              <a:t>DELTAGARTILLFÄLLEN PER IDROTT 2017</a:t>
            </a:r>
          </a:p>
        </p:txBody>
      </p:sp>
      <p:graphicFrame>
        <p:nvGraphicFramePr>
          <p:cNvPr id="4" name="Platshållare för innehåll 3">
            <a:extLst>
              <a:ext uri="{FF2B5EF4-FFF2-40B4-BE49-F238E27FC236}">
                <a16:creationId xmlns:a16="http://schemas.microsoft.com/office/drawing/2014/main" id="{9C875116-47D3-4D4B-8FFE-83D74EC11E6F}"/>
              </a:ext>
            </a:extLst>
          </p:cNvPr>
          <p:cNvGraphicFramePr>
            <a:graphicFrameLocks noGrp="1"/>
          </p:cNvGraphicFramePr>
          <p:nvPr>
            <p:ph idx="1"/>
            <p:extLst>
              <p:ext uri="{D42A27DB-BD31-4B8C-83A1-F6EECF244321}">
                <p14:modId xmlns:p14="http://schemas.microsoft.com/office/powerpoint/2010/main" val="2971518137"/>
              </p:ext>
            </p:extLst>
          </p:nvPr>
        </p:nvGraphicFramePr>
        <p:xfrm>
          <a:off x="728663" y="1198880"/>
          <a:ext cx="8039417" cy="4679633"/>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a:extLst>
              <a:ext uri="{FF2B5EF4-FFF2-40B4-BE49-F238E27FC236}">
                <a16:creationId xmlns:a16="http://schemas.microsoft.com/office/drawing/2014/main" id="{BAD21536-4AD1-4387-8E62-B660FEB4E4FF}"/>
              </a:ext>
            </a:extLst>
          </p:cNvPr>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spTree>
    <p:extLst>
      <p:ext uri="{BB962C8B-B14F-4D97-AF65-F5344CB8AC3E}">
        <p14:creationId xmlns:p14="http://schemas.microsoft.com/office/powerpoint/2010/main" val="3169927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6674" y="274638"/>
            <a:ext cx="8602846" cy="1143000"/>
          </a:xfrm>
        </p:spPr>
        <p:txBody>
          <a:bodyPr>
            <a:normAutofit fontScale="90000"/>
          </a:bodyPr>
          <a:lstStyle/>
          <a:p>
            <a:r>
              <a:rPr lang="sv-SE" sz="3200" dirty="0">
                <a:latin typeface="Arial" panose="020B0604020202020204" pitchFamily="34" charset="0"/>
                <a:cs typeface="Arial" panose="020B0604020202020204" pitchFamily="34" charset="0"/>
              </a:rPr>
              <a:t>DE STÖRSTA FOLKBILDNINGSRAPPORTERANDE IF 2018 I HALLSBERGS KOMMUN</a:t>
            </a:r>
          </a:p>
        </p:txBody>
      </p:sp>
      <p:sp>
        <p:nvSpPr>
          <p:cNvPr id="4" name="Rektangel 3"/>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8" name="Diagram 7"/>
          <p:cNvGraphicFramePr>
            <a:graphicFrameLocks/>
          </p:cNvGraphicFramePr>
          <p:nvPr>
            <p:extLst>
              <p:ext uri="{D42A27DB-BD31-4B8C-83A1-F6EECF244321}">
                <p14:modId xmlns:p14="http://schemas.microsoft.com/office/powerpoint/2010/main" val="211092141"/>
              </p:ext>
            </p:extLst>
          </p:nvPr>
        </p:nvGraphicFramePr>
        <p:xfrm>
          <a:off x="839547" y="1443798"/>
          <a:ext cx="7802802" cy="44331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1362287190"/>
              </p:ext>
            </p:extLst>
          </p:nvPr>
        </p:nvGraphicFramePr>
        <p:xfrm>
          <a:off x="670599" y="1415553"/>
          <a:ext cx="7802802" cy="48388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2896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40632" y="274638"/>
            <a:ext cx="8543145" cy="1143000"/>
          </a:xfrm>
        </p:spPr>
        <p:txBody>
          <a:bodyPr>
            <a:normAutofit fontScale="90000"/>
          </a:bodyPr>
          <a:lstStyle/>
          <a:p>
            <a:r>
              <a:rPr lang="sv-SE" sz="3200" dirty="0">
                <a:latin typeface="Arial" panose="020B0604020202020204" pitchFamily="34" charset="0"/>
                <a:cs typeface="Arial" panose="020B0604020202020204" pitchFamily="34" charset="0"/>
              </a:rPr>
              <a:t>LOK-STÖD (ANTAL DELTAGARTILLFÄLLEN) HALLSBERGS KOMMUN</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7" name="Diagram 6">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1448482141"/>
              </p:ext>
            </p:extLst>
          </p:nvPr>
        </p:nvGraphicFramePr>
        <p:xfrm>
          <a:off x="831264" y="1417639"/>
          <a:ext cx="7790222" cy="4427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7588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5432" y="274638"/>
            <a:ext cx="6830364" cy="1143000"/>
          </a:xfrm>
        </p:spPr>
        <p:txBody>
          <a:bodyPr>
            <a:normAutofit/>
          </a:bodyPr>
          <a:lstStyle/>
          <a:p>
            <a:r>
              <a:rPr lang="sv-SE" sz="3200" dirty="0">
                <a:latin typeface="Arial" panose="020B0604020202020204" pitchFamily="34" charset="0"/>
                <a:cs typeface="Arial" panose="020B0604020202020204" pitchFamily="34" charset="0"/>
              </a:rPr>
              <a:t>LOK-STÖD (FLICKOR/POJKAR) HALLSBERGS KOMMUN</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7" name="Diagram 6">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3688217486"/>
              </p:ext>
            </p:extLst>
          </p:nvPr>
        </p:nvGraphicFramePr>
        <p:xfrm>
          <a:off x="831263" y="1600201"/>
          <a:ext cx="7708579" cy="42127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095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92506" y="416032"/>
            <a:ext cx="8951494" cy="1077218"/>
          </a:xfrm>
          <a:prstGeom prst="rect">
            <a:avLst/>
          </a:prstGeom>
        </p:spPr>
        <p:txBody>
          <a:bodyPr wrap="square">
            <a:spAutoFit/>
          </a:bodyPr>
          <a:lstStyle/>
          <a:p>
            <a:r>
              <a:rPr lang="sv-SE" sz="3200" b="1" dirty="0">
                <a:latin typeface="Arial" panose="020B0604020202020204" pitchFamily="34" charset="0"/>
                <a:cs typeface="Arial" panose="020B0604020202020204" pitchFamily="34" charset="0"/>
              </a:rPr>
              <a:t>LOK-stöd 2015-2017- Flickor och pojkar</a:t>
            </a:r>
          </a:p>
          <a:p>
            <a:r>
              <a:rPr lang="sv-SE" sz="3200" b="1" dirty="0">
                <a:latin typeface="Arial" panose="020B0604020202020204" pitchFamily="34" charset="0"/>
                <a:cs typeface="Arial" panose="020B0604020202020204" pitchFamily="34" charset="0"/>
              </a:rPr>
              <a:t>åldersgrupper</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8" name="Diagram 7">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901819027"/>
              </p:ext>
            </p:extLst>
          </p:nvPr>
        </p:nvGraphicFramePr>
        <p:xfrm>
          <a:off x="1928812" y="1845468"/>
          <a:ext cx="5813108" cy="3712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513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OM RAPPORTEN</a:t>
            </a:r>
          </a:p>
        </p:txBody>
      </p:sp>
      <p:sp>
        <p:nvSpPr>
          <p:cNvPr id="3" name="Platshållare för innehåll 2"/>
          <p:cNvSpPr>
            <a:spLocks noGrp="1"/>
          </p:cNvSpPr>
          <p:nvPr>
            <p:ph idx="1"/>
          </p:nvPr>
        </p:nvSpPr>
        <p:spPr>
          <a:xfrm>
            <a:off x="728662" y="1417638"/>
            <a:ext cx="7913688" cy="4805032"/>
          </a:xfrm>
        </p:spPr>
        <p:txBody>
          <a:bodyPr>
            <a:normAutofit/>
          </a:bodyPr>
          <a:lstStyle/>
          <a:p>
            <a:r>
              <a:rPr lang="sv-SE" sz="1800" dirty="0"/>
              <a:t>Syftet med rapporten är att samla och presentera statistik över områden som är relevanta för ÖLIF/SISUs arbete. Resultaten ska dels vara ett internt underlag för organisationens prioriteringar, dels vara ett kunskapsunderlag som kan förmedlas till politiker, tjänstepersoner, föreningslivet och andra intresserade.  </a:t>
            </a:r>
          </a:p>
          <a:p>
            <a:r>
              <a:rPr lang="sv-SE" sz="1800" dirty="0"/>
              <a:t>Samtliga tabeller och diagram kommenteras och förklaras kortfattat i fritextområdet under bilden (området för </a:t>
            </a:r>
            <a:r>
              <a:rPr lang="sv-SE" sz="1800" dirty="0" err="1"/>
              <a:t>talmanus</a:t>
            </a:r>
            <a:r>
              <a:rPr lang="sv-SE" sz="1800" dirty="0"/>
              <a:t>). Förutom kommentarer till resultaten presenteras frågeformuleringen (i de fall det är aktuellt) samt definitionen av de begrepp som används. </a:t>
            </a:r>
          </a:p>
          <a:p>
            <a:r>
              <a:rPr lang="sv-SE" sz="1800" dirty="0"/>
              <a:t>Nuvarande revidering är gjord i februari 2019. Nästkommande uppdatering är inplanerad januari 2020. </a:t>
            </a:r>
          </a:p>
          <a:p>
            <a:endParaRPr lang="sv-SE" sz="1800" dirty="0"/>
          </a:p>
          <a:p>
            <a:endParaRPr lang="sv-SE" sz="1800" dirty="0"/>
          </a:p>
        </p:txBody>
      </p:sp>
    </p:spTree>
    <p:extLst>
      <p:ext uri="{BB962C8B-B14F-4D97-AF65-F5344CB8AC3E}">
        <p14:creationId xmlns:p14="http://schemas.microsoft.com/office/powerpoint/2010/main" val="1766677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56674" y="398927"/>
            <a:ext cx="9015662" cy="1077218"/>
          </a:xfrm>
          <a:prstGeom prst="rect">
            <a:avLst/>
          </a:prstGeom>
        </p:spPr>
        <p:txBody>
          <a:bodyPr wrap="square">
            <a:spAutoFit/>
          </a:bodyPr>
          <a:lstStyle/>
          <a:p>
            <a:r>
              <a:rPr lang="sv-SE" sz="3200" b="1" dirty="0">
                <a:latin typeface="Arial" panose="020B0604020202020204" pitchFamily="34" charset="0"/>
                <a:cs typeface="Arial" panose="020B0604020202020204" pitchFamily="34" charset="0"/>
              </a:rPr>
              <a:t>LOK-stöd 2015-2017- Pojkar och flickor </a:t>
            </a:r>
          </a:p>
          <a:p>
            <a:r>
              <a:rPr lang="sv-SE" sz="3200" b="1" dirty="0">
                <a:latin typeface="Arial" panose="020B0604020202020204" pitchFamily="34" charset="0"/>
                <a:cs typeface="Arial" panose="020B0604020202020204" pitchFamily="34" charset="0"/>
              </a:rPr>
              <a:t>åldersgrupper</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8" name="Diagram 7">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3296430378"/>
              </p:ext>
            </p:extLst>
          </p:nvPr>
        </p:nvGraphicFramePr>
        <p:xfrm>
          <a:off x="1300480" y="1798320"/>
          <a:ext cx="6543040" cy="3627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6281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4379" y="274638"/>
            <a:ext cx="8999621" cy="1143000"/>
          </a:xfrm>
        </p:spPr>
        <p:txBody>
          <a:bodyPr>
            <a:normAutofit/>
          </a:bodyPr>
          <a:lstStyle/>
          <a:p>
            <a:r>
              <a:rPr lang="sv-SE" sz="3200" dirty="0">
                <a:latin typeface="Arial" panose="020B0604020202020204" pitchFamily="34" charset="0"/>
                <a:cs typeface="Arial" panose="020B0604020202020204" pitchFamily="34" charset="0"/>
              </a:rPr>
              <a:t>LOK-STÖD FUNKTIONSNEDSÄTTNING HALLSBERGS KOMMUN</a:t>
            </a:r>
          </a:p>
        </p:txBody>
      </p:sp>
      <p:sp>
        <p:nvSpPr>
          <p:cNvPr id="4" name="Rektangel 3"/>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6" name="Diagram 5">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1692054704"/>
              </p:ext>
            </p:extLst>
          </p:nvPr>
        </p:nvGraphicFramePr>
        <p:xfrm>
          <a:off x="1616529" y="1417638"/>
          <a:ext cx="6400799" cy="4199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9927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5156" y="403474"/>
            <a:ext cx="7913687" cy="1143000"/>
          </a:xfrm>
        </p:spPr>
        <p:txBody>
          <a:bodyPr>
            <a:noAutofit/>
          </a:bodyPr>
          <a:lstStyle/>
          <a:p>
            <a:r>
              <a:rPr lang="sv-SE" sz="3200" dirty="0">
                <a:latin typeface="Arial" panose="020B0604020202020204" pitchFamily="34" charset="0"/>
                <a:cs typeface="Arial" panose="020B0604020202020204" pitchFamily="34" charset="0"/>
              </a:rPr>
              <a:t>MEDEL OCH STÖD FRÅN ÖLIF/SISU INOM 2018 ÅRS PRIORITERADE OMRÅDEN</a:t>
            </a:r>
          </a:p>
        </p:txBody>
      </p:sp>
      <p:sp>
        <p:nvSpPr>
          <p:cNvPr id="4" name="Rektangel 3"/>
          <p:cNvSpPr/>
          <p:nvPr/>
        </p:nvSpPr>
        <p:spPr>
          <a:xfrm>
            <a:off x="831264" y="6446123"/>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5" name="Platshållare för innehåll 3">
            <a:extLst>
              <a:ext uri="{FF2B5EF4-FFF2-40B4-BE49-F238E27FC236}">
                <a16:creationId xmlns:a16="http://schemas.microsoft.com/office/drawing/2014/main" id="{DA1C7452-C380-4FA0-AF9A-E9999B139EC4}"/>
              </a:ext>
            </a:extLst>
          </p:cNvPr>
          <p:cNvGraphicFramePr>
            <a:graphicFrameLocks/>
          </p:cNvGraphicFramePr>
          <p:nvPr>
            <p:extLst>
              <p:ext uri="{D42A27DB-BD31-4B8C-83A1-F6EECF244321}">
                <p14:modId xmlns:p14="http://schemas.microsoft.com/office/powerpoint/2010/main" val="107596074"/>
              </p:ext>
            </p:extLst>
          </p:nvPr>
        </p:nvGraphicFramePr>
        <p:xfrm>
          <a:off x="831264" y="2071314"/>
          <a:ext cx="7811085" cy="1652042"/>
        </p:xfrm>
        <a:graphic>
          <a:graphicData uri="http://schemas.openxmlformats.org/drawingml/2006/table">
            <a:tbl>
              <a:tblPr firstRow="1" bandRow="1">
                <a:tableStyleId>{5C22544A-7EE6-4342-B048-85BDC9FD1C3A}</a:tableStyleId>
              </a:tblPr>
              <a:tblGrid>
                <a:gridCol w="1438548">
                  <a:extLst>
                    <a:ext uri="{9D8B030D-6E8A-4147-A177-3AD203B41FA5}">
                      <a16:colId xmlns:a16="http://schemas.microsoft.com/office/drawing/2014/main" val="20000"/>
                    </a:ext>
                  </a:extLst>
                </a:gridCol>
                <a:gridCol w="1589554">
                  <a:extLst>
                    <a:ext uri="{9D8B030D-6E8A-4147-A177-3AD203B41FA5}">
                      <a16:colId xmlns:a16="http://schemas.microsoft.com/office/drawing/2014/main" val="20001"/>
                    </a:ext>
                  </a:extLst>
                </a:gridCol>
                <a:gridCol w="1303148">
                  <a:extLst>
                    <a:ext uri="{9D8B030D-6E8A-4147-A177-3AD203B41FA5}">
                      <a16:colId xmlns:a16="http://schemas.microsoft.com/office/drawing/2014/main" val="20002"/>
                    </a:ext>
                  </a:extLst>
                </a:gridCol>
                <a:gridCol w="1544530">
                  <a:extLst>
                    <a:ext uri="{9D8B030D-6E8A-4147-A177-3AD203B41FA5}">
                      <a16:colId xmlns:a16="http://schemas.microsoft.com/office/drawing/2014/main" val="20003"/>
                    </a:ext>
                  </a:extLst>
                </a:gridCol>
                <a:gridCol w="964049">
                  <a:extLst>
                    <a:ext uri="{9D8B030D-6E8A-4147-A177-3AD203B41FA5}">
                      <a16:colId xmlns:a16="http://schemas.microsoft.com/office/drawing/2014/main" val="20004"/>
                    </a:ext>
                  </a:extLst>
                </a:gridCol>
                <a:gridCol w="971256">
                  <a:extLst>
                    <a:ext uri="{9D8B030D-6E8A-4147-A177-3AD203B41FA5}">
                      <a16:colId xmlns:a16="http://schemas.microsoft.com/office/drawing/2014/main" val="20005"/>
                    </a:ext>
                  </a:extLst>
                </a:gridCol>
              </a:tblGrid>
              <a:tr h="822385">
                <a:tc>
                  <a:txBody>
                    <a:bodyPr/>
                    <a:lstStyle/>
                    <a:p>
                      <a:r>
                        <a:rPr lang="sv-SE" sz="1200" b="1" dirty="0"/>
                        <a:t>Ungdomsinitiativ</a:t>
                      </a:r>
                    </a:p>
                  </a:txBody>
                  <a:tcPr/>
                </a:tc>
                <a:tc>
                  <a:txBody>
                    <a:bodyPr/>
                    <a:lstStyle/>
                    <a:p>
                      <a:pPr algn="ctr"/>
                      <a:r>
                        <a:rPr lang="sv-SE" sz="1200" b="1" err="1"/>
                        <a:t>Idrottsskolesatsningar</a:t>
                      </a:r>
                      <a:endParaRPr lang="sv-SE" sz="1200" b="1"/>
                    </a:p>
                  </a:txBody>
                  <a:tcPr/>
                </a:tc>
                <a:tc>
                  <a:txBody>
                    <a:bodyPr/>
                    <a:lstStyle/>
                    <a:p>
                      <a:pPr algn="ctr"/>
                      <a:r>
                        <a:rPr lang="sv-SE" sz="1200" b="1"/>
                        <a:t>Jämställdhet</a:t>
                      </a:r>
                    </a:p>
                  </a:txBody>
                  <a:tcPr/>
                </a:tc>
                <a:tc>
                  <a:txBody>
                    <a:bodyPr/>
                    <a:lstStyle/>
                    <a:p>
                      <a:pPr algn="ctr"/>
                      <a:r>
                        <a:rPr lang="sv-SE" sz="1200" b="1"/>
                        <a:t>Idrott för barn och unga med </a:t>
                      </a:r>
                      <a:r>
                        <a:rPr lang="sv-SE" sz="1200" b="1" err="1"/>
                        <a:t>funktionsned</a:t>
                      </a:r>
                      <a:r>
                        <a:rPr lang="sv-SE" sz="1200" b="1"/>
                        <a:t>-sättning</a:t>
                      </a:r>
                    </a:p>
                  </a:txBody>
                  <a:tcPr/>
                </a:tc>
                <a:tc>
                  <a:txBody>
                    <a:bodyPr/>
                    <a:lstStyle/>
                    <a:p>
                      <a:pPr algn="ctr"/>
                      <a:r>
                        <a:rPr lang="sv-SE" sz="1200" b="1"/>
                        <a:t>Anläggning</a:t>
                      </a:r>
                    </a:p>
                  </a:txBody>
                  <a:tcPr/>
                </a:tc>
                <a:tc>
                  <a:txBody>
                    <a:bodyPr/>
                    <a:lstStyle/>
                    <a:p>
                      <a:pPr algn="ctr"/>
                      <a:r>
                        <a:rPr lang="sv-SE" sz="1200" b="1"/>
                        <a:t>Integration</a:t>
                      </a:r>
                    </a:p>
                  </a:txBody>
                  <a:tcPr/>
                </a:tc>
                <a:extLst>
                  <a:ext uri="{0D108BD9-81ED-4DB2-BD59-A6C34878D82A}">
                    <a16:rowId xmlns:a16="http://schemas.microsoft.com/office/drawing/2014/main" val="10000"/>
                  </a:ext>
                </a:extLst>
              </a:tr>
              <a:tr h="414541">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100" b="0" i="0" u="none" strike="noStrike" dirty="0">
                          <a:solidFill>
                            <a:srgbClr val="000000"/>
                          </a:solidFill>
                          <a:effectLst/>
                          <a:latin typeface="Calibri" panose="020F0502020204030204" pitchFamily="34" charset="0"/>
                        </a:rPr>
                        <a:t>Järnvägens Badmintonklubb</a:t>
                      </a:r>
                    </a:p>
                  </a:txBody>
                  <a:tcPr marL="9525" marR="9525" marT="9525" marB="0" anchor="b"/>
                </a:tc>
                <a:tc>
                  <a:txBody>
                    <a:bodyPr/>
                    <a:lstStyle/>
                    <a:p>
                      <a:pPr algn="l" fontAlgn="b"/>
                      <a:r>
                        <a:rPr lang="sv-SE" sz="1100" b="0" i="0" u="none" strike="noStrike" dirty="0" err="1">
                          <a:solidFill>
                            <a:srgbClr val="000000"/>
                          </a:solidFill>
                          <a:effectLst/>
                          <a:latin typeface="Calibri" panose="020F0502020204030204" pitchFamily="34" charset="0"/>
                        </a:rPr>
                        <a:t>Pålsboda</a:t>
                      </a:r>
                      <a:r>
                        <a:rPr lang="sv-SE" sz="1100" b="0" i="0" u="none" strike="noStrike" dirty="0">
                          <a:solidFill>
                            <a:srgbClr val="000000"/>
                          </a:solidFill>
                          <a:effectLst/>
                          <a:latin typeface="Calibri" panose="020F0502020204030204" pitchFamily="34" charset="0"/>
                        </a:rPr>
                        <a:t> Innebandyförening</a:t>
                      </a:r>
                    </a:p>
                  </a:txBody>
                  <a:tcPr marL="9525" marR="9525" marT="9525" marB="0" anchor="b"/>
                </a:tc>
                <a:tc>
                  <a:txBody>
                    <a:bodyPr/>
                    <a:lstStyle/>
                    <a:p>
                      <a:endParaRPr lang="sv-SE" sz="1200"/>
                    </a:p>
                  </a:txBody>
                  <a:tcPr/>
                </a:tc>
                <a:tc>
                  <a:txBody>
                    <a:bodyPr/>
                    <a:lstStyle/>
                    <a:p>
                      <a:pPr algn="l" fontAlgn="b"/>
                      <a:r>
                        <a:rPr lang="sv-SE" sz="1100" b="0" i="0" u="none" strike="noStrike" dirty="0">
                          <a:solidFill>
                            <a:srgbClr val="000000"/>
                          </a:solidFill>
                          <a:effectLst/>
                          <a:latin typeface="Calibri" panose="020F0502020204030204" pitchFamily="34" charset="0"/>
                        </a:rPr>
                        <a:t>Hallsbergs Atletklubb</a:t>
                      </a:r>
                    </a:p>
                  </a:txBody>
                  <a:tcPr marL="9525" marR="9525" marT="9525" marB="0" anchor="b"/>
                </a:tc>
                <a:tc>
                  <a:txBody>
                    <a:bodyPr/>
                    <a:lstStyle/>
                    <a:p>
                      <a:pPr marL="0" algn="l" defTabSz="457200" rtl="0" eaLnBrk="1" latinLnBrk="0" hangingPunct="1"/>
                      <a:endParaRPr lang="sv-SE" sz="1200" kern="1200">
                        <a:solidFill>
                          <a:schemeClr val="dk1"/>
                        </a:solidFill>
                        <a:latin typeface="+mn-lt"/>
                        <a:ea typeface="+mn-ea"/>
                        <a:cs typeface="+mn-cs"/>
                      </a:endParaRPr>
                    </a:p>
                  </a:txBody>
                  <a:tcPr/>
                </a:tc>
                <a:extLst>
                  <a:ext uri="{0D108BD9-81ED-4DB2-BD59-A6C34878D82A}">
                    <a16:rowId xmlns:a16="http://schemas.microsoft.com/office/drawing/2014/main" val="10001"/>
                  </a:ext>
                </a:extLst>
              </a:tr>
              <a:tr h="414541">
                <a:tc>
                  <a:txBody>
                    <a:bodyPr/>
                    <a:lstStyle/>
                    <a:p>
                      <a:endParaRPr lang="sv-SE" sz="1200" dirty="0"/>
                    </a:p>
                  </a:txBody>
                  <a:tcPr/>
                </a:tc>
                <a:tc>
                  <a:txBody>
                    <a:bodyPr/>
                    <a:lstStyle/>
                    <a:p>
                      <a:pPr algn="l" fontAlgn="b"/>
                      <a:r>
                        <a:rPr lang="sv-SE" sz="1100" b="0" i="0" u="none" strike="noStrike" dirty="0">
                          <a:solidFill>
                            <a:srgbClr val="000000"/>
                          </a:solidFill>
                          <a:effectLst/>
                          <a:latin typeface="Calibri" panose="020F0502020204030204" pitchFamily="34" charset="0"/>
                        </a:rPr>
                        <a:t>Hallsbergs Ridklubb</a:t>
                      </a:r>
                    </a:p>
                  </a:txBody>
                  <a:tcPr marL="9525" marR="9525" marT="9525" marB="0" anchor="b"/>
                </a:tc>
                <a:tc>
                  <a:txBody>
                    <a:bodyPr/>
                    <a:lstStyle/>
                    <a:p>
                      <a:endParaRPr lang="sv-SE" sz="1200"/>
                    </a:p>
                  </a:txBody>
                  <a:tcPr/>
                </a:tc>
                <a:tc>
                  <a:txBody>
                    <a:bodyPr/>
                    <a:lstStyle/>
                    <a:p>
                      <a:endParaRPr lang="sv-SE" sz="1200"/>
                    </a:p>
                  </a:txBody>
                  <a:tcPr/>
                </a:tc>
                <a:tc>
                  <a:txBody>
                    <a:bodyPr/>
                    <a:lstStyle/>
                    <a:p>
                      <a:endParaRPr lang="sv-SE" sz="12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42062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REFERENSER</a:t>
            </a:r>
          </a:p>
        </p:txBody>
      </p:sp>
      <p:sp>
        <p:nvSpPr>
          <p:cNvPr id="3" name="Platshållare för innehåll 2"/>
          <p:cNvSpPr>
            <a:spLocks noGrp="1"/>
          </p:cNvSpPr>
          <p:nvPr>
            <p:ph idx="1"/>
          </p:nvPr>
        </p:nvSpPr>
        <p:spPr>
          <a:xfrm>
            <a:off x="728662" y="1173480"/>
            <a:ext cx="7913688" cy="5364480"/>
          </a:xfrm>
        </p:spPr>
        <p:txBody>
          <a:bodyPr>
            <a:normAutofit/>
          </a:bodyPr>
          <a:lstStyle/>
          <a:p>
            <a:pPr marL="0" indent="0">
              <a:buNone/>
            </a:pPr>
            <a:r>
              <a:rPr lang="sv-SE" sz="1600" dirty="0"/>
              <a:t>Hallsbergs kommun (2018) – Elevhälsosamtalen sammanställda och analyserade (ELSA). </a:t>
            </a:r>
          </a:p>
          <a:p>
            <a:pPr marL="0" indent="0">
              <a:buNone/>
            </a:pPr>
            <a:r>
              <a:rPr lang="sv-SE" sz="1600" dirty="0"/>
              <a:t>Region Örebro län (2017) – Liv och hälsa ung 2017 - </a:t>
            </a:r>
            <a:r>
              <a:rPr lang="sv-SE" sz="1600" dirty="0">
                <a:hlinkClick r:id="rId2"/>
              </a:rPr>
              <a:t>https://www.regionorebrolan.se/sv/Halsa-och-vard/Folkhalsa/Folkhalsan-i-siffror/Livohalsaung/Livohalsaung2017/</a:t>
            </a:r>
            <a:endParaRPr lang="sv-SE" sz="1600" dirty="0"/>
          </a:p>
          <a:p>
            <a:pPr marL="0" indent="0">
              <a:buNone/>
            </a:pPr>
            <a:r>
              <a:rPr lang="sv-SE" sz="1600" dirty="0"/>
              <a:t>Region Örebro län (2017)- Liv och hälsa 2017- </a:t>
            </a:r>
            <a:r>
              <a:rPr lang="sv-SE" sz="1600" dirty="0">
                <a:hlinkClick r:id="rId3"/>
              </a:rPr>
              <a:t>https://www.regionorebrolan.se/sv/Halsa-och-vard/Folkhalsa/Folkhalsan-i-siffror/Liv-och-halsa-vuxen/Loh_resultat_2017/</a:t>
            </a:r>
            <a:r>
              <a:rPr lang="sv-SE" sz="1600" dirty="0"/>
              <a:t> </a:t>
            </a:r>
          </a:p>
          <a:p>
            <a:pPr marL="0" indent="0">
              <a:buNone/>
            </a:pPr>
            <a:r>
              <a:rPr lang="sv-SE" sz="1600" dirty="0"/>
              <a:t>Riksidrottsförbundet (2018) – </a:t>
            </a:r>
            <a:r>
              <a:rPr lang="sv-SE" sz="1600" dirty="0" err="1"/>
              <a:t>IdrottOnline</a:t>
            </a:r>
            <a:r>
              <a:rPr lang="sv-SE" sz="1600" dirty="0"/>
              <a:t> - </a:t>
            </a:r>
            <a:r>
              <a:rPr lang="sv-SE" sz="1600" dirty="0">
                <a:hlinkClick r:id="rId4"/>
              </a:rPr>
              <a:t>http://idrottonline.se/</a:t>
            </a:r>
            <a:r>
              <a:rPr lang="sv-SE" sz="1600" dirty="0"/>
              <a:t> </a:t>
            </a:r>
          </a:p>
          <a:p>
            <a:pPr marL="0" lvl="0" indent="0" defTabSz="914400">
              <a:spcBef>
                <a:spcPts val="0"/>
              </a:spcBef>
              <a:buNone/>
              <a:defRPr/>
            </a:pPr>
            <a:r>
              <a:rPr lang="sv-SE" sz="1600" dirty="0"/>
              <a:t>Statistiska centralbyrån (2019) – Befolkningsstatistik - </a:t>
            </a:r>
            <a:r>
              <a:rPr lang="sv-SE" sz="1600" dirty="0">
                <a:hlinkClick r:id="rId5"/>
              </a:rPr>
              <a:t>http://www.statistikdatabasen.scb.se/pxweb/sv/ssd/START__BE__BE0101__BE0101A/BefolkningNy/?rxid=f2f7cd6e-84d3-4d5f-82cb-0d470584d974</a:t>
            </a:r>
            <a:r>
              <a:rPr lang="sv-SE" sz="1600" dirty="0"/>
              <a:t> </a:t>
            </a:r>
          </a:p>
          <a:p>
            <a:endParaRPr lang="sv-SE" dirty="0"/>
          </a:p>
        </p:txBody>
      </p:sp>
    </p:spTree>
    <p:extLst>
      <p:ext uri="{BB962C8B-B14F-4D97-AF65-F5344CB8AC3E}">
        <p14:creationId xmlns:p14="http://schemas.microsoft.com/office/powerpoint/2010/main" val="513420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p:cNvSpPr>
            <a:spLocks noGrp="1"/>
          </p:cNvSpPr>
          <p:nvPr>
            <p:ph type="subTitle" idx="1"/>
          </p:nvPr>
        </p:nvSpPr>
        <p:spPr>
          <a:xfrm>
            <a:off x="773112" y="1727200"/>
            <a:ext cx="4926648" cy="3124622"/>
          </a:xfrm>
        </p:spPr>
        <p:txBody>
          <a:bodyPr/>
          <a:lstStyle/>
          <a:p>
            <a:r>
              <a:rPr lang="sv-SE" dirty="0"/>
              <a:t>Kommunrapport </a:t>
            </a:r>
            <a:r>
              <a:rPr lang="sv-SE" dirty="0">
                <a:solidFill>
                  <a:schemeClr val="bg1"/>
                </a:solidFill>
              </a:rPr>
              <a:t>Hallsbergs kommun 2019</a:t>
            </a:r>
          </a:p>
          <a:p>
            <a:r>
              <a:rPr lang="sv-SE" dirty="0">
                <a:solidFill>
                  <a:schemeClr val="bg1"/>
                </a:solidFill>
              </a:rPr>
              <a:t>Författare: Kommunteamet södra Örebro län</a:t>
            </a:r>
          </a:p>
          <a:p>
            <a:r>
              <a:rPr lang="sv-SE" dirty="0">
                <a:solidFill>
                  <a:schemeClr val="bg1"/>
                </a:solidFill>
              </a:rPr>
              <a:t>Örebro läns idrottsförbund och SISU </a:t>
            </a:r>
            <a:r>
              <a:rPr lang="sv-SE" dirty="0"/>
              <a:t>Idrottsutbildarna</a:t>
            </a:r>
          </a:p>
        </p:txBody>
      </p:sp>
    </p:spTree>
    <p:extLst>
      <p:ext uri="{BB962C8B-B14F-4D97-AF65-F5344CB8AC3E}">
        <p14:creationId xmlns:p14="http://schemas.microsoft.com/office/powerpoint/2010/main" val="5542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449178" y="1552076"/>
            <a:ext cx="4925595" cy="1422399"/>
          </a:xfrm>
        </p:spPr>
        <p:txBody>
          <a:bodyPr>
            <a:noAutofit/>
          </a:bodyPr>
          <a:lstStyle/>
          <a:p>
            <a:r>
              <a:rPr lang="sv-SE" sz="3200" dirty="0">
                <a:latin typeface="Arial" panose="020B0604020202020204" pitchFamily="34" charset="0"/>
                <a:cs typeface="Arial" panose="020B0604020202020204" pitchFamily="34" charset="0"/>
              </a:rPr>
              <a:t>SAMMANFATTNING AV 2019-ÅRS KOMMUNRAPPORT</a:t>
            </a:r>
          </a:p>
        </p:txBody>
      </p:sp>
    </p:spTree>
    <p:extLst>
      <p:ext uri="{BB962C8B-B14F-4D97-AF65-F5344CB8AC3E}">
        <p14:creationId xmlns:p14="http://schemas.microsoft.com/office/powerpoint/2010/main" val="5809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SAMMANFATTNING  </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HÄLSA OCH LEVNADSVANOR</a:t>
            </a:r>
          </a:p>
        </p:txBody>
      </p:sp>
      <p:sp>
        <p:nvSpPr>
          <p:cNvPr id="3" name="Platshållare för innehåll 2"/>
          <p:cNvSpPr>
            <a:spLocks noGrp="1"/>
          </p:cNvSpPr>
          <p:nvPr>
            <p:ph idx="1"/>
          </p:nvPr>
        </p:nvSpPr>
        <p:spPr>
          <a:xfrm>
            <a:off x="728662" y="1417638"/>
            <a:ext cx="7913688" cy="4750687"/>
          </a:xfrm>
        </p:spPr>
        <p:txBody>
          <a:bodyPr>
            <a:normAutofit/>
          </a:bodyPr>
          <a:lstStyle/>
          <a:p>
            <a:r>
              <a:rPr lang="sv-SE" sz="2000" dirty="0"/>
              <a:t>I Hallsbergs kommun uppnår endast 22 procent av flickorna som går gymnasiets andra år rekommendationen om 60 minuters fysisk aktivitet per dag. </a:t>
            </a:r>
          </a:p>
          <a:p>
            <a:r>
              <a:rPr lang="sv-SE" sz="2000" dirty="0"/>
              <a:t>I de korskörningar som ÖLIF/SISU tagit fram på länsnivå då medlem i idrottsförening samt andel som uppnår rekommendation om 60 minuters fysisk aktivitet per dag exempelvis korskörs med frågor om psykisk hälsa visas att de barn och unga som är medlemmar i idrottsföreningar samt når upp till rekommendationen om 60 minuters fysisk aktivitet per dag har en bättre psykisk hälsa än de barn och ungdomar som inte är med i idrottsföreningar respektive inte når upp i rekommendationen om 60 minuters fysisk aktivitet per dag. </a:t>
            </a:r>
          </a:p>
          <a:p>
            <a:r>
              <a:rPr lang="sv-SE" sz="2000" dirty="0"/>
              <a:t>77 % av männen i åldern 30-49år når upp till rekommendationen kring fysisk aktivitet, vilket är 11% högre än för länet totalt.</a:t>
            </a:r>
          </a:p>
          <a:p>
            <a:endParaRPr lang="sv-SE" dirty="0"/>
          </a:p>
        </p:txBody>
      </p:sp>
    </p:spTree>
    <p:extLst>
      <p:ext uri="{BB962C8B-B14F-4D97-AF65-F5344CB8AC3E}">
        <p14:creationId xmlns:p14="http://schemas.microsoft.com/office/powerpoint/2010/main" val="95212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SAMMANFATTNING</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FÖRENINGSLIV</a:t>
            </a:r>
          </a:p>
        </p:txBody>
      </p:sp>
      <p:sp>
        <p:nvSpPr>
          <p:cNvPr id="3" name="Platshållare för innehåll 2"/>
          <p:cNvSpPr>
            <a:spLocks noGrp="1"/>
          </p:cNvSpPr>
          <p:nvPr>
            <p:ph idx="1"/>
          </p:nvPr>
        </p:nvSpPr>
        <p:spPr>
          <a:xfrm>
            <a:off x="728662" y="1417638"/>
            <a:ext cx="7913688" cy="4750687"/>
          </a:xfrm>
        </p:spPr>
        <p:txBody>
          <a:bodyPr>
            <a:normAutofit fontScale="92500" lnSpcReduction="10000"/>
          </a:bodyPr>
          <a:lstStyle/>
          <a:p>
            <a:r>
              <a:rPr lang="sv-SE" dirty="0"/>
              <a:t>2017 rapporterade totalt 24 idrottsföreningar i Hallsbergs kommun verksamhet för barn och unga (7-25 år). </a:t>
            </a:r>
          </a:p>
          <a:p>
            <a:r>
              <a:rPr lang="sv-SE" dirty="0"/>
              <a:t>I Hallsbergs kommun är det 23 föreningar som under 2018 rapporterat studietimmar till SISU. Av dessa står IFK Hallsbergs Hockey för 17 procent.</a:t>
            </a:r>
          </a:p>
          <a:p>
            <a:r>
              <a:rPr lang="sv-SE" dirty="0"/>
              <a:t>Antalet deltagartillfällen för barn och unga är relativt oförändrat mellan 2016-2017. </a:t>
            </a:r>
          </a:p>
          <a:p>
            <a:r>
              <a:rPr lang="sv-SE" dirty="0"/>
              <a:t>Gällande fördelningen av deltagartillfällen mellan flickor och pojkar visas att 64 procent av deltagartillfällena i Hallsbergs kommun under 2017 var med pojkar. </a:t>
            </a:r>
          </a:p>
          <a:p>
            <a:r>
              <a:rPr lang="sv-SE" dirty="0"/>
              <a:t>Då deltagartillfällena för barn och unga under 2017 delas upp i åldersgrupperna 7-12 år, 13-16 år, 17-20 år och 21-25 år visas, för både flickor och pojkar, att antalet deltagartillfällen minskar med stigande ålder. Detta är även en tendens som visas på nationell nivå. </a:t>
            </a:r>
          </a:p>
          <a:p>
            <a:endParaRPr lang="sv-SE" sz="2000" dirty="0"/>
          </a:p>
        </p:txBody>
      </p:sp>
    </p:spTree>
    <p:extLst>
      <p:ext uri="{BB962C8B-B14F-4D97-AF65-F5344CB8AC3E}">
        <p14:creationId xmlns:p14="http://schemas.microsoft.com/office/powerpoint/2010/main" val="208059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4600184" cy="1422399"/>
          </a:xfrm>
        </p:spPr>
        <p:txBody>
          <a:bodyPr>
            <a:noAutofit/>
          </a:bodyPr>
          <a:lstStyle/>
          <a:p>
            <a:r>
              <a:rPr lang="sv-SE" sz="3200" dirty="0">
                <a:solidFill>
                  <a:schemeClr val="bg1"/>
                </a:solidFill>
                <a:latin typeface="Arial" panose="020B0604020202020204" pitchFamily="34" charset="0"/>
                <a:cs typeface="Arial" panose="020B0604020202020204" pitchFamily="34" charset="0"/>
              </a:rPr>
              <a:t>HÄLSA OCH LEVNADSVANOR</a:t>
            </a:r>
            <a:br>
              <a:rPr lang="sv-SE" sz="3200" dirty="0">
                <a:solidFill>
                  <a:schemeClr val="bg1"/>
                </a:solidFill>
                <a:latin typeface="Arial" panose="020B0604020202020204" pitchFamily="34" charset="0"/>
                <a:cs typeface="Arial" panose="020B0604020202020204" pitchFamily="34" charset="0"/>
              </a:rPr>
            </a:br>
            <a:r>
              <a:rPr lang="sv-SE" sz="3200" dirty="0">
                <a:solidFill>
                  <a:schemeClr val="bg1"/>
                </a:solidFill>
                <a:latin typeface="Arial" panose="020B0604020202020204" pitchFamily="34" charset="0"/>
                <a:cs typeface="Arial" panose="020B0604020202020204" pitchFamily="34" charset="0"/>
              </a:rPr>
              <a:t>BARN OCH UNGA</a:t>
            </a:r>
          </a:p>
        </p:txBody>
      </p:sp>
    </p:spTree>
    <p:extLst>
      <p:ext uri="{BB962C8B-B14F-4D97-AF65-F5344CB8AC3E}">
        <p14:creationId xmlns:p14="http://schemas.microsoft.com/office/powerpoint/2010/main" val="327893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701338-3680-4254-9DCC-8E8ABF5B8389}"/>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RÄDDA BARNEN</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BARNFATTIGDOM</a:t>
            </a:r>
          </a:p>
        </p:txBody>
      </p:sp>
      <p:graphicFrame>
        <p:nvGraphicFramePr>
          <p:cNvPr id="4" name="Diagram 3">
            <a:extLst>
              <a:ext uri="{FF2B5EF4-FFF2-40B4-BE49-F238E27FC236}">
                <a16:creationId xmlns:a16="http://schemas.microsoft.com/office/drawing/2014/main" id="{D0D963FD-699B-4755-920E-6153564ACE6D}"/>
              </a:ext>
            </a:extLst>
          </p:cNvPr>
          <p:cNvGraphicFramePr>
            <a:graphicFrameLocks/>
          </p:cNvGraphicFramePr>
          <p:nvPr/>
        </p:nvGraphicFramePr>
        <p:xfrm>
          <a:off x="1172308" y="1565029"/>
          <a:ext cx="6037384" cy="4437186"/>
        </p:xfrm>
        <a:graphic>
          <a:graphicData uri="http://schemas.openxmlformats.org/drawingml/2006/chart">
            <c:chart xmlns:c="http://schemas.openxmlformats.org/drawingml/2006/chart" xmlns:r="http://schemas.openxmlformats.org/officeDocument/2006/relationships" r:id="rId3"/>
          </a:graphicData>
        </a:graphic>
      </p:graphicFrame>
      <p:sp>
        <p:nvSpPr>
          <p:cNvPr id="7" name="Rektangel 6">
            <a:extLst>
              <a:ext uri="{FF2B5EF4-FFF2-40B4-BE49-F238E27FC236}">
                <a16:creationId xmlns:a16="http://schemas.microsoft.com/office/drawing/2014/main" id="{0835C576-43E4-458A-AD9E-7384A5A43AC7}"/>
              </a:ext>
            </a:extLst>
          </p:cNvPr>
          <p:cNvSpPr/>
          <p:nvPr/>
        </p:nvSpPr>
        <p:spPr>
          <a:xfrm>
            <a:off x="1019908" y="6126724"/>
            <a:ext cx="2023311" cy="338554"/>
          </a:xfrm>
          <a:prstGeom prst="rect">
            <a:avLst/>
          </a:prstGeom>
        </p:spPr>
        <p:txBody>
          <a:bodyPr wrap="none">
            <a:spAutoFit/>
          </a:bodyPr>
          <a:lstStyle/>
          <a:p>
            <a:r>
              <a:rPr lang="sv-SE" sz="1600" b="1" dirty="0"/>
              <a:t>(Rädda barnen, 2018)</a:t>
            </a:r>
            <a:endParaRPr lang="sv-SE" sz="1600" dirty="0"/>
          </a:p>
        </p:txBody>
      </p:sp>
    </p:spTree>
    <p:extLst>
      <p:ext uri="{BB962C8B-B14F-4D97-AF65-F5344CB8AC3E}">
        <p14:creationId xmlns:p14="http://schemas.microsoft.com/office/powerpoint/2010/main" val="27537509"/>
      </p:ext>
    </p:extLst>
  </p:cSld>
  <p:clrMapOvr>
    <a:masterClrMapping/>
  </p:clrMapOvr>
</p:sld>
</file>

<file path=ppt/theme/theme1.xml><?xml version="1.0" encoding="utf-8"?>
<a:theme xmlns:a="http://schemas.openxmlformats.org/drawingml/2006/main" name="Textsi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E600A9E2824C44BBD08C455BE0CBFC9" ma:contentTypeVersion="8" ma:contentTypeDescription="Skapa ett nytt dokument." ma:contentTypeScope="" ma:versionID="b86b233530d0fbedea13648f836f0107">
  <xsd:schema xmlns:xsd="http://www.w3.org/2001/XMLSchema" xmlns:xs="http://www.w3.org/2001/XMLSchema" xmlns:p="http://schemas.microsoft.com/office/2006/metadata/properties" xmlns:ns2="29897d89-7987-4e5a-9500-ad70803f94e3" xmlns:ns3="26fdf2fc-e934-472e-9a20-1f239de656b7" targetNamespace="http://schemas.microsoft.com/office/2006/metadata/properties" ma:root="true" ma:fieldsID="0d5b103c26888a5d584c205d7621ac58" ns2:_="" ns3:_="">
    <xsd:import namespace="29897d89-7987-4e5a-9500-ad70803f94e3"/>
    <xsd:import namespace="26fdf2fc-e934-472e-9a20-1f239de656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97d89-7987-4e5a-9500-ad70803f94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df2fc-e934-472e-9a20-1f239de656b7"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4613D5-F4C2-4E04-9F39-83216B3E3824}">
  <ds:schemaRefs>
    <ds:schemaRef ds:uri="http://schemas.microsoft.com/sharepoint/v3/contenttype/forms"/>
  </ds:schemaRefs>
</ds:datastoreItem>
</file>

<file path=customXml/itemProps2.xml><?xml version="1.0" encoding="utf-8"?>
<ds:datastoreItem xmlns:ds="http://schemas.openxmlformats.org/officeDocument/2006/customXml" ds:itemID="{2468A0EC-C678-450B-8BA6-9A831A4D4918}">
  <ds:schemaRefs>
    <ds:schemaRef ds:uri="http://schemas.microsoft.com/office/2006/documentManagement/types"/>
    <ds:schemaRef ds:uri="http://purl.org/dc/elements/1.1/"/>
    <ds:schemaRef ds:uri="http://schemas.microsoft.com/office/2006/metadata/properties"/>
    <ds:schemaRef ds:uri="29897d89-7987-4e5a-9500-ad70803f94e3"/>
    <ds:schemaRef ds:uri="http://purl.org/dc/terms/"/>
    <ds:schemaRef ds:uri="http://schemas.openxmlformats.org/package/2006/metadata/core-properties"/>
    <ds:schemaRef ds:uri="http://purl.org/dc/dcmitype/"/>
    <ds:schemaRef ds:uri="http://schemas.microsoft.com/office/infopath/2007/PartnerControls"/>
    <ds:schemaRef ds:uri="26fdf2fc-e934-472e-9a20-1f239de656b7"/>
    <ds:schemaRef ds:uri="http://www.w3.org/XML/1998/namespace"/>
  </ds:schemaRefs>
</ds:datastoreItem>
</file>

<file path=customXml/itemProps3.xml><?xml version="1.0" encoding="utf-8"?>
<ds:datastoreItem xmlns:ds="http://schemas.openxmlformats.org/officeDocument/2006/customXml" ds:itemID="{B315FF05-D210-43A9-978A-95BD1E391C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97d89-7987-4e5a-9500-ad70803f94e3"/>
    <ds:schemaRef ds:uri="26fdf2fc-e934-472e-9a20-1f239de65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O¦êrebroLa¦ênsIF_PP_mall</Template>
  <TotalTime>19745</TotalTime>
  <Words>5659</Words>
  <Application>Microsoft Office PowerPoint</Application>
  <PresentationFormat>Bildspel på skärmen (4:3)</PresentationFormat>
  <Paragraphs>462</Paragraphs>
  <Slides>44</Slides>
  <Notes>39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44</vt:i4>
      </vt:variant>
    </vt:vector>
  </HeadingPairs>
  <TitlesOfParts>
    <vt:vector size="49" baseType="lpstr">
      <vt:lpstr>Arial</vt:lpstr>
      <vt:lpstr>Bern Sans CT</vt:lpstr>
      <vt:lpstr>Bern Sans CT Regular</vt:lpstr>
      <vt:lpstr>Calibri</vt:lpstr>
      <vt:lpstr>Textsida</vt:lpstr>
      <vt:lpstr>KOMMUNRAPPORT HALLSBERGS KOMMUN 2019 </vt:lpstr>
      <vt:lpstr>STRATEGI 2025</vt:lpstr>
      <vt:lpstr>OM RAPPORTEN</vt:lpstr>
      <vt:lpstr>OM RAPPORTEN</vt:lpstr>
      <vt:lpstr>SAMMANFATTNING AV 2019-ÅRS KOMMUNRAPPORT</vt:lpstr>
      <vt:lpstr>SAMMANFATTNING   HÄLSA OCH LEVNADSVANOR</vt:lpstr>
      <vt:lpstr>SAMMANFATTNING FÖRENINGSLIV</vt:lpstr>
      <vt:lpstr>HÄLSA OCH LEVNADSVANOR BARN OCH UNGA</vt:lpstr>
      <vt:lpstr>RÄDDA BARNEN BARNFATTIGDOM</vt:lpstr>
      <vt:lpstr>BARN OCH UNGA</vt:lpstr>
      <vt:lpstr>Andel ungdomar med funktionsnedsättning (gymnasiet)</vt:lpstr>
      <vt:lpstr>Fysisk aktivitet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Övervikt/fetma</vt:lpstr>
      <vt:lpstr>HÄLSA OCH LEVNADSVANOR 30-69 ÅR </vt:lpstr>
      <vt:lpstr>ALLMÄN HÄLSA</vt:lpstr>
      <vt:lpstr>Övervikt/fetma</vt:lpstr>
      <vt:lpstr>Fysisk aktivitet</vt:lpstr>
      <vt:lpstr>Stillasittande fritid</vt:lpstr>
      <vt:lpstr>Hälsa och levnadsvanor 70 år och äldre</vt:lpstr>
      <vt:lpstr>Allmän hälsa</vt:lpstr>
      <vt:lpstr>Fysisk aktivitet</vt:lpstr>
      <vt:lpstr>Stillasittande</vt:lpstr>
      <vt:lpstr>Idrott och föreningsliv</vt:lpstr>
      <vt:lpstr>Idrottsföreningar i Hallsbergs kommun</vt:lpstr>
      <vt:lpstr>DELTAGARTILLFÄLLEN IDROTTSFÖRENINGAR PER CAPITA 7-25 ÅR</vt:lpstr>
      <vt:lpstr>DE STÖRSTA UNGDOMSFÖRENINGARNA 2017 I HALLSBERGS KOMMUN</vt:lpstr>
      <vt:lpstr>DELTAGARTILLFÄLLEN PER IDROTT 2017</vt:lpstr>
      <vt:lpstr>DE STÖRSTA FOLKBILDNINGSRAPPORTERANDE IF 2018 I HALLSBERGS KOMMUN</vt:lpstr>
      <vt:lpstr>LOK-STÖD (ANTAL DELTAGARTILLFÄLLEN) HALLSBERGS KOMMUN</vt:lpstr>
      <vt:lpstr>LOK-STÖD (FLICKOR/POJKAR) HALLSBERGS KOMMUN</vt:lpstr>
      <vt:lpstr>PowerPoint-presentation</vt:lpstr>
      <vt:lpstr>PowerPoint-presentation</vt:lpstr>
      <vt:lpstr>LOK-STÖD FUNKTIONSNEDSÄTTNING HALLSBERGS KOMMUN</vt:lpstr>
      <vt:lpstr>MEDEL OCH STÖD FRÅN ÖLIF/SISU INOM 2018 ÅRS PRIORITERADE OMRÅDEN</vt:lpstr>
      <vt:lpstr>REFERENSER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STArtSIDA</dc:title>
  <dc:creator>Jonas Karlsson</dc:creator>
  <cp:lastModifiedBy>Maria Ståhl (Örebro läns idrottsförbund)</cp:lastModifiedBy>
  <cp:revision>673</cp:revision>
  <cp:lastPrinted>2017-12-15T13:04:57Z</cp:lastPrinted>
  <dcterms:created xsi:type="dcterms:W3CDTF">2016-06-10T08:49:53Z</dcterms:created>
  <dcterms:modified xsi:type="dcterms:W3CDTF">2019-02-28T12:17:10Z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0x0101000E600A9E2824C44BBD08C455BE0CBFC9</vt:lpwstr>
  </property>
  <property fmtid="{D5CDD505-2E9C-101B-9397-08002B2CF9AE}" pid="3" name="AuthorIds_UIVersion_512">
    <vt:lpwstr>39</vt:lpwstr>
  </property>
</Properties>
</file>