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3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4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4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84" r:id="rId5"/>
    <p:sldId id="288" r:id="rId6"/>
    <p:sldId id="291" r:id="rId7"/>
    <p:sldId id="290" r:id="rId8"/>
    <p:sldId id="298" r:id="rId9"/>
    <p:sldId id="346" r:id="rId10"/>
    <p:sldId id="339" r:id="rId11"/>
    <p:sldId id="297" r:id="rId12"/>
    <p:sldId id="444" r:id="rId13"/>
    <p:sldId id="309" r:id="rId14"/>
    <p:sldId id="310" r:id="rId15"/>
    <p:sldId id="311" r:id="rId16"/>
    <p:sldId id="312" r:id="rId17"/>
    <p:sldId id="313" r:id="rId18"/>
    <p:sldId id="316" r:id="rId19"/>
    <p:sldId id="447" r:id="rId20"/>
    <p:sldId id="449" r:id="rId21"/>
    <p:sldId id="296" r:id="rId22"/>
    <p:sldId id="314" r:id="rId23"/>
    <p:sldId id="452" r:id="rId24"/>
    <p:sldId id="454" r:id="rId25"/>
    <p:sldId id="455" r:id="rId26"/>
    <p:sldId id="462" r:id="rId27"/>
    <p:sldId id="463" r:id="rId28"/>
    <p:sldId id="453" r:id="rId29"/>
    <p:sldId id="464" r:id="rId30"/>
    <p:sldId id="456" r:id="rId31"/>
    <p:sldId id="457" r:id="rId32"/>
    <p:sldId id="458" r:id="rId33"/>
    <p:sldId id="459" r:id="rId34"/>
    <p:sldId id="460" r:id="rId35"/>
    <p:sldId id="461" r:id="rId36"/>
    <p:sldId id="465" r:id="rId37"/>
    <p:sldId id="466" r:id="rId38"/>
    <p:sldId id="467" r:id="rId39"/>
    <p:sldId id="468" r:id="rId40"/>
    <p:sldId id="301" r:id="rId41"/>
    <p:sldId id="451" r:id="rId42"/>
    <p:sldId id="338" r:id="rId43"/>
    <p:sldId id="337" r:id="rId44"/>
    <p:sldId id="336" r:id="rId45"/>
    <p:sldId id="304" r:id="rId46"/>
    <p:sldId id="335" r:id="rId47"/>
    <p:sldId id="334" r:id="rId48"/>
    <p:sldId id="333" r:id="rId49"/>
    <p:sldId id="332" r:id="rId50"/>
    <p:sldId id="331" r:id="rId51"/>
    <p:sldId id="450" r:id="rId52"/>
    <p:sldId id="303" r:id="rId53"/>
    <p:sldId id="287" r:id="rId54"/>
  </p:sldIdLst>
  <p:sldSz cx="12192000" cy="6858000"/>
  <p:notesSz cx="6858000" cy="19907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4"/>
            <p14:sldId id="288"/>
            <p14:sldId id="291"/>
            <p14:sldId id="290"/>
            <p14:sldId id="298"/>
            <p14:sldId id="346"/>
            <p14:sldId id="339"/>
            <p14:sldId id="297"/>
            <p14:sldId id="444"/>
            <p14:sldId id="309"/>
            <p14:sldId id="310"/>
            <p14:sldId id="311"/>
            <p14:sldId id="312"/>
            <p14:sldId id="313"/>
            <p14:sldId id="316"/>
            <p14:sldId id="447"/>
            <p14:sldId id="449"/>
            <p14:sldId id="296"/>
            <p14:sldId id="314"/>
            <p14:sldId id="452"/>
            <p14:sldId id="454"/>
            <p14:sldId id="455"/>
            <p14:sldId id="462"/>
            <p14:sldId id="463"/>
            <p14:sldId id="453"/>
            <p14:sldId id="464"/>
            <p14:sldId id="456"/>
            <p14:sldId id="457"/>
            <p14:sldId id="458"/>
            <p14:sldId id="459"/>
            <p14:sldId id="460"/>
            <p14:sldId id="461"/>
            <p14:sldId id="465"/>
            <p14:sldId id="466"/>
            <p14:sldId id="467"/>
            <p14:sldId id="468"/>
            <p14:sldId id="301"/>
            <p14:sldId id="451"/>
            <p14:sldId id="338"/>
            <p14:sldId id="337"/>
            <p14:sldId id="336"/>
            <p14:sldId id="304"/>
            <p14:sldId id="335"/>
            <p14:sldId id="334"/>
            <p14:sldId id="333"/>
            <p14:sldId id="332"/>
            <p14:sldId id="331"/>
            <p14:sldId id="450"/>
            <p14:sldId id="303"/>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Forsberg (RF-SISU Örebro Län)" initials="LL" lastIdx="1" clrIdx="0">
    <p:extLst>
      <p:ext uri="{19B8F6BF-5375-455C-9EA6-DF929625EA0E}">
        <p15:presenceInfo xmlns:p15="http://schemas.microsoft.com/office/powerpoint/2012/main" userId="S::lucas.forsberg@rfsisu.se::8389ac24-e803-46d6-a11c-cba2dd639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A22D9-31E4-44C1-B63C-0A0EF20F0C5E}" v="15" dt="2023-03-04T13:52:32.1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23" autoAdjust="0"/>
  </p:normalViewPr>
  <p:slideViewPr>
    <p:cSldViewPr snapToGrid="0">
      <p:cViewPr varScale="1">
        <p:scale>
          <a:sx n="47" d="100"/>
          <a:sy n="47" d="100"/>
        </p:scale>
        <p:origin x="1392" y="48"/>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venskidrott-my.sharepoint.com/personal/mathias_angelin_rfsisu_se/Documents/Mathias%20dokument/Kommunrapporter%202023/.LH-2022/orebro-lan-trend-2023.01.17.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7.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8.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9.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1.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venskidrott.sharepoint.com/sites/rebroLnsIdrottsfrbund/Delade%20dokument/Gemensamt/kommunteam/2020/Korssk&#246;rningar.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svenskidrott.sharepoint.com/sites/rebroLnsIdrottsfrbund/Delade%20dokument/Gemensamt/kommunteam/2020/Korssk&#246;rnin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EkBarnReg!$B$3</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EkBarnReg!$B$4:$B$15</c:f>
              <c:numCache>
                <c:formatCode>0.0</c:formatCode>
                <c:ptCount val="12"/>
                <c:pt idx="0" formatCode="General">
                  <c:v>14.4</c:v>
                </c:pt>
                <c:pt idx="1">
                  <c:v>17.7</c:v>
                </c:pt>
                <c:pt idx="2">
                  <c:v>18.7</c:v>
                </c:pt>
                <c:pt idx="3">
                  <c:v>17.7</c:v>
                </c:pt>
                <c:pt idx="4">
                  <c:v>26.9</c:v>
                </c:pt>
                <c:pt idx="5">
                  <c:v>25.1</c:v>
                </c:pt>
                <c:pt idx="6">
                  <c:v>23.2</c:v>
                </c:pt>
                <c:pt idx="7">
                  <c:v>15.1</c:v>
                </c:pt>
                <c:pt idx="8">
                  <c:v>15.4</c:v>
                </c:pt>
                <c:pt idx="9">
                  <c:v>18.5</c:v>
                </c:pt>
                <c:pt idx="10">
                  <c:v>18.899999999999999</c:v>
                </c:pt>
                <c:pt idx="11">
                  <c:v>19.7</c:v>
                </c:pt>
              </c:numCache>
            </c:numRef>
          </c:val>
          <c:extLst>
            <c:ext xmlns:c16="http://schemas.microsoft.com/office/drawing/2014/chart" uri="{C3380CC4-5D6E-409C-BE32-E72D297353CC}">
              <c16:uniqueId val="{00000000-3098-4C45-92D8-9D431013306D}"/>
            </c:ext>
          </c:extLst>
        </c:ser>
        <c:ser>
          <c:idx val="1"/>
          <c:order val="1"/>
          <c:tx>
            <c:strRef>
              <c:f>EkBarnReg!$C$3</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EkBarnReg!$C$4:$C$15</c:f>
              <c:numCache>
                <c:formatCode>0.0</c:formatCode>
                <c:ptCount val="12"/>
                <c:pt idx="0" formatCode="General">
                  <c:v>13.3</c:v>
                </c:pt>
                <c:pt idx="1">
                  <c:v>25.1</c:v>
                </c:pt>
                <c:pt idx="2">
                  <c:v>20.7</c:v>
                </c:pt>
                <c:pt idx="3">
                  <c:v>22.7</c:v>
                </c:pt>
                <c:pt idx="4">
                  <c:v>34.1</c:v>
                </c:pt>
                <c:pt idx="5">
                  <c:v>30.9</c:v>
                </c:pt>
                <c:pt idx="6">
                  <c:v>23.3</c:v>
                </c:pt>
                <c:pt idx="7">
                  <c:v>16.2</c:v>
                </c:pt>
                <c:pt idx="8">
                  <c:v>17.399999999999999</c:v>
                </c:pt>
                <c:pt idx="9">
                  <c:v>23.6</c:v>
                </c:pt>
                <c:pt idx="10">
                  <c:v>21.2</c:v>
                </c:pt>
                <c:pt idx="11">
                  <c:v>25.2</c:v>
                </c:pt>
              </c:numCache>
            </c:numRef>
          </c:val>
          <c:extLst>
            <c:ext xmlns:c16="http://schemas.microsoft.com/office/drawing/2014/chart" uri="{C3380CC4-5D6E-409C-BE32-E72D297353CC}">
              <c16:uniqueId val="{00000001-3098-4C45-92D8-9D431013306D}"/>
            </c:ext>
          </c:extLst>
        </c:ser>
        <c:ser>
          <c:idx val="2"/>
          <c:order val="2"/>
          <c:tx>
            <c:strRef>
              <c:f>EkBarnReg!$D$3</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EkBarnReg!$A$4:$A$15</c:f>
              <c:strCache>
                <c:ptCount val="12"/>
                <c:pt idx="0">
                  <c:v>Lekeberg</c:v>
                </c:pt>
                <c:pt idx="1">
                  <c:v>Laxå</c:v>
                </c:pt>
                <c:pt idx="2">
                  <c:v>Hallsberg</c:v>
                </c:pt>
                <c:pt idx="3">
                  <c:v>Degerfors</c:v>
                </c:pt>
                <c:pt idx="4">
                  <c:v>Hällefors</c:v>
                </c:pt>
                <c:pt idx="5">
                  <c:v>Ljusnarsberg</c:v>
                </c:pt>
                <c:pt idx="6">
                  <c:v>Örebro</c:v>
                </c:pt>
                <c:pt idx="7">
                  <c:v>Kumla</c:v>
                </c:pt>
                <c:pt idx="8">
                  <c:v>Askersund</c:v>
                </c:pt>
                <c:pt idx="9">
                  <c:v>Karlskoga</c:v>
                </c:pt>
                <c:pt idx="10">
                  <c:v>Nora</c:v>
                </c:pt>
                <c:pt idx="11">
                  <c:v>Lindesberg</c:v>
                </c:pt>
              </c:strCache>
            </c:strRef>
          </c:cat>
          <c:val>
            <c:numRef>
              <c:f>EkBarnReg!$D$4:$D$15</c:f>
              <c:numCache>
                <c:formatCode>0.0</c:formatCode>
                <c:ptCount val="12"/>
                <c:pt idx="0" formatCode="General">
                  <c:v>12.6</c:v>
                </c:pt>
                <c:pt idx="1">
                  <c:v>33.5</c:v>
                </c:pt>
                <c:pt idx="2">
                  <c:v>26.5</c:v>
                </c:pt>
                <c:pt idx="3">
                  <c:v>31.3</c:v>
                </c:pt>
                <c:pt idx="4">
                  <c:v>46.4</c:v>
                </c:pt>
                <c:pt idx="5">
                  <c:v>34.799999999999997</c:v>
                </c:pt>
                <c:pt idx="6">
                  <c:v>23.7</c:v>
                </c:pt>
                <c:pt idx="7">
                  <c:v>17.100000000000001</c:v>
                </c:pt>
                <c:pt idx="8">
                  <c:v>19.600000000000001</c:v>
                </c:pt>
                <c:pt idx="9">
                  <c:v>26</c:v>
                </c:pt>
                <c:pt idx="10">
                  <c:v>24</c:v>
                </c:pt>
                <c:pt idx="11">
                  <c:v>26.6</c:v>
                </c:pt>
              </c:numCache>
            </c:numRef>
          </c:val>
          <c:extLst>
            <c:ext xmlns:c16="http://schemas.microsoft.com/office/drawing/2014/chart" uri="{C3380CC4-5D6E-409C-BE32-E72D297353CC}">
              <c16:uniqueId val="{00000002-3098-4C45-92D8-9D431013306D}"/>
            </c:ext>
          </c:extLst>
        </c:ser>
        <c:dLbls>
          <c:showLegendKey val="0"/>
          <c:showVal val="0"/>
          <c:showCatName val="0"/>
          <c:showSerName val="0"/>
          <c:showPercent val="0"/>
          <c:showBubbleSize val="0"/>
        </c:dLbls>
        <c:gapWidth val="219"/>
        <c:overlap val="-27"/>
        <c:axId val="291937056"/>
        <c:axId val="291935416"/>
      </c:barChart>
      <c:catAx>
        <c:axId val="2919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5416"/>
        <c:crosses val="autoZero"/>
        <c:auto val="1"/>
        <c:lblAlgn val="ctr"/>
        <c:lblOffset val="100"/>
        <c:noMultiLvlLbl val="0"/>
      </c:catAx>
      <c:valAx>
        <c:axId val="2919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19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1" i="0" baseline="0" dirty="0">
                <a:effectLst/>
              </a:rPr>
              <a:t>Andel med gott psykiskt välbefinnande utifrån daglig fysisk aktivitet (tjejer/killar) - Länsnivå</a:t>
            </a:r>
            <a:endParaRPr lang="sv-SE"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Sheet1!$Q$869</c:f>
              <c:strCache>
                <c:ptCount val="1"/>
                <c:pt idx="0">
                  <c:v>Mindre än 30 minuter</c:v>
                </c:pt>
              </c:strCache>
            </c:strRef>
          </c:tx>
          <c:spPr>
            <a:solidFill>
              <a:srgbClr val="92D050"/>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Sheet1!$R$869:$U$869</c:f>
              <c:numCache>
                <c:formatCode>0%</c:formatCode>
                <c:ptCount val="4"/>
                <c:pt idx="0">
                  <c:v>0.22</c:v>
                </c:pt>
                <c:pt idx="1">
                  <c:v>0.32</c:v>
                </c:pt>
                <c:pt idx="2">
                  <c:v>0.28999999999999998</c:v>
                </c:pt>
                <c:pt idx="3">
                  <c:v>0.33</c:v>
                </c:pt>
              </c:numCache>
            </c:numRef>
          </c:val>
          <c:extLst>
            <c:ext xmlns:c16="http://schemas.microsoft.com/office/drawing/2014/chart" uri="{C3380CC4-5D6E-409C-BE32-E72D297353CC}">
              <c16:uniqueId val="{00000000-A0B5-41AA-97ED-968C9D5B52A6}"/>
            </c:ext>
          </c:extLst>
        </c:ser>
        <c:ser>
          <c:idx val="1"/>
          <c:order val="1"/>
          <c:tx>
            <c:strRef>
              <c:f>Sheet1!$Q$870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Sheet1!$R$870:$U$870</c:f>
              <c:numCache>
                <c:formatCode>0%</c:formatCode>
                <c:ptCount val="4"/>
                <c:pt idx="0">
                  <c:v>0.34</c:v>
                </c:pt>
                <c:pt idx="1">
                  <c:v>0.41</c:v>
                </c:pt>
                <c:pt idx="2">
                  <c:v>0.38</c:v>
                </c:pt>
                <c:pt idx="3">
                  <c:v>0.45</c:v>
                </c:pt>
              </c:numCache>
            </c:numRef>
          </c:val>
          <c:extLst>
            <c:ext xmlns:c16="http://schemas.microsoft.com/office/drawing/2014/chart" uri="{C3380CC4-5D6E-409C-BE32-E72D297353CC}">
              <c16:uniqueId val="{00000001-A0B5-41AA-97ED-968C9D5B52A6}"/>
            </c:ext>
          </c:extLst>
        </c:ser>
        <c:ser>
          <c:idx val="2"/>
          <c:order val="2"/>
          <c:tx>
            <c:strRef>
              <c:f>Sheet1!$Q$871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Sheet1!$R$867:$U$868</c:f>
              <c:multiLvlStrCache>
                <c:ptCount val="4"/>
                <c:lvl>
                  <c:pt idx="0">
                    <c:v>Tjejer</c:v>
                  </c:pt>
                  <c:pt idx="1">
                    <c:v>Killar</c:v>
                  </c:pt>
                  <c:pt idx="2">
                    <c:v>Tjejer</c:v>
                  </c:pt>
                  <c:pt idx="3">
                    <c:v>Killar</c:v>
                  </c:pt>
                </c:lvl>
                <c:lvl>
                  <c:pt idx="0">
                    <c:v>År 9</c:v>
                  </c:pt>
                  <c:pt idx="2">
                    <c:v>Gy. 2</c:v>
                  </c:pt>
                </c:lvl>
              </c:multiLvlStrCache>
            </c:multiLvlStrRef>
          </c:cat>
          <c:val>
            <c:numRef>
              <c:f>Sheet1!$R$871:$U$871</c:f>
              <c:numCache>
                <c:formatCode>0%</c:formatCode>
                <c:ptCount val="4"/>
                <c:pt idx="0">
                  <c:v>0.42</c:v>
                </c:pt>
                <c:pt idx="1">
                  <c:v>0.59</c:v>
                </c:pt>
                <c:pt idx="2">
                  <c:v>0.44</c:v>
                </c:pt>
                <c:pt idx="3">
                  <c:v>0.56000000000000005</c:v>
                </c:pt>
              </c:numCache>
            </c:numRef>
          </c:val>
          <c:extLst>
            <c:ext xmlns:c16="http://schemas.microsoft.com/office/drawing/2014/chart" uri="{C3380CC4-5D6E-409C-BE32-E72D297353CC}">
              <c16:uniqueId val="{00000002-A0B5-41AA-97ED-968C9D5B52A6}"/>
            </c:ext>
          </c:extLst>
        </c:ser>
        <c:dLbls>
          <c:showLegendKey val="0"/>
          <c:showVal val="0"/>
          <c:showCatName val="0"/>
          <c:showSerName val="0"/>
          <c:showPercent val="0"/>
          <c:showBubbleSize val="0"/>
        </c:dLbls>
        <c:gapWidth val="219"/>
        <c:overlap val="-27"/>
        <c:axId val="985897864"/>
        <c:axId val="985898192"/>
      </c:barChart>
      <c:catAx>
        <c:axId val="98589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85898192"/>
        <c:crosses val="autoZero"/>
        <c:auto val="1"/>
        <c:lblAlgn val="ctr"/>
        <c:lblOffset val="100"/>
        <c:noMultiLvlLbl val="0"/>
      </c:catAx>
      <c:valAx>
        <c:axId val="98589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85897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'isoBMI-ELSA'!$E$59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'isoBMI-ELSA'!$B$60:$D$65</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Lekeberg</c:v>
                  </c:pt>
                </c:lvl>
              </c:multiLvlStrCache>
            </c:multiLvlStrRef>
          </c:cat>
          <c:val>
            <c:numRef>
              <c:f>'isoBMI-ELSA'!$E$60:$E$65</c:f>
              <c:numCache>
                <c:formatCode>General</c:formatCode>
                <c:ptCount val="6"/>
                <c:pt idx="0">
                  <c:v>24</c:v>
                </c:pt>
                <c:pt idx="1">
                  <c:v>19</c:v>
                </c:pt>
                <c:pt idx="2">
                  <c:v>40</c:v>
                </c:pt>
                <c:pt idx="3">
                  <c:v>23</c:v>
                </c:pt>
                <c:pt idx="4">
                  <c:v>16</c:v>
                </c:pt>
                <c:pt idx="5">
                  <c:v>22</c:v>
                </c:pt>
              </c:numCache>
            </c:numRef>
          </c:val>
          <c:extLst>
            <c:ext xmlns:c16="http://schemas.microsoft.com/office/drawing/2014/chart" uri="{C3380CC4-5D6E-409C-BE32-E72D297353CC}">
              <c16:uniqueId val="{00000000-F380-470F-8E60-70864DCB4036}"/>
            </c:ext>
          </c:extLst>
        </c:ser>
        <c:ser>
          <c:idx val="1"/>
          <c:order val="1"/>
          <c:tx>
            <c:strRef>
              <c:f>'isoBMI-ELSA'!$F$59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'isoBMI-ELSA'!$B$60:$D$65</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Lekeberg</c:v>
                  </c:pt>
                </c:lvl>
              </c:multiLvlStrCache>
            </c:multiLvlStrRef>
          </c:cat>
          <c:val>
            <c:numRef>
              <c:f>'isoBMI-ELSA'!$F$60:$F$65</c:f>
              <c:numCache>
                <c:formatCode>General</c:formatCode>
                <c:ptCount val="6"/>
                <c:pt idx="0">
                  <c:v>20</c:v>
                </c:pt>
                <c:pt idx="1">
                  <c:v>7</c:v>
                </c:pt>
                <c:pt idx="2">
                  <c:v>32</c:v>
                </c:pt>
                <c:pt idx="3">
                  <c:v>25</c:v>
                </c:pt>
                <c:pt idx="4">
                  <c:v>12</c:v>
                </c:pt>
                <c:pt idx="5">
                  <c:v>18</c:v>
                </c:pt>
              </c:numCache>
            </c:numRef>
          </c:val>
          <c:extLst>
            <c:ext xmlns:c16="http://schemas.microsoft.com/office/drawing/2014/chart" uri="{C3380CC4-5D6E-409C-BE32-E72D297353CC}">
              <c16:uniqueId val="{00000001-F380-470F-8E60-70864DCB4036}"/>
            </c:ext>
          </c:extLst>
        </c:ser>
        <c:ser>
          <c:idx val="2"/>
          <c:order val="2"/>
          <c:tx>
            <c:strRef>
              <c:f>'isoBMI-ELSA'!$G$59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'isoBMI-ELSA'!$B$60:$D$65</c:f>
              <c:multiLvlStrCache>
                <c:ptCount val="6"/>
                <c:lvl>
                  <c:pt idx="0">
                    <c:v>Flickor</c:v>
                  </c:pt>
                  <c:pt idx="1">
                    <c:v>Pojkar</c:v>
                  </c:pt>
                  <c:pt idx="2">
                    <c:v>Flickor</c:v>
                  </c:pt>
                  <c:pt idx="3">
                    <c:v>Pojkar</c:v>
                  </c:pt>
                  <c:pt idx="4">
                    <c:v>Flickor</c:v>
                  </c:pt>
                  <c:pt idx="5">
                    <c:v>Pojkar</c:v>
                  </c:pt>
                </c:lvl>
                <c:lvl>
                  <c:pt idx="0">
                    <c:v>Förskoleklass</c:v>
                  </c:pt>
                  <c:pt idx="2">
                    <c:v>Åk 4</c:v>
                  </c:pt>
                  <c:pt idx="4">
                    <c:v>Åk 7</c:v>
                  </c:pt>
                </c:lvl>
                <c:lvl>
                  <c:pt idx="0">
                    <c:v>Lekeberg</c:v>
                  </c:pt>
                </c:lvl>
              </c:multiLvlStrCache>
            </c:multiLvlStrRef>
          </c:cat>
          <c:val>
            <c:numRef>
              <c:f>'isoBMI-ELSA'!$G$60:$G$65</c:f>
              <c:numCache>
                <c:formatCode>General</c:formatCode>
                <c:ptCount val="6"/>
                <c:pt idx="0">
                  <c:v>34</c:v>
                </c:pt>
                <c:pt idx="1">
                  <c:v>16</c:v>
                </c:pt>
                <c:pt idx="2">
                  <c:v>22</c:v>
                </c:pt>
                <c:pt idx="3">
                  <c:v>29</c:v>
                </c:pt>
                <c:pt idx="4">
                  <c:v>25</c:v>
                </c:pt>
                <c:pt idx="5">
                  <c:v>18</c:v>
                </c:pt>
              </c:numCache>
            </c:numRef>
          </c:val>
          <c:extLst>
            <c:ext xmlns:c16="http://schemas.microsoft.com/office/drawing/2014/chart" uri="{C3380CC4-5D6E-409C-BE32-E72D297353CC}">
              <c16:uniqueId val="{00000002-F380-470F-8E60-70864DCB4036}"/>
            </c:ext>
          </c:extLst>
        </c:ser>
        <c:dLbls>
          <c:showLegendKey val="0"/>
          <c:showVal val="0"/>
          <c:showCatName val="0"/>
          <c:showSerName val="0"/>
          <c:showPercent val="0"/>
          <c:showBubbleSize val="0"/>
        </c:dLbls>
        <c:gapWidth val="219"/>
        <c:overlap val="-27"/>
        <c:axId val="714226824"/>
        <c:axId val="714227152"/>
      </c:barChart>
      <c:catAx>
        <c:axId val="71422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714227152"/>
        <c:crosses val="autoZero"/>
        <c:auto val="1"/>
        <c:lblAlgn val="ctr"/>
        <c:lblOffset val="100"/>
        <c:noMultiLvlLbl val="0"/>
      </c:catAx>
      <c:valAx>
        <c:axId val="71422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14226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med övervikt/obesitas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'isoBMI-ELSA'!$E$69</c:f>
              <c:strCache>
                <c:ptCount val="1"/>
                <c:pt idx="0">
                  <c:v>2020</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'isoBMI-ELSA'!$E$70:$E$77</c:f>
              <c:numCache>
                <c:formatCode>General</c:formatCode>
                <c:ptCount val="8"/>
                <c:pt idx="0">
                  <c:v>21</c:v>
                </c:pt>
                <c:pt idx="1">
                  <c:v>15</c:v>
                </c:pt>
                <c:pt idx="2">
                  <c:v>28</c:v>
                </c:pt>
                <c:pt idx="3">
                  <c:v>25</c:v>
                </c:pt>
                <c:pt idx="4">
                  <c:v>24</c:v>
                </c:pt>
                <c:pt idx="5">
                  <c:v>28</c:v>
                </c:pt>
                <c:pt idx="6">
                  <c:v>26</c:v>
                </c:pt>
                <c:pt idx="7">
                  <c:v>27</c:v>
                </c:pt>
              </c:numCache>
            </c:numRef>
          </c:val>
          <c:extLst>
            <c:ext xmlns:c16="http://schemas.microsoft.com/office/drawing/2014/chart" uri="{C3380CC4-5D6E-409C-BE32-E72D297353CC}">
              <c16:uniqueId val="{00000000-AF2A-481D-A43A-5429711FBF02}"/>
            </c:ext>
          </c:extLst>
        </c:ser>
        <c:ser>
          <c:idx val="1"/>
          <c:order val="1"/>
          <c:tx>
            <c:strRef>
              <c:f>'isoBMI-ELSA'!$F$69</c:f>
              <c:strCache>
                <c:ptCount val="1"/>
                <c:pt idx="0">
                  <c:v>2021</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'isoBMI-ELSA'!$F$70:$F$77</c:f>
              <c:numCache>
                <c:formatCode>General</c:formatCode>
                <c:ptCount val="8"/>
                <c:pt idx="0">
                  <c:v>21</c:v>
                </c:pt>
                <c:pt idx="1">
                  <c:v>17</c:v>
                </c:pt>
                <c:pt idx="2">
                  <c:v>26</c:v>
                </c:pt>
                <c:pt idx="3">
                  <c:v>26</c:v>
                </c:pt>
                <c:pt idx="4">
                  <c:v>23</c:v>
                </c:pt>
                <c:pt idx="5">
                  <c:v>26</c:v>
                </c:pt>
                <c:pt idx="6">
                  <c:v>26</c:v>
                </c:pt>
                <c:pt idx="7">
                  <c:v>28</c:v>
                </c:pt>
              </c:numCache>
            </c:numRef>
          </c:val>
          <c:extLst>
            <c:ext xmlns:c16="http://schemas.microsoft.com/office/drawing/2014/chart" uri="{C3380CC4-5D6E-409C-BE32-E72D297353CC}">
              <c16:uniqueId val="{00000001-AF2A-481D-A43A-5429711FBF02}"/>
            </c:ext>
          </c:extLst>
        </c:ser>
        <c:ser>
          <c:idx val="2"/>
          <c:order val="2"/>
          <c:tx>
            <c:strRef>
              <c:f>'isoBMI-ELSA'!$G$69</c:f>
              <c:strCache>
                <c:ptCount val="1"/>
                <c:pt idx="0">
                  <c:v>2022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'isoBMI-ELSA'!$B$70:$D$77</c:f>
              <c:multiLvlStrCache>
                <c:ptCount val="8"/>
                <c:lvl>
                  <c:pt idx="0">
                    <c:v>Flickor</c:v>
                  </c:pt>
                  <c:pt idx="1">
                    <c:v>Pojkar</c:v>
                  </c:pt>
                  <c:pt idx="2">
                    <c:v>Flickor</c:v>
                  </c:pt>
                  <c:pt idx="3">
                    <c:v>Pojkar</c:v>
                  </c:pt>
                  <c:pt idx="4">
                    <c:v>Flickor</c:v>
                  </c:pt>
                  <c:pt idx="5">
                    <c:v>Pojkar</c:v>
                  </c:pt>
                  <c:pt idx="6">
                    <c:v>Flickor</c:v>
                  </c:pt>
                  <c:pt idx="7">
                    <c:v>Pojkar</c:v>
                  </c:pt>
                </c:lvl>
                <c:lvl>
                  <c:pt idx="0">
                    <c:v>Förskoleklass</c:v>
                  </c:pt>
                  <c:pt idx="2">
                    <c:v>Åk4</c:v>
                  </c:pt>
                  <c:pt idx="4">
                    <c:v>Åk7</c:v>
                  </c:pt>
                  <c:pt idx="6">
                    <c:v>Gy 1</c:v>
                  </c:pt>
                </c:lvl>
                <c:lvl>
                  <c:pt idx="0">
                    <c:v>Örebro län</c:v>
                  </c:pt>
                </c:lvl>
              </c:multiLvlStrCache>
            </c:multiLvlStrRef>
          </c:cat>
          <c:val>
            <c:numRef>
              <c:f>'isoBMI-ELSA'!$G$70:$G$77</c:f>
              <c:numCache>
                <c:formatCode>General</c:formatCode>
                <c:ptCount val="8"/>
                <c:pt idx="0">
                  <c:v>24</c:v>
                </c:pt>
                <c:pt idx="1">
                  <c:v>18</c:v>
                </c:pt>
                <c:pt idx="2">
                  <c:v>25</c:v>
                </c:pt>
                <c:pt idx="3">
                  <c:v>28</c:v>
                </c:pt>
                <c:pt idx="4">
                  <c:v>28</c:v>
                </c:pt>
                <c:pt idx="5">
                  <c:v>26</c:v>
                </c:pt>
                <c:pt idx="6">
                  <c:v>23</c:v>
                </c:pt>
                <c:pt idx="7">
                  <c:v>31</c:v>
                </c:pt>
              </c:numCache>
            </c:numRef>
          </c:val>
          <c:extLst>
            <c:ext xmlns:c16="http://schemas.microsoft.com/office/drawing/2014/chart" uri="{C3380CC4-5D6E-409C-BE32-E72D297353CC}">
              <c16:uniqueId val="{00000002-AF2A-481D-A43A-5429711FBF02}"/>
            </c:ext>
          </c:extLst>
        </c:ser>
        <c:dLbls>
          <c:showLegendKey val="0"/>
          <c:showVal val="0"/>
          <c:showCatName val="0"/>
          <c:showSerName val="0"/>
          <c:showPercent val="0"/>
          <c:showBubbleSize val="0"/>
        </c:dLbls>
        <c:gapWidth val="219"/>
        <c:overlap val="-27"/>
        <c:axId val="941218760"/>
        <c:axId val="941214496"/>
      </c:barChart>
      <c:catAx>
        <c:axId val="94121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41214496"/>
        <c:crosses val="autoZero"/>
        <c:auto val="1"/>
        <c:lblAlgn val="ctr"/>
        <c:lblOffset val="100"/>
        <c:noMultiLvlLbl val="0"/>
      </c:catAx>
      <c:valAx>
        <c:axId val="94121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4121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b="0" i="0" baseline="0" noProof="0" dirty="0">
                <a:effectLst/>
              </a:rPr>
              <a:t>Andel 18-84 år som bedömer sitt allmänna hälsotillstånd som bra eller mycket bra, åldersstandardiserade uppgifter, uppdelat på kön. Data för region Örebro län</a:t>
            </a:r>
            <a:endParaRPr lang="sv-SE" sz="1050" noProof="0" dirty="0">
              <a:effectLst/>
            </a:endParaRPr>
          </a:p>
        </c:rich>
      </c:tx>
      <c:layout>
        <c:manualLayout>
          <c:xMode val="edge"/>
          <c:yMode val="edge"/>
          <c:x val="0.14302659353654237"/>
          <c:y val="1.582455921749423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Tabell_1!$AT$110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AC58-4B6D-9B1E-A76B92DC3262}"/>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AC58-4B6D-9B1E-A76B92DC3262}"/>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AC58-4B6D-9B1E-A76B92DC3262}"/>
              </c:ext>
            </c:extLst>
          </c:dPt>
          <c:dLbls>
            <c:dLbl>
              <c:idx val="0"/>
              <c:layout>
                <c:manualLayout>
                  <c:x val="-1.9799326068175669E-2"/>
                  <c:y val="3.958112682491216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58-4B6D-9B1E-A76B92DC3262}"/>
                </c:ext>
              </c:extLst>
            </c:dLbl>
            <c:dLbl>
              <c:idx val="1"/>
              <c:layout>
                <c:manualLayout>
                  <c:x val="-2.0902478945210249E-2"/>
                  <c:y val="3.9581126824912258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58-4B6D-9B1E-A76B92DC3262}"/>
                </c:ext>
              </c:extLst>
            </c:dLbl>
            <c:dLbl>
              <c:idx val="2"/>
              <c:layout>
                <c:manualLayout>
                  <c:x val="-2.1331482841834733E-2"/>
                  <c:y val="3.9581126824912161E-2"/>
                </c:manualLayout>
              </c:layout>
              <c:tx>
                <c:rich>
                  <a:bodyPr/>
                  <a:lstStyle/>
                  <a:p>
                    <a:r>
                      <a:rPr lang="en-US" dirty="0"/>
                      <a:t>70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58-4B6D-9B1E-A76B92DC3262}"/>
                </c:ext>
              </c:extLst>
            </c:dLbl>
            <c:dLbl>
              <c:idx val="3"/>
              <c:layout>
                <c:manualLayout>
                  <c:x val="-1.9799326068175669E-2"/>
                  <c:y val="3.6943700288663221E-2"/>
                </c:manualLayout>
              </c:layout>
              <c:tx>
                <c:rich>
                  <a:bodyPr/>
                  <a:lstStyle/>
                  <a:p>
                    <a:r>
                      <a:rPr lang="en-US" dirty="0"/>
                      <a:t>71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C58-4B6D-9B1E-A76B92DC3262}"/>
                </c:ext>
              </c:extLst>
            </c:dLbl>
            <c:dLbl>
              <c:idx val="4"/>
              <c:layout>
                <c:manualLayout>
                  <c:x val="-1.9799326068175669E-2"/>
                  <c:y val="3.6943700288663221E-2"/>
                </c:manualLayout>
              </c:layout>
              <c:tx>
                <c:rich>
                  <a:bodyPr/>
                  <a:lstStyle/>
                  <a:p>
                    <a:r>
                      <a:rPr lang="en-US" dirty="0"/>
                      <a:t>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C58-4B6D-9B1E-A76B92DC3262}"/>
                </c:ext>
              </c:extLst>
            </c:dLbl>
            <c:dLbl>
              <c:idx val="5"/>
              <c:layout>
                <c:manualLayout>
                  <c:x val="-1.9799326068175895E-2"/>
                  <c:y val="4.4855979897410338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Tabell_1!$AU$110:$AZ$110</c:f>
              <c:numCache>
                <c:formatCode>General</c:formatCode>
                <c:ptCount val="6"/>
                <c:pt idx="0">
                  <c:v>68.015466136399283</c:v>
                </c:pt>
                <c:pt idx="1">
                  <c:v>71.058944195210373</c:v>
                </c:pt>
                <c:pt idx="2">
                  <c:v>70.441289068109853</c:v>
                </c:pt>
                <c:pt idx="3">
                  <c:v>71.059276191230012</c:v>
                </c:pt>
                <c:pt idx="4">
                  <c:v>67.963929889697127</c:v>
                </c:pt>
                <c:pt idx="5">
                  <c:v>67.101607337334627</c:v>
                </c:pt>
              </c:numCache>
            </c:numRef>
          </c:val>
          <c:smooth val="0"/>
          <c:extLst>
            <c:ext xmlns:c16="http://schemas.microsoft.com/office/drawing/2014/chart" uri="{C3380CC4-5D6E-409C-BE32-E72D297353CC}">
              <c16:uniqueId val="{00000004-AC58-4B6D-9B1E-A76B92DC3262}"/>
            </c:ext>
          </c:extLst>
        </c:ser>
        <c:ser>
          <c:idx val="1"/>
          <c:order val="1"/>
          <c:tx>
            <c:strRef>
              <c:f>Tabell_1!$AT$111</c:f>
              <c:strCache>
                <c:ptCount val="1"/>
                <c:pt idx="0">
                  <c:v>Örebro län Män</c:v>
                </c:pt>
              </c:strCache>
            </c:strRef>
          </c:tx>
          <c:spPr>
            <a:ln w="31750" cap="rnd">
              <a:solidFill>
                <a:srgbClr val="006BB1"/>
              </a:solidFill>
              <a:prstDash val="solid"/>
              <a:round/>
            </a:ln>
            <a:effectLst/>
          </c:spPr>
          <c:marker>
            <c:symbol val="triangle"/>
            <c:size val="8"/>
            <c:spPr>
              <a:solidFill>
                <a:srgbClr val="006BB1"/>
              </a:solidFill>
              <a:ln w="12700">
                <a:solidFill>
                  <a:srgbClr val="006BB1"/>
                </a:solidFill>
                <a:prstDash val="solid"/>
              </a:ln>
              <a:effectLst/>
            </c:spPr>
          </c:marker>
          <c:dPt>
            <c:idx val="0"/>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5-AC58-4B6D-9B1E-A76B92DC3262}"/>
              </c:ext>
            </c:extLst>
          </c:dPt>
          <c:dPt>
            <c:idx val="1"/>
            <c:marker>
              <c:symbol val="triangle"/>
              <c:size val="8"/>
              <c:spPr>
                <a:solidFill>
                  <a:srgbClr val="006BB1"/>
                </a:solidFill>
                <a:ln w="12700">
                  <a:solidFill>
                    <a:srgbClr val="006BB1"/>
                  </a:solidFill>
                  <a:prstDash val="solid"/>
                </a:ln>
                <a:effectLst/>
              </c:spPr>
            </c:marker>
            <c:bubble3D val="0"/>
            <c:spPr>
              <a:ln w="31750" cap="rnd">
                <a:solidFill>
                  <a:srgbClr val="006BB1"/>
                </a:solidFill>
                <a:prstDash val="sysDash"/>
                <a:round/>
              </a:ln>
              <a:effectLst/>
            </c:spPr>
            <c:extLst>
              <c:ext xmlns:c16="http://schemas.microsoft.com/office/drawing/2014/chart" uri="{C3380CC4-5D6E-409C-BE32-E72D297353CC}">
                <c16:uniqueId val="{00000007-AC58-4B6D-9B1E-A76B92DC3262}"/>
              </c:ext>
            </c:extLst>
          </c:dPt>
          <c:dPt>
            <c:idx val="2"/>
            <c:marker>
              <c:symbol val="triangle"/>
              <c:size val="8"/>
              <c:spPr>
                <a:solidFill>
                  <a:srgbClr val="006BB1"/>
                </a:solidFill>
                <a:ln w="12700">
                  <a:solidFill>
                    <a:srgbClr val="006BB1"/>
                  </a:solidFill>
                  <a:prstDash val="solid"/>
                </a:ln>
                <a:effectLst/>
              </c:spPr>
            </c:marker>
            <c:bubble3D val="0"/>
            <c:extLst>
              <c:ext xmlns:c16="http://schemas.microsoft.com/office/drawing/2014/chart" uri="{C3380CC4-5D6E-409C-BE32-E72D297353CC}">
                <c16:uniqueId val="{00000008-AC58-4B6D-9B1E-A76B92DC3262}"/>
              </c:ext>
            </c:extLst>
          </c:dPt>
          <c:dLbls>
            <c:dLbl>
              <c:idx val="0"/>
              <c:tx>
                <c:rich>
                  <a:bodyPr/>
                  <a:lstStyle/>
                  <a:p>
                    <a:r>
                      <a:rPr lang="en-US"/>
                      <a:t>72</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58-4B6D-9B1E-A76B92DC3262}"/>
                </c:ext>
              </c:extLst>
            </c:dLbl>
            <c:dLbl>
              <c:idx val="1"/>
              <c:tx>
                <c:rich>
                  <a:bodyPr/>
                  <a:lstStyle/>
                  <a:p>
                    <a:r>
                      <a:rPr lang="en-US"/>
                      <a:t>73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58-4B6D-9B1E-A76B92DC3262}"/>
                </c:ext>
              </c:extLst>
            </c:dLbl>
            <c:dLbl>
              <c:idx val="2"/>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58-4B6D-9B1E-A76B92DC3262}"/>
                </c:ext>
              </c:extLst>
            </c:dLbl>
            <c:dLbl>
              <c:idx val="3"/>
              <c:tx>
                <c:rich>
                  <a:bodyPr/>
                  <a:lstStyle/>
                  <a:p>
                    <a:r>
                      <a:rPr lang="en-US"/>
                      <a:t>73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C58-4B6D-9B1E-A76B92DC3262}"/>
                </c:ext>
              </c:extLst>
            </c:dLbl>
            <c:dLbl>
              <c:idx val="4"/>
              <c:tx>
                <c:rich>
                  <a:bodyPr/>
                  <a:lstStyle/>
                  <a:p>
                    <a:r>
                      <a:rPr lang="en-US"/>
                      <a:t>74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C58-4B6D-9B1E-A76B92DC3262}"/>
                </c:ext>
              </c:extLst>
            </c:dLbl>
            <c:dLbl>
              <c:idx val="5"/>
              <c:tx>
                <c:rich>
                  <a:bodyPr/>
                  <a:lstStyle/>
                  <a:p>
                    <a:r>
                      <a:rPr lang="en-US"/>
                      <a:t>72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C58-4B6D-9B1E-A76B92DC32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Tabell_1!$AU$58:$AZ$58</c:f>
              <c:numCache>
                <c:formatCode>General</c:formatCode>
                <c:ptCount val="6"/>
                <c:pt idx="0">
                  <c:v>2000</c:v>
                </c:pt>
                <c:pt idx="1">
                  <c:v>2004</c:v>
                </c:pt>
                <c:pt idx="2">
                  <c:v>2008</c:v>
                </c:pt>
                <c:pt idx="3">
                  <c:v>2012</c:v>
                </c:pt>
                <c:pt idx="4">
                  <c:v>2017</c:v>
                </c:pt>
                <c:pt idx="5">
                  <c:v>2022</c:v>
                </c:pt>
              </c:numCache>
            </c:numRef>
          </c:cat>
          <c:val>
            <c:numRef>
              <c:f>Tabell_1!$AU$111:$AZ$111</c:f>
              <c:numCache>
                <c:formatCode>General</c:formatCode>
                <c:ptCount val="6"/>
                <c:pt idx="0">
                  <c:v>72.304394907284276</c:v>
                </c:pt>
                <c:pt idx="1">
                  <c:v>72.691749169619641</c:v>
                </c:pt>
                <c:pt idx="2">
                  <c:v>73.683027719161359</c:v>
                </c:pt>
                <c:pt idx="3">
                  <c:v>72.847144220644225</c:v>
                </c:pt>
                <c:pt idx="4">
                  <c:v>73.984258520168595</c:v>
                </c:pt>
                <c:pt idx="5">
                  <c:v>72.655446128506767</c:v>
                </c:pt>
              </c:numCache>
            </c:numRef>
          </c:val>
          <c:smooth val="0"/>
          <c:extLst xmlns:c15="http://schemas.microsoft.com/office/drawing/2012/chart">
            <c:ext xmlns:c16="http://schemas.microsoft.com/office/drawing/2014/chart" uri="{C3380CC4-5D6E-409C-BE32-E72D297353CC}">
              <c16:uniqueId val="{00000009-AC58-4B6D-9B1E-A76B92DC3262}"/>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Tabell_1!$AT$112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AC58-4B6D-9B1E-A76B92DC3262}"/>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AC58-4B6D-9B1E-A76B92DC3262}"/>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AC58-4B6D-9B1E-A76B92DC3262}"/>
                    </c:ext>
                  </c:extLst>
                </c:dPt>
                <c:cat>
                  <c:numRef>
                    <c:extLst>
                      <c:ex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Tabell_1!$AU$112:$AZ$112</c15:sqref>
                        </c15:formulaRef>
                      </c:ext>
                    </c:extLst>
                    <c:numCache>
                      <c:formatCode>General</c:formatCode>
                      <c:ptCount val="6"/>
                      <c:pt idx="0">
                        <c:v>68.425654826476659</c:v>
                      </c:pt>
                      <c:pt idx="1">
                        <c:v>69.951970664382941</c:v>
                      </c:pt>
                      <c:pt idx="2">
                        <c:v>71.399257394134281</c:v>
                      </c:pt>
                      <c:pt idx="3">
                        <c:v>69.72918984880171</c:v>
                      </c:pt>
                      <c:pt idx="4">
                        <c:v>69.019392017622422</c:v>
                      </c:pt>
                      <c:pt idx="5">
                        <c:v>67.966528478967888</c:v>
                      </c:pt>
                    </c:numCache>
                  </c:numRef>
                </c:val>
                <c:smooth val="0"/>
                <c:extLst>
                  <c:ext xmlns:c16="http://schemas.microsoft.com/office/drawing/2014/chart" uri="{C3380CC4-5D6E-409C-BE32-E72D297353CC}">
                    <c16:uniqueId val="{0000000E-AC58-4B6D-9B1E-A76B92DC32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Tabell_1!$AT$113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AC58-4B6D-9B1E-A76B92DC3262}"/>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AC58-4B6D-9B1E-A76B92DC3262}"/>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AC58-4B6D-9B1E-A76B92DC3262}"/>
                    </c:ext>
                  </c:extLst>
                </c:dPt>
                <c:cat>
                  <c:numRef>
                    <c:extLst xmlns:c15="http://schemas.microsoft.com/office/drawing/2012/chart">
                      <c:ext xmlns:c15="http://schemas.microsoft.com/office/drawing/2012/chart" uri="{02D57815-91ED-43cb-92C2-25804820EDAC}">
                        <c15:formulaRef>
                          <c15:sqref>Tabell_1!$AU$58:$AZ$58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Tabell_1!$AU$113:$AZ$113</c15:sqref>
                        </c15:formulaRef>
                      </c:ext>
                    </c:extLst>
                    <c:numCache>
                      <c:formatCode>General</c:formatCode>
                      <c:ptCount val="6"/>
                      <c:pt idx="0">
                        <c:v>72.349424133607698</c:v>
                      </c:pt>
                      <c:pt idx="1">
                        <c:v>72.676110674885578</c:v>
                      </c:pt>
                      <c:pt idx="2">
                        <c:v>74.175089575528546</c:v>
                      </c:pt>
                      <c:pt idx="3">
                        <c:v>73.83025220354979</c:v>
                      </c:pt>
                      <c:pt idx="4">
                        <c:v>74.435008259821259</c:v>
                      </c:pt>
                      <c:pt idx="5">
                        <c:v>72.697488470340261</c:v>
                      </c:pt>
                    </c:numCache>
                  </c:numRef>
                </c:val>
                <c:smooth val="0"/>
                <c:extLst xmlns:c15="http://schemas.microsoft.com/office/drawing/2012/chart">
                  <c:ext xmlns:c16="http://schemas.microsoft.com/office/drawing/2014/chart" uri="{C3380CC4-5D6E-409C-BE32-E72D297353CC}">
                    <c16:uniqueId val="{00000013-AC58-4B6D-9B1E-A76B92DC3262}"/>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sv-SE" sz="1400" dirty="0"/>
              <a:t>Andel 18-84 år med övervikt eller</a:t>
            </a:r>
            <a:r>
              <a:rPr lang="sv-SE" sz="1400" baseline="0" dirty="0"/>
              <a:t> obesitas</a:t>
            </a:r>
            <a:r>
              <a:rPr lang="sv-SE" sz="1400" dirty="0"/>
              <a:t>, </a:t>
            </a:r>
            <a:r>
              <a:rPr lang="sv-SE" sz="1400" b="0" i="0" u="none" strike="noStrike" baseline="0" dirty="0">
                <a:effectLst/>
              </a:rPr>
              <a:t>åldersstandardiserade uppgifter, uppdelat på kön. Data för region Örebro län</a:t>
            </a:r>
            <a:endParaRPr lang="sv-SE"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'https://svenskidrott-my.sharepoint.com/personal/mathias_angelin_rfsisu_se/Documents/Mathias dokument/Kommunrapporter 2023/.Liv och Hälsa 2022/[orebro-lan-trend-2023.01.17.xlsx]Tabell_15'!$AT$110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B81C-4497-A8E0-991303483543}"/>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B81C-4497-A8E0-991303483543}"/>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B81C-4497-A8E0-991303483543}"/>
              </c:ext>
            </c:extLst>
          </c:dPt>
          <c:dLbls>
            <c:dLbl>
              <c:idx val="0"/>
              <c:tx>
                <c:rich>
                  <a:bodyPr/>
                  <a:lstStyle/>
                  <a:p>
                    <a:r>
                      <a:rPr lang="en-US"/>
                      <a:t>43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1C-4497-A8E0-991303483543}"/>
                </c:ext>
              </c:extLst>
            </c:dLbl>
            <c:dLbl>
              <c:idx val="1"/>
              <c:tx>
                <c:rich>
                  <a:bodyPr/>
                  <a:lstStyle/>
                  <a:p>
                    <a:r>
                      <a:rPr lang="en-US"/>
                      <a:t>44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1C-4497-A8E0-991303483543}"/>
                </c:ext>
              </c:extLst>
            </c:dLbl>
            <c:dLbl>
              <c:idx val="2"/>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1C-4497-A8E0-991303483543}"/>
                </c:ext>
              </c:extLst>
            </c:dLbl>
            <c:dLbl>
              <c:idx val="3"/>
              <c:tx>
                <c:rich>
                  <a:bodyPr/>
                  <a:lstStyle/>
                  <a:p>
                    <a:r>
                      <a:rPr lang="en-US"/>
                      <a:t>47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81C-4497-A8E0-991303483543}"/>
                </c:ext>
              </c:extLst>
            </c:dLbl>
            <c:dLbl>
              <c:idx val="4"/>
              <c:tx>
                <c:rich>
                  <a:bodyPr/>
                  <a:lstStyle/>
                  <a:p>
                    <a:r>
                      <a:rPr lang="en-US"/>
                      <a:t>51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81C-4497-A8E0-991303483543}"/>
                </c:ext>
              </c:extLst>
            </c:dLbl>
            <c:dLbl>
              <c:idx val="5"/>
              <c:tx>
                <c:rich>
                  <a:bodyPr/>
                  <a:lstStyle/>
                  <a:p>
                    <a:r>
                      <a:rPr lang="en-US"/>
                      <a:t>53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[1]Tabell_15!$AU$110:$AZ$110</c:f>
              <c:numCache>
                <c:formatCode>General</c:formatCode>
                <c:ptCount val="6"/>
                <c:pt idx="0">
                  <c:v>42.789397974224187</c:v>
                </c:pt>
                <c:pt idx="1">
                  <c:v>44.09403602795242</c:v>
                </c:pt>
                <c:pt idx="2">
                  <c:v>46.64498865508466</c:v>
                </c:pt>
                <c:pt idx="3">
                  <c:v>47.307134095570973</c:v>
                </c:pt>
                <c:pt idx="4">
                  <c:v>51.028797798262048</c:v>
                </c:pt>
                <c:pt idx="5">
                  <c:v>52.812897788892492</c:v>
                </c:pt>
              </c:numCache>
            </c:numRef>
          </c:val>
          <c:smooth val="0"/>
          <c:extLst>
            <c:ext xmlns:c16="http://schemas.microsoft.com/office/drawing/2014/chart" uri="{C3380CC4-5D6E-409C-BE32-E72D297353CC}">
              <c16:uniqueId val="{00000004-B81C-4497-A8E0-991303483543}"/>
            </c:ext>
          </c:extLst>
        </c:ser>
        <c:ser>
          <c:idx val="1"/>
          <c:order val="1"/>
          <c:tx>
            <c:strRef>
              <c:f>'https://svenskidrott-my.sharepoint.com/personal/mathias_angelin_rfsisu_se/Documents/Mathias dokument/Kommunrapporter 2023/.Liv och Hälsa 2022/[orebro-lan-trend-2023.01.17.xlsx]Tabell_15'!$AT$111</c:f>
              <c:strCache>
                <c:ptCount val="1"/>
                <c:pt idx="0">
                  <c:v>Örebro län Män</c:v>
                </c:pt>
              </c:strCache>
            </c:strRef>
          </c:tx>
          <c:spPr>
            <a:ln w="31750" cap="rnd">
              <a:solidFill>
                <a:srgbClr val="0070C0"/>
              </a:solidFill>
              <a:prstDash val="solid"/>
              <a:round/>
            </a:ln>
            <a:effectLst/>
          </c:spPr>
          <c:marker>
            <c:symbol val="triangle"/>
            <c:size val="8"/>
            <c:spPr>
              <a:solidFill>
                <a:srgbClr val="0070C0"/>
              </a:solidFill>
              <a:ln w="12700">
                <a:solidFill>
                  <a:srgbClr val="0070C0"/>
                </a:solidFill>
                <a:prstDash val="solid"/>
              </a:ln>
              <a:effectLst/>
            </c:spPr>
          </c:marker>
          <c:dPt>
            <c:idx val="0"/>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5-B81C-4497-A8E0-991303483543}"/>
              </c:ext>
            </c:extLst>
          </c:dPt>
          <c:dPt>
            <c:idx val="1"/>
            <c:marker>
              <c:symbol val="triangle"/>
              <c:size val="8"/>
              <c:spPr>
                <a:solidFill>
                  <a:srgbClr val="0070C0"/>
                </a:solidFill>
                <a:ln w="12700">
                  <a:solidFill>
                    <a:srgbClr val="0070C0"/>
                  </a:solidFill>
                  <a:prstDash val="solid"/>
                </a:ln>
                <a:effectLst/>
              </c:spPr>
            </c:marker>
            <c:bubble3D val="0"/>
            <c:spPr>
              <a:ln w="31750" cap="rnd">
                <a:solidFill>
                  <a:srgbClr val="0070C0"/>
                </a:solidFill>
                <a:prstDash val="sysDash"/>
                <a:round/>
              </a:ln>
              <a:effectLst/>
            </c:spPr>
            <c:extLst>
              <c:ext xmlns:c16="http://schemas.microsoft.com/office/drawing/2014/chart" uri="{C3380CC4-5D6E-409C-BE32-E72D297353CC}">
                <c16:uniqueId val="{00000007-B81C-4497-A8E0-991303483543}"/>
              </c:ext>
            </c:extLst>
          </c:dPt>
          <c:dPt>
            <c:idx val="2"/>
            <c:marker>
              <c:symbol val="triangle"/>
              <c:size val="8"/>
              <c:spPr>
                <a:solidFill>
                  <a:srgbClr val="0070C0"/>
                </a:solidFill>
                <a:ln w="12700">
                  <a:solidFill>
                    <a:srgbClr val="0070C0"/>
                  </a:solidFill>
                  <a:prstDash val="solid"/>
                </a:ln>
                <a:effectLst/>
              </c:spPr>
            </c:marker>
            <c:bubble3D val="0"/>
            <c:extLst>
              <c:ext xmlns:c16="http://schemas.microsoft.com/office/drawing/2014/chart" uri="{C3380CC4-5D6E-409C-BE32-E72D297353CC}">
                <c16:uniqueId val="{00000008-B81C-4497-A8E0-991303483543}"/>
              </c:ext>
            </c:extLst>
          </c:dPt>
          <c:dLbls>
            <c:dLbl>
              <c:idx val="0"/>
              <c:tx>
                <c:rich>
                  <a:bodyPr/>
                  <a:lstStyle/>
                  <a:p>
                    <a:r>
                      <a:rPr lang="en-US"/>
                      <a:t>55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1C-4497-A8E0-991303483543}"/>
                </c:ext>
              </c:extLst>
            </c:dLbl>
            <c:dLbl>
              <c:idx val="1"/>
              <c:tx>
                <c:rich>
                  <a:bodyPr/>
                  <a:lstStyle/>
                  <a:p>
                    <a:r>
                      <a:rPr lang="en-US" dirty="0"/>
                      <a:t>56</a:t>
                    </a:r>
                  </a:p>
                </c:rich>
              </c:tx>
              <c:dLblPos val="t"/>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B81C-4497-A8E0-991303483543}"/>
                </c:ext>
              </c:extLst>
            </c:dLbl>
            <c:dLbl>
              <c:idx val="2"/>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1C-4497-A8E0-991303483543}"/>
                </c:ext>
              </c:extLst>
            </c:dLbl>
            <c:dLbl>
              <c:idx val="3"/>
              <c:tx>
                <c:rich>
                  <a:bodyPr/>
                  <a:lstStyle/>
                  <a:p>
                    <a:r>
                      <a:rPr lang="en-US"/>
                      <a:t>61</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81C-4497-A8E0-991303483543}"/>
                </c:ext>
              </c:extLst>
            </c:dLbl>
            <c:dLbl>
              <c:idx val="4"/>
              <c:tx>
                <c:rich>
                  <a:bodyPr/>
                  <a:lstStyle/>
                  <a:p>
                    <a:r>
                      <a:rPr lang="en-US"/>
                      <a:t>60</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81C-4497-A8E0-991303483543}"/>
                </c:ext>
              </c:extLst>
            </c:dLbl>
            <c:dLbl>
              <c:idx val="5"/>
              <c:tx>
                <c:rich>
                  <a:bodyPr/>
                  <a:lstStyle/>
                  <a:p>
                    <a:r>
                      <a:rPr lang="en-US"/>
                      <a:t>63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81C-4497-A8E0-9913034835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[1]Tabell_15!$AU$58:$AZ$58</c:f>
              <c:numCache>
                <c:formatCode>General</c:formatCode>
                <c:ptCount val="6"/>
                <c:pt idx="0">
                  <c:v>2000</c:v>
                </c:pt>
                <c:pt idx="1">
                  <c:v>2004</c:v>
                </c:pt>
                <c:pt idx="2">
                  <c:v>2008</c:v>
                </c:pt>
                <c:pt idx="3">
                  <c:v>2012</c:v>
                </c:pt>
                <c:pt idx="4">
                  <c:v>2017</c:v>
                </c:pt>
                <c:pt idx="5">
                  <c:v>2022</c:v>
                </c:pt>
              </c:numCache>
            </c:numRef>
          </c:cat>
          <c:val>
            <c:numRef>
              <c:f>[1]Tabell_15!$AU$111:$AZ$111</c:f>
              <c:numCache>
                <c:formatCode>General</c:formatCode>
                <c:ptCount val="6"/>
                <c:pt idx="0">
                  <c:v>54.764322202692597</c:v>
                </c:pt>
                <c:pt idx="1">
                  <c:v>55.785530325603503</c:v>
                </c:pt>
                <c:pt idx="2">
                  <c:v>60.277303705305627</c:v>
                </c:pt>
                <c:pt idx="3">
                  <c:v>61.193983988323403</c:v>
                </c:pt>
                <c:pt idx="4">
                  <c:v>60.477824930680171</c:v>
                </c:pt>
                <c:pt idx="5">
                  <c:v>63.069872587345643</c:v>
                </c:pt>
              </c:numCache>
            </c:numRef>
          </c:val>
          <c:smooth val="0"/>
          <c:extLst xmlns:c15="http://schemas.microsoft.com/office/drawing/2012/chart">
            <c:ext xmlns:c16="http://schemas.microsoft.com/office/drawing/2014/chart" uri="{C3380CC4-5D6E-409C-BE32-E72D297353CC}">
              <c16:uniqueId val="{00000009-B81C-4497-A8E0-991303483543}"/>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'https://svenskidrott-my.sharepoint.com/personal/mathias_angelin_rfsisu_se/Documents/Mathias dokument/Kommunrapporter 2023/.Liv och Hälsa 2022/[orebro-lan-trend-2023.01.17.xlsx]Tabell_15'!$AT$112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A-B81C-4497-A8E0-991303483543}"/>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0C-B81C-4497-A8E0-991303483543}"/>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D-B81C-4497-A8E0-991303483543}"/>
                    </c:ext>
                  </c:extLst>
                </c:dPt>
                <c:cat>
                  <c:numRef>
                    <c:extLst>
                      <c:ex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[1]Tabell_15!$AU$112:$AZ$112</c15:sqref>
                        </c15:formulaRef>
                      </c:ext>
                    </c:extLst>
                    <c:numCache>
                      <c:formatCode>General</c:formatCode>
                      <c:ptCount val="6"/>
                      <c:pt idx="0">
                        <c:v>40.586076971310497</c:v>
                      </c:pt>
                      <c:pt idx="1">
                        <c:v>42.598432944200617</c:v>
                      </c:pt>
                      <c:pt idx="2">
                        <c:v>46.164965181243787</c:v>
                      </c:pt>
                      <c:pt idx="3">
                        <c:v>45.617270493659113</c:v>
                      </c:pt>
                      <c:pt idx="4">
                        <c:v>49.100234952933683</c:v>
                      </c:pt>
                      <c:pt idx="5">
                        <c:v>51.453374032796631</c:v>
                      </c:pt>
                    </c:numCache>
                  </c:numRef>
                </c:val>
                <c:smooth val="0"/>
                <c:extLst>
                  <c:ext xmlns:c16="http://schemas.microsoft.com/office/drawing/2014/chart" uri="{C3380CC4-5D6E-409C-BE32-E72D297353CC}">
                    <c16:uniqueId val="{0000000E-B81C-4497-A8E0-99130348354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2022/[orebro-lan-trend-2023.01.17.xlsx]Tabell_15'!$AT$113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0F-B81C-4497-A8E0-991303483543}"/>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1-B81C-4497-A8E0-991303483543}"/>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B81C-4497-A8E0-991303483543}"/>
                    </c:ext>
                  </c:extLst>
                </c:dPt>
                <c:cat>
                  <c:numRef>
                    <c:extLst xmlns:c15="http://schemas.microsoft.com/office/drawing/2012/chart">
                      <c:ext xmlns:c15="http://schemas.microsoft.com/office/drawing/2012/chart" uri="{02D57815-91ED-43cb-92C2-25804820EDAC}">
                        <c15:formulaRef>
                          <c15:sqref>[1]Tabell_15!$AU$58:$AZ$58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[1]Tabell_15!$AU$113:$AZ$113</c15:sqref>
                        </c15:formulaRef>
                      </c:ext>
                    </c:extLst>
                    <c:numCache>
                      <c:formatCode>General</c:formatCode>
                      <c:ptCount val="6"/>
                      <c:pt idx="0">
                        <c:v>53.549073138934197</c:v>
                      </c:pt>
                      <c:pt idx="1">
                        <c:v>56.273946207429567</c:v>
                      </c:pt>
                      <c:pt idx="2">
                        <c:v>58.540653745716938</c:v>
                      </c:pt>
                      <c:pt idx="3">
                        <c:v>59.797078112280133</c:v>
                      </c:pt>
                      <c:pt idx="4">
                        <c:v>60.205533757208343</c:v>
                      </c:pt>
                      <c:pt idx="5">
                        <c:v>61.832326971559517</c:v>
                      </c:pt>
                    </c:numCache>
                  </c:numRef>
                </c:val>
                <c:smooth val="0"/>
                <c:extLst xmlns:c15="http://schemas.microsoft.com/office/drawing/2012/chart">
                  <c:ext xmlns:c16="http://schemas.microsoft.com/office/drawing/2014/chart" uri="{C3380CC4-5D6E-409C-BE32-E72D297353CC}">
                    <c16:uniqueId val="{00000013-B81C-4497-A8E0-991303483543}"/>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18-84 </a:t>
            </a:r>
            <a:r>
              <a:rPr lang="en-US" sz="1400" dirty="0" err="1"/>
              <a:t>år</a:t>
            </a:r>
            <a:r>
              <a:rPr lang="en-US" sz="1400" dirty="0"/>
              <a:t> </a:t>
            </a:r>
            <a:r>
              <a:rPr lang="en-US" sz="1400" dirty="0" err="1"/>
              <a:t>som</a:t>
            </a:r>
            <a:r>
              <a:rPr lang="en-US" sz="1400" dirty="0"/>
              <a:t> </a:t>
            </a:r>
            <a:r>
              <a:rPr lang="en-US" sz="1400" dirty="0" err="1"/>
              <a:t>varit</a:t>
            </a:r>
            <a:r>
              <a:rPr lang="en-US" sz="1400" dirty="0"/>
              <a:t> </a:t>
            </a:r>
            <a:r>
              <a:rPr lang="en-US" sz="1400" dirty="0" err="1"/>
              <a:t>i</a:t>
            </a:r>
            <a:r>
              <a:rPr lang="en-US" sz="1400" dirty="0"/>
              <a:t> </a:t>
            </a:r>
            <a:r>
              <a:rPr lang="en-US" sz="1400" dirty="0" err="1"/>
              <a:t>ekonomisk</a:t>
            </a:r>
            <a:r>
              <a:rPr lang="en-US" sz="1400" dirty="0"/>
              <a:t> kris under de </a:t>
            </a:r>
            <a:r>
              <a:rPr lang="en-US" sz="1400" dirty="0" err="1"/>
              <a:t>senaste</a:t>
            </a:r>
            <a:r>
              <a:rPr lang="en-US" sz="1400" dirty="0"/>
              <a:t> 12 </a:t>
            </a:r>
            <a:r>
              <a:rPr lang="en-US" sz="1400" dirty="0" err="1"/>
              <a:t>månaderna</a:t>
            </a:r>
            <a:r>
              <a:rPr lang="en-US" sz="1400" dirty="0"/>
              <a:t> (</a:t>
            </a:r>
            <a:r>
              <a:rPr lang="en-US" sz="1400" dirty="0" err="1"/>
              <a:t>svårt</a:t>
            </a:r>
            <a:r>
              <a:rPr lang="en-US" sz="1400" dirty="0"/>
              <a:t> </a:t>
            </a:r>
            <a:r>
              <a:rPr lang="en-US" sz="1400" dirty="0" err="1"/>
              <a:t>att</a:t>
            </a:r>
            <a:r>
              <a:rPr lang="en-US" sz="1400" dirty="0"/>
              <a:t> </a:t>
            </a:r>
            <a:r>
              <a:rPr lang="en-US" sz="1400" dirty="0" err="1"/>
              <a:t>klara</a:t>
            </a:r>
            <a:r>
              <a:rPr lang="en-US" sz="1400" dirty="0"/>
              <a:t> </a:t>
            </a:r>
            <a:r>
              <a:rPr lang="en-US" sz="1400" dirty="0" err="1"/>
              <a:t>löpande</a:t>
            </a:r>
            <a:r>
              <a:rPr lang="en-US" sz="1400" dirty="0"/>
              <a:t> </a:t>
            </a:r>
            <a:r>
              <a:rPr lang="en-US" sz="1400" dirty="0" err="1"/>
              <a:t>utgifter</a:t>
            </a:r>
            <a:r>
              <a:rPr lang="en-US" sz="1400" dirty="0"/>
              <a:t>), </a:t>
            </a:r>
            <a:r>
              <a:rPr lang="en-US" sz="1400" dirty="0" err="1"/>
              <a:t>åldersstandardiserade</a:t>
            </a:r>
            <a:r>
              <a:rPr lang="en-US" sz="1400" dirty="0"/>
              <a:t> </a:t>
            </a:r>
            <a:r>
              <a:rPr lang="en-US" sz="1400" dirty="0" err="1"/>
              <a:t>uppgifter</a:t>
            </a:r>
            <a:r>
              <a:rPr lang="en-US" sz="1400" dirty="0"/>
              <a:t>, </a:t>
            </a:r>
            <a:r>
              <a:rPr lang="en-US" sz="1400" dirty="0" err="1"/>
              <a:t>uppdelat</a:t>
            </a:r>
            <a:r>
              <a:rPr lang="en-US" sz="1400" dirty="0"/>
              <a:t> </a:t>
            </a:r>
            <a:r>
              <a:rPr lang="en-US" sz="1400" dirty="0" err="1"/>
              <a:t>på</a:t>
            </a:r>
            <a:r>
              <a:rPr lang="en-US" sz="1400" dirty="0"/>
              <a:t> </a:t>
            </a:r>
            <a:r>
              <a:rPr lang="en-US" sz="1400" dirty="0" err="1"/>
              <a:t>kön</a:t>
            </a:r>
            <a:r>
              <a:rPr lang="en-US" sz="1400" dirty="0"/>
              <a:t>. Data för region Örebro</a:t>
            </a:r>
            <a:r>
              <a:rPr lang="en-US" sz="1400" baseline="0" dirty="0"/>
              <a:t>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5.2970760233918127E-2"/>
          <c:y val="0.17391944444444443"/>
          <c:w val="0.92474853801169588"/>
          <c:h val="0.62826611111111108"/>
        </c:manualLayout>
      </c:layout>
      <c:lineChart>
        <c:grouping val="standard"/>
        <c:varyColors val="0"/>
        <c:ser>
          <c:idx val="0"/>
          <c:order val="0"/>
          <c:tx>
            <c:strRef>
              <c:f>'[orebro-lan-trend-2023.01.17.xlsx]Tabell_17'!$AT$110</c:f>
              <c:strCache>
                <c:ptCount val="1"/>
                <c:pt idx="0">
                  <c:v>Örebro län Kvinnor</c:v>
                </c:pt>
              </c:strCache>
            </c:strRef>
          </c:tx>
          <c:spPr>
            <a:ln w="31750" cap="rnd">
              <a:solidFill>
                <a:schemeClr val="accent4"/>
              </a:solidFill>
              <a:round/>
            </a:ln>
            <a:effectLst/>
          </c:spPr>
          <c:marker>
            <c:symbol val="circle"/>
            <c:size val="8"/>
            <c:spPr>
              <a:solidFill>
                <a:schemeClr val="accent4"/>
              </a:solidFill>
              <a:ln w="12700">
                <a:solidFill>
                  <a:schemeClr val="accent4"/>
                </a:solidFill>
              </a:ln>
              <a:effectLst/>
            </c:spPr>
          </c:marker>
          <c:dPt>
            <c:idx val="0"/>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0-43C7-459B-A56A-37A83241DDB9}"/>
              </c:ext>
            </c:extLst>
          </c:dPt>
          <c:dPt>
            <c:idx val="1"/>
            <c:marker>
              <c:symbol val="circle"/>
              <c:size val="8"/>
              <c:spPr>
                <a:solidFill>
                  <a:schemeClr val="accent4"/>
                </a:solidFill>
                <a:ln w="12700">
                  <a:solidFill>
                    <a:schemeClr val="accent4"/>
                  </a:solidFill>
                </a:ln>
                <a:effectLst/>
              </c:spPr>
            </c:marker>
            <c:bubble3D val="0"/>
            <c:spPr>
              <a:ln w="31750" cap="rnd">
                <a:solidFill>
                  <a:schemeClr val="accent4"/>
                </a:solidFill>
                <a:prstDash val="sysDash"/>
                <a:round/>
              </a:ln>
              <a:effectLst/>
            </c:spPr>
            <c:extLst>
              <c:ext xmlns:c16="http://schemas.microsoft.com/office/drawing/2014/chart" uri="{C3380CC4-5D6E-409C-BE32-E72D297353CC}">
                <c16:uniqueId val="{00000002-43C7-459B-A56A-37A83241DDB9}"/>
              </c:ext>
            </c:extLst>
          </c:dPt>
          <c:dPt>
            <c:idx val="2"/>
            <c:marker>
              <c:symbol val="circle"/>
              <c:size val="8"/>
              <c:spPr>
                <a:solidFill>
                  <a:schemeClr val="accent4"/>
                </a:solidFill>
                <a:ln w="12700">
                  <a:solidFill>
                    <a:schemeClr val="accent4"/>
                  </a:solidFill>
                </a:ln>
                <a:effectLst/>
              </c:spPr>
            </c:marker>
            <c:bubble3D val="0"/>
            <c:extLst>
              <c:ext xmlns:c16="http://schemas.microsoft.com/office/drawing/2014/chart" uri="{C3380CC4-5D6E-409C-BE32-E72D297353CC}">
                <c16:uniqueId val="{00000003-43C7-459B-A56A-37A83241DDB9}"/>
              </c:ext>
            </c:extLst>
          </c:dPt>
          <c:dLbls>
            <c:dLbl>
              <c:idx val="0"/>
              <c:tx>
                <c:rich>
                  <a:bodyPr/>
                  <a:lstStyle/>
                  <a:p>
                    <a:r>
                      <a:rPr lang="en-US"/>
                      <a:t>22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C7-459B-A56A-37A83241DDB9}"/>
                </c:ext>
              </c:extLst>
            </c:dLbl>
            <c:dLbl>
              <c:idx val="1"/>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C7-459B-A56A-37A83241DDB9}"/>
                </c:ext>
              </c:extLst>
            </c:dLbl>
            <c:dLbl>
              <c:idx val="2"/>
              <c:tx>
                <c:rich>
                  <a:bodyPr/>
                  <a:lstStyle/>
                  <a:p>
                    <a:r>
                      <a:rPr lang="en-US"/>
                      <a:t>17</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C7-459B-A56A-37A83241DDB9}"/>
                </c:ext>
              </c:extLst>
            </c:dLbl>
            <c:dLbl>
              <c:idx val="3"/>
              <c:tx>
                <c:rich>
                  <a:bodyPr/>
                  <a:lstStyle/>
                  <a:p>
                    <a:r>
                      <a:rPr lang="en-US"/>
                      <a:t>20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3C7-459B-A56A-37A83241DDB9}"/>
                </c:ext>
              </c:extLst>
            </c:dLbl>
            <c:dLbl>
              <c:idx val="4"/>
              <c:tx>
                <c:rich>
                  <a:bodyPr/>
                  <a:lstStyle/>
                  <a:p>
                    <a:r>
                      <a:rPr lang="en-US"/>
                      <a:t>15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3C7-459B-A56A-37A83241DDB9}"/>
                </c:ext>
              </c:extLst>
            </c:dLbl>
            <c:dLbl>
              <c:idx val="5"/>
              <c:tx>
                <c:rich>
                  <a:bodyPr/>
                  <a:lstStyle/>
                  <a:p>
                    <a:r>
                      <a:rPr lang="en-US"/>
                      <a:t>14</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[1]Tabell_17!$AU$110:$AZ$110</c:f>
              <c:numCache>
                <c:formatCode>General</c:formatCode>
                <c:ptCount val="6"/>
                <c:pt idx="0">
                  <c:v>21.547440864137059</c:v>
                </c:pt>
                <c:pt idx="1">
                  <c:v>17.172065729927851</c:v>
                </c:pt>
                <c:pt idx="2">
                  <c:v>17.340518865056939</c:v>
                </c:pt>
                <c:pt idx="3">
                  <c:v>19.717158383396399</c:v>
                </c:pt>
                <c:pt idx="4">
                  <c:v>14.645558649568571</c:v>
                </c:pt>
                <c:pt idx="5">
                  <c:v>14.33237689495501</c:v>
                </c:pt>
              </c:numCache>
            </c:numRef>
          </c:val>
          <c:smooth val="0"/>
          <c:extLst>
            <c:ext xmlns:c16="http://schemas.microsoft.com/office/drawing/2014/chart" uri="{C3380CC4-5D6E-409C-BE32-E72D297353CC}">
              <c16:uniqueId val="{00000007-20E1-4FB9-B118-062B320D2D94}"/>
            </c:ext>
          </c:extLst>
        </c:ser>
        <c:ser>
          <c:idx val="1"/>
          <c:order val="1"/>
          <c:tx>
            <c:strRef>
              <c:f>'[orebro-lan-trend-2023.01.17.xlsx]Tabell_17'!$AT$111</c:f>
              <c:strCache>
                <c:ptCount val="1"/>
                <c:pt idx="0">
                  <c:v>Örebro län Män</c:v>
                </c:pt>
              </c:strCache>
            </c:strRef>
          </c:tx>
          <c:spPr>
            <a:ln w="31750" cap="rnd">
              <a:solidFill>
                <a:schemeClr val="accent5"/>
              </a:solidFill>
              <a:prstDash val="solid"/>
              <a:round/>
            </a:ln>
            <a:effectLst/>
          </c:spPr>
          <c:marker>
            <c:symbol val="triangle"/>
            <c:size val="8"/>
            <c:spPr>
              <a:solidFill>
                <a:schemeClr val="accent5"/>
              </a:solidFill>
              <a:ln w="12700">
                <a:solidFill>
                  <a:schemeClr val="accent5"/>
                </a:solidFill>
                <a:prstDash val="solid"/>
              </a:ln>
              <a:effectLst/>
            </c:spPr>
          </c:marker>
          <c:dPt>
            <c:idx val="0"/>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7-43C7-459B-A56A-37A83241DDB9}"/>
              </c:ext>
            </c:extLst>
          </c:dPt>
          <c:dPt>
            <c:idx val="1"/>
            <c:marker>
              <c:symbol val="triangle"/>
              <c:size val="8"/>
              <c:spPr>
                <a:solidFill>
                  <a:schemeClr val="accent5"/>
                </a:solidFill>
                <a:ln w="12700">
                  <a:solidFill>
                    <a:schemeClr val="accent5"/>
                  </a:solidFill>
                  <a:prstDash val="solid"/>
                </a:ln>
                <a:effectLst/>
              </c:spPr>
            </c:marker>
            <c:bubble3D val="0"/>
            <c:spPr>
              <a:ln w="31750" cap="rnd">
                <a:solidFill>
                  <a:schemeClr val="accent5"/>
                </a:solidFill>
                <a:prstDash val="sysDash"/>
                <a:round/>
              </a:ln>
              <a:effectLst/>
            </c:spPr>
            <c:extLst>
              <c:ext xmlns:c16="http://schemas.microsoft.com/office/drawing/2014/chart" uri="{C3380CC4-5D6E-409C-BE32-E72D297353CC}">
                <c16:uniqueId val="{00000009-43C7-459B-A56A-37A83241DDB9}"/>
              </c:ext>
            </c:extLst>
          </c:dPt>
          <c:dPt>
            <c:idx val="2"/>
            <c:marker>
              <c:symbol val="triangle"/>
              <c:size val="8"/>
              <c:spPr>
                <a:solidFill>
                  <a:schemeClr val="accent5"/>
                </a:solidFill>
                <a:ln w="12700">
                  <a:solidFill>
                    <a:schemeClr val="accent5"/>
                  </a:solidFill>
                  <a:prstDash val="solid"/>
                </a:ln>
                <a:effectLst/>
              </c:spPr>
            </c:marker>
            <c:bubble3D val="0"/>
            <c:extLst>
              <c:ext xmlns:c16="http://schemas.microsoft.com/office/drawing/2014/chart" uri="{C3380CC4-5D6E-409C-BE32-E72D297353CC}">
                <c16:uniqueId val="{0000000A-43C7-459B-A56A-37A83241DDB9}"/>
              </c:ext>
            </c:extLst>
          </c:dPt>
          <c:dLbls>
            <c:dLbl>
              <c:idx val="0"/>
              <c:tx>
                <c:rich>
                  <a:bodyPr/>
                  <a:lstStyle/>
                  <a:p>
                    <a:r>
                      <a:rPr lang="en-US"/>
                      <a:t>21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3C7-459B-A56A-37A83241DDB9}"/>
                </c:ext>
              </c:extLst>
            </c:dLbl>
            <c:dLbl>
              <c:idx val="1"/>
              <c:tx>
                <c:rich>
                  <a:bodyPr/>
                  <a:lstStyle/>
                  <a:p>
                    <a:r>
                      <a:rPr lang="en-US"/>
                      <a:t>17</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3C7-459B-A56A-37A83241DDB9}"/>
                </c:ext>
              </c:extLst>
            </c:dLbl>
            <c:dLbl>
              <c:idx val="2"/>
              <c:tx>
                <c:rich>
                  <a:bodyPr/>
                  <a:lstStyle/>
                  <a:p>
                    <a:r>
                      <a:rPr lang="en-US"/>
                      <a:t>14</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3C7-459B-A56A-37A83241DDB9}"/>
                </c:ext>
              </c:extLst>
            </c:dLbl>
            <c:dLbl>
              <c:idx val="3"/>
              <c:tx>
                <c:rich>
                  <a:bodyPr/>
                  <a:lstStyle/>
                  <a:p>
                    <a:r>
                      <a:rPr lang="en-US"/>
                      <a:t>13</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3C7-459B-A56A-37A83241DDB9}"/>
                </c:ext>
              </c:extLst>
            </c:dLbl>
            <c:dLbl>
              <c:idx val="4"/>
              <c:tx>
                <c:rich>
                  <a:bodyPr/>
                  <a:lstStyle/>
                  <a:p>
                    <a:r>
                      <a:rPr lang="en-US"/>
                      <a:t>12</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3C7-459B-A56A-37A83241DDB9}"/>
                </c:ext>
              </c:extLst>
            </c:dLbl>
            <c:dLbl>
              <c:idx val="5"/>
              <c:tx>
                <c:rich>
                  <a:bodyPr/>
                  <a:lstStyle/>
                  <a:p>
                    <a:r>
                      <a:rPr lang="en-US"/>
                      <a:t>11</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3C7-459B-A56A-37A83241DD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[1]Tabell_17!$AU$58:$AZ$58</c:f>
              <c:numCache>
                <c:formatCode>General</c:formatCode>
                <c:ptCount val="6"/>
                <c:pt idx="0">
                  <c:v>2000</c:v>
                </c:pt>
                <c:pt idx="1">
                  <c:v>2004</c:v>
                </c:pt>
                <c:pt idx="2">
                  <c:v>2008</c:v>
                </c:pt>
                <c:pt idx="3">
                  <c:v>2012</c:v>
                </c:pt>
                <c:pt idx="4">
                  <c:v>2017</c:v>
                </c:pt>
                <c:pt idx="5">
                  <c:v>2022</c:v>
                </c:pt>
              </c:numCache>
            </c:numRef>
          </c:cat>
          <c:val>
            <c:numRef>
              <c:f>[1]Tabell_17!$AU$111:$AZ$111</c:f>
              <c:numCache>
                <c:formatCode>General</c:formatCode>
                <c:ptCount val="6"/>
                <c:pt idx="0">
                  <c:v>20.830002168070891</c:v>
                </c:pt>
                <c:pt idx="1">
                  <c:v>16.84374743984301</c:v>
                </c:pt>
                <c:pt idx="2">
                  <c:v>14.33954500842504</c:v>
                </c:pt>
                <c:pt idx="3">
                  <c:v>13.382185144577351</c:v>
                </c:pt>
                <c:pt idx="4">
                  <c:v>12.25195935920866</c:v>
                </c:pt>
                <c:pt idx="5">
                  <c:v>11.276745854154081</c:v>
                </c:pt>
              </c:numCache>
            </c:numRef>
          </c:val>
          <c:smooth val="0"/>
          <c:extLst xmlns:c15="http://schemas.microsoft.com/office/drawing/2012/chart">
            <c:ext xmlns:c16="http://schemas.microsoft.com/office/drawing/2014/chart" uri="{C3380CC4-5D6E-409C-BE32-E72D297353CC}">
              <c16:uniqueId val="{0000000F-20E1-4FB9-B118-062B320D2D94}"/>
            </c:ext>
          </c:extLst>
        </c:ser>
        <c:dLbls>
          <c:showLegendKey val="0"/>
          <c:showVal val="0"/>
          <c:showCatName val="0"/>
          <c:showSerName val="0"/>
          <c:showPercent val="0"/>
          <c:showBubbleSize val="0"/>
        </c:dLbls>
        <c:marker val="1"/>
        <c:smooth val="0"/>
        <c:axId val="1082370528"/>
        <c:axId val="1082371184"/>
        <c:extLst>
          <c:ext xmlns:c15="http://schemas.microsoft.com/office/drawing/2012/chart" uri="{02D57815-91ED-43cb-92C2-25804820EDAC}">
            <c15:filteredLineSeries>
              <c15:ser>
                <c:idx val="2"/>
                <c:order val="2"/>
                <c:tx>
                  <c:strRef>
                    <c:extLst>
                      <c:ext uri="{02D57815-91ED-43cb-92C2-25804820EDAC}">
                        <c15:formulaRef>
                          <c15:sqref>'[orebro-lan-trend-2023.01.17.xlsx]Tabell_17'!$AT$112</c15:sqref>
                        </c15:formulaRef>
                      </c:ext>
                    </c:extLst>
                    <c:strCache>
                      <c:ptCount val="1"/>
                      <c:pt idx="0">
                        <c:v>CDUST Kvinnor</c:v>
                      </c:pt>
                    </c:strCache>
                  </c:strRef>
                </c:tx>
                <c:spPr>
                  <a:ln w="25400" cap="rnd">
                    <a:solidFill>
                      <a:srgbClr val="4B467D"/>
                    </a:solidFill>
                    <a:prstDash val="solid"/>
                    <a:round/>
                  </a:ln>
                  <a:effectLst/>
                </c:spPr>
                <c:marker>
                  <c:symbol val="circle"/>
                  <c:size val="7"/>
                  <c:spPr>
                    <a:solidFill>
                      <a:srgbClr val="9FC53A"/>
                    </a:solidFill>
                    <a:ln w="12700">
                      <a:solidFill>
                        <a:srgbClr val="4B467D"/>
                      </a:solidFill>
                      <a:prstDash val="solid"/>
                    </a:ln>
                    <a:effectLst/>
                  </c:spPr>
                </c:marker>
                <c:dPt>
                  <c:idx val="0"/>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0E-43C7-459B-A56A-37A83241DDB9}"/>
                    </c:ext>
                  </c:extLst>
                </c:dPt>
                <c:dPt>
                  <c:idx val="1"/>
                  <c:marker>
                    <c:symbol val="circle"/>
                    <c:size val="7"/>
                    <c:spPr>
                      <a:solidFill>
                        <a:srgbClr val="9FC53A"/>
                      </a:solidFill>
                      <a:ln w="12700">
                        <a:solidFill>
                          <a:srgbClr val="4B467D"/>
                        </a:solidFill>
                        <a:prstDash val="solid"/>
                      </a:ln>
                      <a:effectLst/>
                    </c:spPr>
                  </c:marker>
                  <c:bubble3D val="0"/>
                  <c:spPr>
                    <a:ln w="25400" cap="rnd">
                      <a:solidFill>
                        <a:srgbClr val="4B467D"/>
                      </a:solidFill>
                      <a:prstDash val="sysDash"/>
                      <a:round/>
                    </a:ln>
                    <a:effectLst/>
                  </c:spPr>
                  <c:extLst>
                    <c:ext xmlns:c16="http://schemas.microsoft.com/office/drawing/2014/chart" uri="{C3380CC4-5D6E-409C-BE32-E72D297353CC}">
                      <c16:uniqueId val="{00000010-43C7-459B-A56A-37A83241DDB9}"/>
                    </c:ext>
                  </c:extLst>
                </c:dPt>
                <c:dPt>
                  <c:idx val="2"/>
                  <c:marker>
                    <c:symbol val="circle"/>
                    <c:size val="7"/>
                    <c:spPr>
                      <a:solidFill>
                        <a:srgbClr val="9FC53A"/>
                      </a:solidFill>
                      <a:ln w="12700">
                        <a:solidFill>
                          <a:srgbClr val="4B467D"/>
                        </a:solidFill>
                        <a:prstDash val="solid"/>
                      </a:ln>
                      <a:effectLst/>
                    </c:spPr>
                  </c:marker>
                  <c:bubble3D val="0"/>
                  <c:extLst>
                    <c:ext xmlns:c16="http://schemas.microsoft.com/office/drawing/2014/chart" uri="{C3380CC4-5D6E-409C-BE32-E72D297353CC}">
                      <c16:uniqueId val="{00000011-43C7-459B-A56A-37A83241DDB9}"/>
                    </c:ext>
                  </c:extLst>
                </c:dPt>
                <c:cat>
                  <c:numRef>
                    <c:extLst>
                      <c:ex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c:ext uri="{02D57815-91ED-43cb-92C2-25804820EDAC}">
                        <c15:formulaRef>
                          <c15:sqref>[1]Tabell_17!$AU$112:$AZ$112</c15:sqref>
                        </c15:formulaRef>
                      </c:ext>
                    </c:extLst>
                    <c:numCache>
                      <c:formatCode>General</c:formatCode>
                      <c:ptCount val="6"/>
                      <c:pt idx="0">
                        <c:v>21.785143532511551</c:v>
                      </c:pt>
                      <c:pt idx="1">
                        <c:v>17.69842738616811</c:v>
                      </c:pt>
                      <c:pt idx="2">
                        <c:v>16.405759075937009</c:v>
                      </c:pt>
                      <c:pt idx="3">
                        <c:v>17.615610951774251</c:v>
                      </c:pt>
                      <c:pt idx="4">
                        <c:v>14.458278683355569</c:v>
                      </c:pt>
                      <c:pt idx="5">
                        <c:v>13.771127827699971</c:v>
                      </c:pt>
                    </c:numCache>
                  </c:numRef>
                </c:val>
                <c:smooth val="0"/>
                <c:extLst>
                  <c:ext xmlns:c16="http://schemas.microsoft.com/office/drawing/2014/chart" uri="{C3380CC4-5D6E-409C-BE32-E72D297353CC}">
                    <c16:uniqueId val="{00000014-20E1-4FB9-B118-062B320D2D9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'[orebro-lan-trend-2023.01.17.xlsx]Tabell_17'!$AT$113</c15:sqref>
                        </c15:formulaRef>
                      </c:ext>
                    </c:extLst>
                    <c:strCache>
                      <c:ptCount val="1"/>
                      <c:pt idx="0">
                        <c:v>CDUST Män</c:v>
                      </c:pt>
                    </c:strCache>
                  </c:strRef>
                </c:tx>
                <c:spPr>
                  <a:ln w="25400" cap="rnd">
                    <a:solidFill>
                      <a:srgbClr val="4B467D"/>
                    </a:solidFill>
                    <a:round/>
                  </a:ln>
                  <a:effectLst/>
                </c:spPr>
                <c:marker>
                  <c:symbol val="triangle"/>
                  <c:size val="7"/>
                  <c:spPr>
                    <a:solidFill>
                      <a:srgbClr val="0090D4"/>
                    </a:solidFill>
                    <a:ln w="12700">
                      <a:solidFill>
                        <a:srgbClr val="4B467D"/>
                      </a:solidFill>
                    </a:ln>
                    <a:effectLst/>
                  </c:spPr>
                </c:marker>
                <c:dPt>
                  <c:idx val="0"/>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2-43C7-459B-A56A-37A83241DDB9}"/>
                    </c:ext>
                  </c:extLst>
                </c:dPt>
                <c:dPt>
                  <c:idx val="1"/>
                  <c:marker>
                    <c:symbol val="triangle"/>
                    <c:size val="7"/>
                    <c:spPr>
                      <a:solidFill>
                        <a:srgbClr val="0090D4"/>
                      </a:solidFill>
                      <a:ln w="12700">
                        <a:solidFill>
                          <a:srgbClr val="4B467D"/>
                        </a:solidFill>
                      </a:ln>
                      <a:effectLst/>
                    </c:spPr>
                  </c:marker>
                  <c:bubble3D val="0"/>
                  <c:spPr>
                    <a:ln w="25400" cap="rnd">
                      <a:solidFill>
                        <a:srgbClr val="4B467D"/>
                      </a:solidFill>
                      <a:prstDash val="sysDash"/>
                      <a:round/>
                    </a:ln>
                    <a:effectLst/>
                  </c:spPr>
                  <c:extLst xmlns:c15="http://schemas.microsoft.com/office/drawing/2012/chart">
                    <c:ext xmlns:c16="http://schemas.microsoft.com/office/drawing/2014/chart" uri="{C3380CC4-5D6E-409C-BE32-E72D297353CC}">
                      <c16:uniqueId val="{00000014-43C7-459B-A56A-37A83241DDB9}"/>
                    </c:ext>
                  </c:extLst>
                </c:dPt>
                <c:dPt>
                  <c:idx val="2"/>
                  <c:marker>
                    <c:symbol val="triangle"/>
                    <c:size val="7"/>
                    <c:spPr>
                      <a:solidFill>
                        <a:srgbClr val="0090D4"/>
                      </a:solidFill>
                      <a:ln w="12700">
                        <a:solidFill>
                          <a:srgbClr val="4B467D"/>
                        </a:solidFill>
                      </a:ln>
                      <a:effectLst/>
                    </c:spPr>
                  </c:marker>
                  <c:bubble3D val="0"/>
                  <c:extLst xmlns:c15="http://schemas.microsoft.com/office/drawing/2012/chart">
                    <c:ext xmlns:c16="http://schemas.microsoft.com/office/drawing/2014/chart" uri="{C3380CC4-5D6E-409C-BE32-E72D297353CC}">
                      <c16:uniqueId val="{00000015-43C7-459B-A56A-37A83241DDB9}"/>
                    </c:ext>
                  </c:extLst>
                </c:dPt>
                <c:cat>
                  <c:numRef>
                    <c:extLst xmlns:c15="http://schemas.microsoft.com/office/drawing/2012/chart">
                      <c:ext xmlns:c15="http://schemas.microsoft.com/office/drawing/2012/chart" uri="{02D57815-91ED-43cb-92C2-25804820EDAC}">
                        <c15:formulaRef>
                          <c15:sqref>[1]Tabell_17!$AU$58:$AZ$58</c15:sqref>
                        </c15:formulaRef>
                      </c:ext>
                    </c:extLst>
                    <c:numCache>
                      <c:formatCode>General</c:formatCode>
                      <c:ptCount val="6"/>
                      <c:pt idx="0">
                        <c:v>2000</c:v>
                      </c:pt>
                      <c:pt idx="1">
                        <c:v>2004</c:v>
                      </c:pt>
                      <c:pt idx="2">
                        <c:v>2008</c:v>
                      </c:pt>
                      <c:pt idx="3">
                        <c:v>2012</c:v>
                      </c:pt>
                      <c:pt idx="4">
                        <c:v>2017</c:v>
                      </c:pt>
                      <c:pt idx="5">
                        <c:v>2022</c:v>
                      </c:pt>
                    </c:numCache>
                  </c:numRef>
                </c:cat>
                <c:val>
                  <c:numRef>
                    <c:extLst xmlns:c15="http://schemas.microsoft.com/office/drawing/2012/chart">
                      <c:ext xmlns:c15="http://schemas.microsoft.com/office/drawing/2012/chart" uri="{02D57815-91ED-43cb-92C2-25804820EDAC}">
                        <c15:formulaRef>
                          <c15:sqref>[1]Tabell_17!$AU$113:$AZ$113</c15:sqref>
                        </c15:formulaRef>
                      </c:ext>
                    </c:extLst>
                    <c:numCache>
                      <c:formatCode>General</c:formatCode>
                      <c:ptCount val="6"/>
                      <c:pt idx="0">
                        <c:v>20.27953535821462</c:v>
                      </c:pt>
                      <c:pt idx="1">
                        <c:v>16.183034914738311</c:v>
                      </c:pt>
                      <c:pt idx="2">
                        <c:v>13.96340292258331</c:v>
                      </c:pt>
                      <c:pt idx="3">
                        <c:v>14.38830212072042</c:v>
                      </c:pt>
                      <c:pt idx="4">
                        <c:v>11.69925444233945</c:v>
                      </c:pt>
                      <c:pt idx="5">
                        <c:v>12.41015291180959</c:v>
                      </c:pt>
                    </c:numCache>
                  </c:numRef>
                </c:val>
                <c:smooth val="0"/>
                <c:extLst xmlns:c15="http://schemas.microsoft.com/office/drawing/2012/chart">
                  <c:ext xmlns:c16="http://schemas.microsoft.com/office/drawing/2014/chart" uri="{C3380CC4-5D6E-409C-BE32-E72D297353CC}">
                    <c16:uniqueId val="{00000019-20E1-4FB9-B118-062B320D2D94}"/>
                  </c:ext>
                </c:extLst>
              </c15:ser>
            </c15:filteredLineSeries>
          </c:ext>
        </c:extLst>
      </c:lineChart>
      <c:catAx>
        <c:axId val="10823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1184"/>
        <c:crosses val="autoZero"/>
        <c:auto val="1"/>
        <c:lblAlgn val="ctr"/>
        <c:lblOffset val="100"/>
        <c:noMultiLvlLbl val="0"/>
      </c:catAx>
      <c:valAx>
        <c:axId val="10823711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1082370528"/>
        <c:crosses val="autoZero"/>
        <c:crossBetween val="between"/>
      </c:valAx>
      <c:spPr>
        <a:noFill/>
        <a:ln>
          <a:noFill/>
        </a:ln>
        <a:effectLst/>
      </c:spPr>
    </c:plotArea>
    <c:legend>
      <c:legendPos val="b"/>
      <c:layout>
        <c:manualLayout>
          <c:xMode val="edge"/>
          <c:yMode val="edge"/>
          <c:x val="0.14702792397660822"/>
          <c:y val="0.87696833333333335"/>
          <c:w val="0.71708450292397663"/>
          <c:h val="5.9531666666666663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sitter 10 </a:t>
            </a:r>
            <a:r>
              <a:rPr lang="en-US" sz="1400" dirty="0" err="1"/>
              <a:t>timmar</a:t>
            </a:r>
            <a:r>
              <a:rPr lang="en-US" sz="1400" dirty="0"/>
              <a:t> </a:t>
            </a:r>
            <a:r>
              <a:rPr lang="en-US" sz="1400" dirty="0" err="1"/>
              <a:t>eller</a:t>
            </a:r>
            <a:r>
              <a:rPr lang="en-US" sz="1400" dirty="0"/>
              <a:t> </a:t>
            </a:r>
            <a:r>
              <a:rPr lang="en-US" sz="1400" dirty="0" err="1"/>
              <a:t>mer</a:t>
            </a:r>
            <a:r>
              <a:rPr lang="en-US" sz="1400" dirty="0"/>
              <a:t> under </a:t>
            </a:r>
            <a:r>
              <a:rPr lang="en-US" sz="1400" dirty="0" err="1"/>
              <a:t>ett</a:t>
            </a:r>
            <a:r>
              <a:rPr lang="en-US" sz="1400" dirty="0"/>
              <a:t> </a:t>
            </a:r>
            <a:r>
              <a:rPr lang="en-US" sz="1400" dirty="0" err="1"/>
              <a:t>normalt</a:t>
            </a:r>
            <a:r>
              <a:rPr lang="en-US" sz="1400" dirty="0"/>
              <a:t> </a:t>
            </a:r>
            <a:r>
              <a:rPr lang="en-US" sz="1400" dirty="0" err="1"/>
              <a:t>dygn</a:t>
            </a:r>
            <a:r>
              <a:rPr lang="en-US" sz="1400" dirty="0"/>
              <a:t> (</a:t>
            </a:r>
            <a:r>
              <a:rPr lang="en-US" sz="1400" dirty="0" err="1"/>
              <a:t>personer</a:t>
            </a:r>
            <a:r>
              <a:rPr lang="en-US" sz="1400" dirty="0"/>
              <a:t> med </a:t>
            </a:r>
            <a:r>
              <a:rPr lang="en-US" sz="1400" dirty="0" err="1"/>
              <a:t>funktionsnedsättning</a:t>
            </a:r>
            <a:r>
              <a:rPr lang="en-US" sz="1400" dirty="0"/>
              <a:t> </a:t>
            </a:r>
            <a:r>
              <a:rPr lang="en-US" sz="1400" dirty="0" err="1"/>
              <a:t>undantagna</a:t>
            </a:r>
            <a:r>
              <a:rPr lang="en-US" sz="1400" dirty="0"/>
              <a:t>)</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'https://svenskidrott-my.sharepoint.com/personal/mathias_angelin_rfsisu_se/Documents/Mathias dokument/Kommunrapporter 2023/.Liv och Hälsa 2022/[orebro-lan-2022-2022.12.01.xlsx]Tabell_43A'!$AT$38</c:f>
              <c:strCache>
                <c:ptCount val="1"/>
                <c:pt idx="0">
                  <c:v>Örebro län</c:v>
                </c:pt>
              </c:strCache>
            </c:strRef>
          </c:tx>
          <c:spPr>
            <a:solidFill>
              <a:srgbClr val="006BB1"/>
            </a:solidFill>
            <a:ln>
              <a:noFill/>
            </a:ln>
            <a:effectLst/>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85-4DD7-8D6C-1B6699962E9B}"/>
                </c:ext>
              </c:extLst>
            </c:dLbl>
            <c:dLbl>
              <c:idx val="1"/>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085-4DD7-8D6C-1B6699962E9B}"/>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085-4DD7-8D6C-1B6699962E9B}"/>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85-4DD7-8D6C-1B6699962E9B}"/>
                </c:ext>
              </c:extLst>
            </c:dLbl>
            <c:dLbl>
              <c:idx val="4"/>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085-4DD7-8D6C-1B6699962E9B}"/>
                </c:ext>
              </c:extLst>
            </c:dLbl>
            <c:dLbl>
              <c:idx val="5"/>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85-4DD7-8D6C-1B6699962E9B}"/>
                </c:ext>
              </c:extLst>
            </c:dLbl>
            <c:dLbl>
              <c:idx val="6"/>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A085-4DD7-8D6C-1B6699962E9B}"/>
                </c:ext>
              </c:extLst>
            </c:dLbl>
            <c:dLbl>
              <c:idx val="7"/>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85-4DD7-8D6C-1B6699962E9B}"/>
                </c:ext>
              </c:extLst>
            </c:dLbl>
            <c:dLbl>
              <c:idx val="8"/>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85-4DD7-8D6C-1B6699962E9B}"/>
                </c:ext>
              </c:extLst>
            </c:dLbl>
            <c:dLbl>
              <c:idx val="9"/>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85-4DD7-8D6C-1B6699962E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[1]Tabell_43A!$AP$39:$AQ$48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[1]Tabell_43A!$AT$39:$AT$48</c:f>
              <c:numCache>
                <c:formatCode>General</c:formatCode>
                <c:ptCount val="10"/>
                <c:pt idx="0">
                  <c:v>21.49900504499578</c:v>
                </c:pt>
                <c:pt idx="1">
                  <c:v>20.961148195131312</c:v>
                </c:pt>
                <c:pt idx="2">
                  <c:v>13.4496060513865</c:v>
                </c:pt>
                <c:pt idx="3">
                  <c:v>11.451872321257239</c:v>
                </c:pt>
                <c:pt idx="4">
                  <c:v>18.35511549756923</c:v>
                </c:pt>
                <c:pt idx="5">
                  <c:v>22.06422454078443</c:v>
                </c:pt>
                <c:pt idx="6">
                  <c:v>14.97858111421748</c:v>
                </c:pt>
                <c:pt idx="7">
                  <c:v>10.678909532733179</c:v>
                </c:pt>
                <c:pt idx="8">
                  <c:v>6.389027154088267</c:v>
                </c:pt>
                <c:pt idx="9">
                  <c:v>18.340460225799269</c:v>
                </c:pt>
              </c:numCache>
            </c:numRef>
          </c:val>
          <c:extLst>
            <c:ext xmlns:c16="http://schemas.microsoft.com/office/drawing/2014/chart" uri="{C3380CC4-5D6E-409C-BE32-E72D297353CC}">
              <c16:uniqueId val="{00000000-A085-4DD7-8D6C-1B6699962E9B}"/>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'https://svenskidrott-my.sharepoint.com/personal/mathias_angelin_rfsisu_se/Documents/Mathias dokument/Kommunrapporter 2023/.Liv och Hälsa 2022/[orebro-lan-2022-2022.12.01.xlsx]Tabell_43A'!$AR$38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plus>
                  <c:minus>
                    <c:numRef>
                      <c:extLst>
                        <c:ext uri="{02D57815-91ED-43cb-92C2-25804820EDAC}">
                          <c15:formulaRef>
                            <c15:sqref>[1]Tabell_43A!$AS$39:$AS$48</c15:sqref>
                          </c15:formulaRef>
                        </c:ext>
                      </c:extLst>
                      <c:numCache>
                        <c:formatCode>General</c:formatCode>
                        <c:ptCount val="10"/>
                        <c:pt idx="0">
                          <c:v>2.818390540132953</c:v>
                        </c:pt>
                        <c:pt idx="1">
                          <c:v>1.9510613296262911</c:v>
                        </c:pt>
                        <c:pt idx="2">
                          <c:v>1.218584357169503</c:v>
                        </c:pt>
                        <c:pt idx="3">
                          <c:v>1.143671472038932</c:v>
                        </c:pt>
                        <c:pt idx="4">
                          <c:v>2.5638085397843509</c:v>
                        </c:pt>
                        <c:pt idx="5">
                          <c:v>2.4296845169868582</c:v>
                        </c:pt>
                        <c:pt idx="6">
                          <c:v>1.4786186876945111</c:v>
                        </c:pt>
                        <c:pt idx="7">
                          <c:v>1.0310269591473129</c:v>
                        </c:pt>
                        <c:pt idx="8">
                          <c:v>0.83436430988767385</c:v>
                        </c:pt>
                        <c:pt idx="9">
                          <c:v>2.8435397293677971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[1]Tabell_43A!$AR$39:$AR$48</c15:sqref>
                        </c15:formulaRef>
                      </c:ext>
                    </c:extLst>
                    <c:numCache>
                      <c:formatCode>General</c:formatCode>
                      <c:ptCount val="10"/>
                      <c:pt idx="0">
                        <c:v>28.014706992917851</c:v>
                      </c:pt>
                      <c:pt idx="1">
                        <c:v>23.014740284177009</c:v>
                      </c:pt>
                      <c:pt idx="2">
                        <c:v>14.189533032356829</c:v>
                      </c:pt>
                      <c:pt idx="3">
                        <c:v>11.827298942574039</c:v>
                      </c:pt>
                      <c:pt idx="4">
                        <c:v>20.894295928319199</c:v>
                      </c:pt>
                      <c:pt idx="5">
                        <c:v>24.166772087436179</c:v>
                      </c:pt>
                      <c:pt idx="6">
                        <c:v>16.624902624250311</c:v>
                      </c:pt>
                      <c:pt idx="7">
                        <c:v>11.566315334271851</c:v>
                      </c:pt>
                      <c:pt idx="8">
                        <c:v>6.5703191526545748</c:v>
                      </c:pt>
                      <c:pt idx="9">
                        <c:v>19.702563861249448</c:v>
                      </c:pt>
                    </c:numCache>
                  </c:numRef>
                </c:val>
                <c:extLst>
                  <c:ext xmlns:c16="http://schemas.microsoft.com/office/drawing/2014/chart" uri="{C3380CC4-5D6E-409C-BE32-E72D297353CC}">
                    <c16:uniqueId val="{00000001-A085-4DD7-8D6C-1B6699962E9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plus>
                  <c:minus>
                    <c:numRef>
                      <c:extLst xmlns:c15="http://schemas.microsoft.com/office/drawing/2012/chart">
                        <c:ext xmlns:c15="http://schemas.microsoft.com/office/drawing/2012/chart" uri="{02D57815-91ED-43cb-92C2-25804820EDAC}">
                          <c15:formulaRef>
                            <c15:sqref>[1]Tabell_43A!$AW$39:$AW$48</c15:sqref>
                          </c15:formulaRef>
                        </c:ext>
                      </c:extLst>
                      <c:numCache>
                        <c:formatCode>General</c:formatCode>
                        <c:ptCount val="10"/>
                        <c:pt idx="0">
                          <c:v>22.079489693818982</c:v>
                        </c:pt>
                        <c:pt idx="1">
                          <c:v>11.40460396464427</c:v>
                        </c:pt>
                        <c:pt idx="2">
                          <c:v>8.3192401145114729</c:v>
                        </c:pt>
                        <c:pt idx="3">
                          <c:v>8.356830821553892</c:v>
                        </c:pt>
                        <c:pt idx="4">
                          <c:v>0</c:v>
                        </c:pt>
                        <c:pt idx="5">
                          <c:v>15.869377223238381</c:v>
                        </c:pt>
                        <c:pt idx="6">
                          <c:v>11.12169723976915</c:v>
                        </c:pt>
                        <c:pt idx="7">
                          <c:v>7.6975671892654614</c:v>
                        </c:pt>
                        <c:pt idx="8">
                          <c:v>5.2597461776842112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[1]Tabell_43A!$AV$39:$AV$48</c15:sqref>
                        </c15:formulaRef>
                      </c:ext>
                    </c:extLst>
                    <c:numCache>
                      <c:formatCode>General</c:formatCode>
                      <c:ptCount val="10"/>
                      <c:pt idx="0">
                        <c:v>33.961919498309229</c:v>
                      </c:pt>
                      <c:pt idx="1">
                        <c:v>9.8573361077235475</c:v>
                      </c:pt>
                      <c:pt idx="2">
                        <c:v>10.440871403129581</c:v>
                      </c:pt>
                      <c:pt idx="3">
                        <c:v>14.134427260838169</c:v>
                      </c:pt>
                      <c:pt idx="4">
                        <c:v>0</c:v>
                      </c:pt>
                      <c:pt idx="5">
                        <c:v>20.397331283528491</c:v>
                      </c:pt>
                      <c:pt idx="6">
                        <c:v>18.41457272336454</c:v>
                      </c:pt>
                      <c:pt idx="7">
                        <c:v>12.25155323884089</c:v>
                      </c:pt>
                      <c:pt idx="8">
                        <c:v>5.112230791989802</c:v>
                      </c:pt>
                      <c:pt idx="9">
                        <c:v>0</c:v>
                      </c:pt>
                    </c:numCache>
                  </c:numRef>
                </c:val>
                <c:extLst xmlns:c15="http://schemas.microsoft.com/office/drawing/2012/chart">
                  <c:ext xmlns:c16="http://schemas.microsoft.com/office/drawing/2014/chart" uri="{C3380CC4-5D6E-409C-BE32-E72D297353CC}">
                    <c16:uniqueId val="{00000002-A085-4DD7-8D6C-1B6699962E9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plus>
                  <c:minus>
                    <c:numRef>
                      <c:extLst xmlns:c15="http://schemas.microsoft.com/office/drawing/2012/chart">
                        <c:ext xmlns:c15="http://schemas.microsoft.com/office/drawing/2012/chart" uri="{02D57815-91ED-43cb-92C2-25804820EDAC}">
                          <c15:formulaRef>
                            <c15:sqref>[1]Tabell_43A!$AY$39:$AY$48</c15:sqref>
                          </c15:formulaRef>
                        </c:ext>
                      </c:extLst>
                      <c:numCache>
                        <c:formatCode>General</c:formatCode>
                        <c:ptCount val="10"/>
                        <c:pt idx="0">
                          <c:v>0</c:v>
                        </c:pt>
                        <c:pt idx="1">
                          <c:v>14.37361533040176</c:v>
                        </c:pt>
                        <c:pt idx="2">
                          <c:v>8.8790246147202936</c:v>
                        </c:pt>
                        <c:pt idx="3">
                          <c:v>6.3064968495130689</c:v>
                        </c:pt>
                        <c:pt idx="4">
                          <c:v>13.19724768355055</c:v>
                        </c:pt>
                        <c:pt idx="5">
                          <c:v>14.69466215504343</c:v>
                        </c:pt>
                        <c:pt idx="6">
                          <c:v>6.4598142615804042</c:v>
                        </c:pt>
                        <c:pt idx="7">
                          <c:v>7.2970627527452896</c:v>
                        </c:pt>
                        <c:pt idx="8">
                          <c:v>5.1007676107591484</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[1]Tabell_43A!$AX$39:$AX$48</c15:sqref>
                        </c15:formulaRef>
                      </c:ext>
                    </c:extLst>
                    <c:numCache>
                      <c:formatCode>General</c:formatCode>
                      <c:ptCount val="10"/>
                      <c:pt idx="0">
                        <c:v>0</c:v>
                      </c:pt>
                      <c:pt idx="1">
                        <c:v>18.591347037104239</c:v>
                      </c:pt>
                      <c:pt idx="2">
                        <c:v>12.246130699867081</c:v>
                      </c:pt>
                      <c:pt idx="3">
                        <c:v>8.3956465261782718</c:v>
                      </c:pt>
                      <c:pt idx="4">
                        <c:v>9.1304751175675314</c:v>
                      </c:pt>
                      <c:pt idx="5">
                        <c:v>14.99303054304756</c:v>
                      </c:pt>
                      <c:pt idx="6">
                        <c:v>5.5018004880910603</c:v>
                      </c:pt>
                      <c:pt idx="7">
                        <c:v>11.810023494186719</c:v>
                      </c:pt>
                      <c:pt idx="8">
                        <c:v>6.1141421359196997</c:v>
                      </c:pt>
                      <c:pt idx="9">
                        <c:v>0</c:v>
                      </c:pt>
                    </c:numCache>
                  </c:numRef>
                </c:val>
                <c:extLst xmlns:c15="http://schemas.microsoft.com/office/drawing/2012/chart">
                  <c:ext xmlns:c16="http://schemas.microsoft.com/office/drawing/2014/chart" uri="{C3380CC4-5D6E-409C-BE32-E72D297353CC}">
                    <c16:uniqueId val="{00000003-A085-4DD7-8D6C-1B6699962E9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plus>
                  <c:minus>
                    <c:numRef>
                      <c:extLst xmlns:c15="http://schemas.microsoft.com/office/drawing/2012/chart">
                        <c:ext xmlns:c15="http://schemas.microsoft.com/office/drawing/2012/chart" uri="{02D57815-91ED-43cb-92C2-25804820EDAC}">
                          <c15:formulaRef>
                            <c15:sqref>[1]Tabell_43A!$BA$39:$BA$48</c15:sqref>
                          </c15:formulaRef>
                        </c:ext>
                      </c:extLst>
                      <c:numCache>
                        <c:formatCode>General</c:formatCode>
                        <c:ptCount val="10"/>
                        <c:pt idx="0">
                          <c:v>21.655910051131649</c:v>
                        </c:pt>
                        <c:pt idx="1">
                          <c:v>13.924670615324739</c:v>
                        </c:pt>
                        <c:pt idx="2">
                          <c:v>10.9994846029046</c:v>
                        </c:pt>
                        <c:pt idx="3">
                          <c:v>4.299849302542218</c:v>
                        </c:pt>
                        <c:pt idx="4">
                          <c:v>0</c:v>
                        </c:pt>
                        <c:pt idx="5">
                          <c:v>13.1920054244796</c:v>
                        </c:pt>
                        <c:pt idx="6">
                          <c:v>11.44781252756127</c:v>
                        </c:pt>
                        <c:pt idx="7">
                          <c:v>6.3837514155547614</c:v>
                        </c:pt>
                        <c:pt idx="8">
                          <c:v>6.5617155559265328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[1]Tabell_43A!$AZ$39:$AZ$48</c15:sqref>
                        </c15:formulaRef>
                      </c:ext>
                    </c:extLst>
                    <c:numCache>
                      <c:formatCode>General</c:formatCode>
                      <c:ptCount val="10"/>
                      <c:pt idx="0">
                        <c:v>34.689268358817827</c:v>
                      </c:pt>
                      <c:pt idx="1">
                        <c:v>18.142112300641251</c:v>
                      </c:pt>
                      <c:pt idx="2">
                        <c:v>21.614687549007741</c:v>
                      </c:pt>
                      <c:pt idx="3">
                        <c:v>3.100513669213889</c:v>
                      </c:pt>
                      <c:pt idx="4">
                        <c:v>0</c:v>
                      </c:pt>
                      <c:pt idx="5">
                        <c:v>17.165138755225058</c:v>
                      </c:pt>
                      <c:pt idx="6">
                        <c:v>20.569372678923941</c:v>
                      </c:pt>
                      <c:pt idx="7">
                        <c:v>8.1186924350171559</c:v>
                      </c:pt>
                      <c:pt idx="8">
                        <c:v>8.0470269308876787</c:v>
                      </c:pt>
                      <c:pt idx="9">
                        <c:v>0</c:v>
                      </c:pt>
                    </c:numCache>
                  </c:numRef>
                </c:val>
                <c:extLst xmlns:c15="http://schemas.microsoft.com/office/drawing/2012/chart">
                  <c:ext xmlns:c16="http://schemas.microsoft.com/office/drawing/2014/chart" uri="{C3380CC4-5D6E-409C-BE32-E72D297353CC}">
                    <c16:uniqueId val="{00000004-A085-4DD7-8D6C-1B6699962E9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plus>
                  <c:minus>
                    <c:numRef>
                      <c:extLst xmlns:c15="http://schemas.microsoft.com/office/drawing/2012/chart">
                        <c:ext xmlns:c15="http://schemas.microsoft.com/office/drawing/2012/chart" uri="{02D57815-91ED-43cb-92C2-25804820EDAC}">
                          <c15:formulaRef>
                            <c15:sqref>[1]Tabell_43A!$BC$39:$BC$48</c15:sqref>
                          </c15:formulaRef>
                        </c:ext>
                      </c:extLst>
                      <c:numCache>
                        <c:formatCode>General</c:formatCode>
                        <c:ptCount val="10"/>
                        <c:pt idx="0">
                          <c:v>0</c:v>
                        </c:pt>
                        <c:pt idx="1">
                          <c:v>14.887725057661219</c:v>
                        </c:pt>
                        <c:pt idx="2">
                          <c:v>7.6325236675257093</c:v>
                        </c:pt>
                        <c:pt idx="3">
                          <c:v>6.7325499121623924</c:v>
                        </c:pt>
                        <c:pt idx="4">
                          <c:v>17.784534181218369</c:v>
                        </c:pt>
                        <c:pt idx="5">
                          <c:v>9.2235921911925889</c:v>
                        </c:pt>
                        <c:pt idx="6">
                          <c:v>11.952093530293951</c:v>
                        </c:pt>
                        <c:pt idx="7">
                          <c:v>9.3985557332484806</c:v>
                        </c:pt>
                        <c:pt idx="8">
                          <c:v>6.891012121966253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[1]Tabell_43A!$BB$39:$BB$48</c15:sqref>
                        </c15:formulaRef>
                      </c:ext>
                    </c:extLst>
                    <c:numCache>
                      <c:formatCode>General</c:formatCode>
                      <c:ptCount val="10"/>
                      <c:pt idx="0">
                        <c:v>0</c:v>
                      </c:pt>
                      <c:pt idx="1">
                        <c:v>15.45766581252076</c:v>
                      </c:pt>
                      <c:pt idx="2">
                        <c:v>9.6346265845424917</c:v>
                      </c:pt>
                      <c:pt idx="3">
                        <c:v>10.38170690443058</c:v>
                      </c:pt>
                      <c:pt idx="4">
                        <c:v>17.754694553912771</c:v>
                      </c:pt>
                      <c:pt idx="5">
                        <c:v>7.992984039759345</c:v>
                      </c:pt>
                      <c:pt idx="6">
                        <c:v>18.754864391556989</c:v>
                      </c:pt>
                      <c:pt idx="7">
                        <c:v>15.620280510134441</c:v>
                      </c:pt>
                      <c:pt idx="8">
                        <c:v>9.2537588875210695</c:v>
                      </c:pt>
                      <c:pt idx="9">
                        <c:v>0</c:v>
                      </c:pt>
                    </c:numCache>
                  </c:numRef>
                </c:val>
                <c:extLst xmlns:c15="http://schemas.microsoft.com/office/drawing/2012/chart">
                  <c:ext xmlns:c16="http://schemas.microsoft.com/office/drawing/2014/chart" uri="{C3380CC4-5D6E-409C-BE32-E72D297353CC}">
                    <c16:uniqueId val="{00000005-A085-4DD7-8D6C-1B6699962E9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plus>
                  <c:minus>
                    <c:numRef>
                      <c:extLst xmlns:c15="http://schemas.microsoft.com/office/drawing/2012/chart">
                        <c:ext xmlns:c15="http://schemas.microsoft.com/office/drawing/2012/chart" uri="{02D57815-91ED-43cb-92C2-25804820EDAC}">
                          <c15:formulaRef>
                            <c15:sqref>[1]Tabell_43A!$BE$39:$BE$48</c15:sqref>
                          </c15:formulaRef>
                        </c:ext>
                      </c:extLst>
                      <c:numCache>
                        <c:formatCode>General</c:formatCode>
                        <c:ptCount val="10"/>
                        <c:pt idx="0">
                          <c:v>16.08363006599383</c:v>
                        </c:pt>
                        <c:pt idx="1">
                          <c:v>16.78032442223002</c:v>
                        </c:pt>
                        <c:pt idx="2">
                          <c:v>7.8154297350898831</c:v>
                        </c:pt>
                        <c:pt idx="3">
                          <c:v>5.7145967220186833</c:v>
                        </c:pt>
                        <c:pt idx="4">
                          <c:v>0</c:v>
                        </c:pt>
                        <c:pt idx="5">
                          <c:v>14.780016308536069</c:v>
                        </c:pt>
                        <c:pt idx="6">
                          <c:v>11.429640944860919</c:v>
                        </c:pt>
                        <c:pt idx="7">
                          <c:v>7.0243992347922504</c:v>
                        </c:pt>
                        <c:pt idx="8">
                          <c:v>6.4164706102426559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[1]Tabell_43A!$BD$39:$BD$48</c15:sqref>
                        </c15:formulaRef>
                      </c:ext>
                    </c:extLst>
                    <c:numCache>
                      <c:formatCode>General</c:formatCode>
                      <c:ptCount val="10"/>
                      <c:pt idx="0">
                        <c:v>18.697663741737031</c:v>
                      </c:pt>
                      <c:pt idx="1">
                        <c:v>30.141920531352831</c:v>
                      </c:pt>
                      <c:pt idx="2">
                        <c:v>10.601195202799049</c:v>
                      </c:pt>
                      <c:pt idx="3">
                        <c:v>7.1089858928669951</c:v>
                      </c:pt>
                      <c:pt idx="4">
                        <c:v>0</c:v>
                      </c:pt>
                      <c:pt idx="5">
                        <c:v>22.337569611709799</c:v>
                      </c:pt>
                      <c:pt idx="6">
                        <c:v>16.460190410600308</c:v>
                      </c:pt>
                      <c:pt idx="7">
                        <c:v>10.57387661095934</c:v>
                      </c:pt>
                      <c:pt idx="8">
                        <c:v>6.03184358258033</c:v>
                      </c:pt>
                      <c:pt idx="9">
                        <c:v>0</c:v>
                      </c:pt>
                    </c:numCache>
                  </c:numRef>
                </c:val>
                <c:extLst xmlns:c15="http://schemas.microsoft.com/office/drawing/2012/chart">
                  <c:ext xmlns:c16="http://schemas.microsoft.com/office/drawing/2014/chart" uri="{C3380CC4-5D6E-409C-BE32-E72D297353CC}">
                    <c16:uniqueId val="{00000006-A085-4DD7-8D6C-1B6699962E9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plus>
                  <c:minus>
                    <c:numRef>
                      <c:extLst xmlns:c15="http://schemas.microsoft.com/office/drawing/2012/chart">
                        <c:ext xmlns:c15="http://schemas.microsoft.com/office/drawing/2012/chart" uri="{02D57815-91ED-43cb-92C2-25804820EDAC}">
                          <c15:formulaRef>
                            <c15:sqref>[1]Tabell_43A!$BG$39:$BG$48</c15:sqref>
                          </c15:formulaRef>
                        </c:ext>
                      </c:extLst>
                      <c:numCache>
                        <c:formatCode>General</c:formatCode>
                        <c:ptCount val="10"/>
                        <c:pt idx="0">
                          <c:v>13.73750580582184</c:v>
                        </c:pt>
                        <c:pt idx="1">
                          <c:v>15.20516184574571</c:v>
                        </c:pt>
                        <c:pt idx="2">
                          <c:v>9.0565031402356606</c:v>
                        </c:pt>
                        <c:pt idx="3">
                          <c:v>7.5386901176097174</c:v>
                        </c:pt>
                        <c:pt idx="4">
                          <c:v>0</c:v>
                        </c:pt>
                        <c:pt idx="5">
                          <c:v>10.06794748327088</c:v>
                        </c:pt>
                        <c:pt idx="6">
                          <c:v>8.4297177548545292</c:v>
                        </c:pt>
                        <c:pt idx="7">
                          <c:v>4.2115888375385584</c:v>
                        </c:pt>
                        <c:pt idx="8">
                          <c:v>5.3271188052978182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[1]Tabell_43A!$BF$39:$BF$48</c15:sqref>
                        </c15:formulaRef>
                      </c:ext>
                    </c:extLst>
                    <c:numCache>
                      <c:formatCode>General</c:formatCode>
                      <c:ptCount val="10"/>
                      <c:pt idx="0">
                        <c:v>9.7086452919538093</c:v>
                      </c:pt>
                      <c:pt idx="1">
                        <c:v>26.988071360504652</c:v>
                      </c:pt>
                      <c:pt idx="2">
                        <c:v>9.1515339947655754</c:v>
                      </c:pt>
                      <c:pt idx="3">
                        <c:v>11.85566055091823</c:v>
                      </c:pt>
                      <c:pt idx="4">
                        <c:v>0</c:v>
                      </c:pt>
                      <c:pt idx="5">
                        <c:v>13.8326845600414</c:v>
                      </c:pt>
                      <c:pt idx="6">
                        <c:v>10.48794126769975</c:v>
                      </c:pt>
                      <c:pt idx="7">
                        <c:v>5.486492155253833</c:v>
                      </c:pt>
                      <c:pt idx="8">
                        <c:v>4.6872773385733248</c:v>
                      </c:pt>
                      <c:pt idx="9">
                        <c:v>0</c:v>
                      </c:pt>
                    </c:numCache>
                  </c:numRef>
                </c:val>
                <c:extLst xmlns:c15="http://schemas.microsoft.com/office/drawing/2012/chart">
                  <c:ext xmlns:c16="http://schemas.microsoft.com/office/drawing/2014/chart" uri="{C3380CC4-5D6E-409C-BE32-E72D297353CC}">
                    <c16:uniqueId val="{00000007-A085-4DD7-8D6C-1B6699962E9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plus>
                  <c:minus>
                    <c:numRef>
                      <c:extLst xmlns:c15="http://schemas.microsoft.com/office/drawing/2012/chart">
                        <c:ext xmlns:c15="http://schemas.microsoft.com/office/drawing/2012/chart" uri="{02D57815-91ED-43cb-92C2-25804820EDAC}">
                          <c15:formulaRef>
                            <c15:sqref>[1]Tabell_43A!$BI$39:$BI$48</c15:sqref>
                          </c15:formulaRef>
                        </c:ext>
                      </c:extLst>
                      <c:numCache>
                        <c:formatCode>General</c:formatCode>
                        <c:ptCount val="10"/>
                        <c:pt idx="0">
                          <c:v>20.79310411651613</c:v>
                        </c:pt>
                        <c:pt idx="1">
                          <c:v>18.76401124827915</c:v>
                        </c:pt>
                        <c:pt idx="2">
                          <c:v>8.799772458533015</c:v>
                        </c:pt>
                        <c:pt idx="3">
                          <c:v>6.7707541652514376</c:v>
                        </c:pt>
                        <c:pt idx="4">
                          <c:v>20.47063531622678</c:v>
                        </c:pt>
                        <c:pt idx="5">
                          <c:v>0</c:v>
                        </c:pt>
                        <c:pt idx="6">
                          <c:v>9.8561753423079352</c:v>
                        </c:pt>
                        <c:pt idx="7">
                          <c:v>8.3885411136477099</c:v>
                        </c:pt>
                        <c:pt idx="8">
                          <c:v>7.4872086490627821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[1]Tabell_43A!$BH$39:$BH$48</c15:sqref>
                        </c15:formulaRef>
                      </c:ext>
                    </c:extLst>
                    <c:numCache>
                      <c:formatCode>General</c:formatCode>
                      <c:ptCount val="10"/>
                      <c:pt idx="0">
                        <c:v>27.626098480260531</c:v>
                      </c:pt>
                      <c:pt idx="1">
                        <c:v>27.625742027299228</c:v>
                      </c:pt>
                      <c:pt idx="2">
                        <c:v>12.846722816671731</c:v>
                      </c:pt>
                      <c:pt idx="3">
                        <c:v>5.779122759243009</c:v>
                      </c:pt>
                      <c:pt idx="4">
                        <c:v>27.912890339130261</c:v>
                      </c:pt>
                      <c:pt idx="5">
                        <c:v>0</c:v>
                      </c:pt>
                      <c:pt idx="6">
                        <c:v>10.114336963091709</c:v>
                      </c:pt>
                      <c:pt idx="7">
                        <c:v>10.19718478742802</c:v>
                      </c:pt>
                      <c:pt idx="8">
                        <c:v>10.681096095167829</c:v>
                      </c:pt>
                      <c:pt idx="9">
                        <c:v>0</c:v>
                      </c:pt>
                    </c:numCache>
                  </c:numRef>
                </c:val>
                <c:extLst xmlns:c15="http://schemas.microsoft.com/office/drawing/2012/chart">
                  <c:ext xmlns:c16="http://schemas.microsoft.com/office/drawing/2014/chart" uri="{C3380CC4-5D6E-409C-BE32-E72D297353CC}">
                    <c16:uniqueId val="{00000008-A085-4DD7-8D6C-1B6699962E9B}"/>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[1]Tabell_43A!$BJ$39:$BJ$48</c15:sqref>
                        </c15:formulaRef>
                      </c:ext>
                    </c:extLst>
                    <c:numCache>
                      <c:formatCode>General</c:formatCode>
                      <c:ptCount val="10"/>
                      <c:pt idx="0">
                        <c:v>27.1388150979984</c:v>
                      </c:pt>
                      <c:pt idx="1">
                        <c:v>17.427204328900942</c:v>
                      </c:pt>
                      <c:pt idx="2">
                        <c:v>10.56903602311916</c:v>
                      </c:pt>
                      <c:pt idx="3">
                        <c:v>5.625545225326567</c:v>
                      </c:pt>
                      <c:pt idx="4">
                        <c:v>20.953034635685931</c:v>
                      </c:pt>
                      <c:pt idx="5">
                        <c:v>16.97732250723092</c:v>
                      </c:pt>
                      <c:pt idx="6">
                        <c:v>7.8902162149417698</c:v>
                      </c:pt>
                      <c:pt idx="7">
                        <c:v>9.9821054643793197</c:v>
                      </c:pt>
                      <c:pt idx="8">
                        <c:v>5.2176261727075568</c:v>
                      </c:pt>
                      <c:pt idx="9">
                        <c:v>0</c:v>
                      </c:pt>
                    </c:numCache>
                  </c:numRef>
                </c:val>
                <c:extLst xmlns:c15="http://schemas.microsoft.com/office/drawing/2012/chart">
                  <c:ext xmlns:c16="http://schemas.microsoft.com/office/drawing/2014/chart" uri="{C3380CC4-5D6E-409C-BE32-E72D297353CC}">
                    <c16:uniqueId val="{00000009-A085-4DD7-8D6C-1B6699962E9B}"/>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plus>
                  <c:minus>
                    <c:numRef>
                      <c:extLst xmlns:c15="http://schemas.microsoft.com/office/drawing/2012/chart">
                        <c:ext xmlns:c15="http://schemas.microsoft.com/office/drawing/2012/chart" uri="{02D57815-91ED-43cb-92C2-25804820EDAC}">
                          <c15:formulaRef>
                            <c15:sqref>[1]Tabell_43A!$BM$39:$BM$48</c15:sqref>
                          </c15:formulaRef>
                        </c:ext>
                      </c:extLst>
                      <c:numCache>
                        <c:formatCode>General</c:formatCode>
                        <c:ptCount val="10"/>
                        <c:pt idx="0">
                          <c:v>19.46854737616875</c:v>
                        </c:pt>
                        <c:pt idx="1">
                          <c:v>13.27188014301259</c:v>
                        </c:pt>
                        <c:pt idx="2">
                          <c:v>10.49748255162423</c:v>
                        </c:pt>
                        <c:pt idx="3">
                          <c:v>6.1749071625112117</c:v>
                        </c:pt>
                        <c:pt idx="4">
                          <c:v>19.789379133973711</c:v>
                        </c:pt>
                        <c:pt idx="5">
                          <c:v>12.192356440364669</c:v>
                        </c:pt>
                        <c:pt idx="6">
                          <c:v>9.0464692277987364</c:v>
                        </c:pt>
                        <c:pt idx="7">
                          <c:v>5.0077594896602884</c:v>
                        </c:pt>
                        <c:pt idx="8">
                          <c:v>5.7355682562221677</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[1]Tabell_43A!$BL$39:$BL$48</c15:sqref>
                        </c15:formulaRef>
                      </c:ext>
                    </c:extLst>
                    <c:numCache>
                      <c:formatCode>General</c:formatCode>
                      <c:ptCount val="10"/>
                      <c:pt idx="0">
                        <c:v>28.935012259484889</c:v>
                      </c:pt>
                      <c:pt idx="1">
                        <c:v>18.82120946582798</c:v>
                      </c:pt>
                      <c:pt idx="2">
                        <c:v>18.426757419785091</c:v>
                      </c:pt>
                      <c:pt idx="3">
                        <c:v>8.1261713910447817</c:v>
                      </c:pt>
                      <c:pt idx="4">
                        <c:v>27.613302845921559</c:v>
                      </c:pt>
                      <c:pt idx="5">
                        <c:v>8.6453121979719434</c:v>
                      </c:pt>
                      <c:pt idx="6">
                        <c:v>9.047731837133334</c:v>
                      </c:pt>
                      <c:pt idx="7">
                        <c:v>4.9929102724788974</c:v>
                      </c:pt>
                      <c:pt idx="8">
                        <c:v>6.1226793298895483</c:v>
                      </c:pt>
                      <c:pt idx="9">
                        <c:v>0</c:v>
                      </c:pt>
                    </c:numCache>
                  </c:numRef>
                </c:val>
                <c:extLst xmlns:c15="http://schemas.microsoft.com/office/drawing/2012/chart">
                  <c:ext xmlns:c16="http://schemas.microsoft.com/office/drawing/2014/chart" uri="{C3380CC4-5D6E-409C-BE32-E72D297353CC}">
                    <c16:uniqueId val="{0000000A-A085-4DD7-8D6C-1B6699962E9B}"/>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plus>
                  <c:minus>
                    <c:numRef>
                      <c:extLst xmlns:c15="http://schemas.microsoft.com/office/drawing/2012/chart">
                        <c:ext xmlns:c15="http://schemas.microsoft.com/office/drawing/2012/chart" uri="{02D57815-91ED-43cb-92C2-25804820EDAC}">
                          <c15:formulaRef>
                            <c15:sqref>[1]Tabell_43A!$BO$39:$BO$48</c15:sqref>
                          </c15:formulaRef>
                        </c:ext>
                      </c:extLst>
                      <c:numCache>
                        <c:formatCode>General</c:formatCode>
                        <c:ptCount val="10"/>
                        <c:pt idx="0">
                          <c:v>15.617969954627659</c:v>
                        </c:pt>
                        <c:pt idx="1">
                          <c:v>13.89345720335359</c:v>
                        </c:pt>
                        <c:pt idx="2">
                          <c:v>7.6395981617836837</c:v>
                        </c:pt>
                        <c:pt idx="3">
                          <c:v>8.1788366650545594</c:v>
                        </c:pt>
                        <c:pt idx="4">
                          <c:v>0</c:v>
                        </c:pt>
                        <c:pt idx="5">
                          <c:v>15.750509007094641</c:v>
                        </c:pt>
                        <c:pt idx="6">
                          <c:v>9.811962795706366</c:v>
                        </c:pt>
                        <c:pt idx="7">
                          <c:v>7.2264898897635694</c:v>
                        </c:pt>
                        <c:pt idx="8">
                          <c:v>5.6358721820025606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[1]Tabell_43A!$BN$39:$BN$48</c15:sqref>
                        </c15:formulaRef>
                      </c:ext>
                    </c:extLst>
                    <c:numCache>
                      <c:formatCode>General</c:formatCode>
                      <c:ptCount val="10"/>
                      <c:pt idx="0">
                        <c:v>11.00019643613337</c:v>
                      </c:pt>
                      <c:pt idx="1">
                        <c:v>15.7763264781124</c:v>
                      </c:pt>
                      <c:pt idx="2">
                        <c:v>6.7282620416344017</c:v>
                      </c:pt>
                      <c:pt idx="3">
                        <c:v>11.96159910412992</c:v>
                      </c:pt>
                      <c:pt idx="4">
                        <c:v>0</c:v>
                      </c:pt>
                      <c:pt idx="5">
                        <c:v>20.401069646929098</c:v>
                      </c:pt>
                      <c:pt idx="6">
                        <c:v>8.2568883597550933</c:v>
                      </c:pt>
                      <c:pt idx="7">
                        <c:v>10.95750543338678</c:v>
                      </c:pt>
                      <c:pt idx="8">
                        <c:v>6.2114928343834466</c:v>
                      </c:pt>
                      <c:pt idx="9">
                        <c:v>0</c:v>
                      </c:pt>
                    </c:numCache>
                  </c:numRef>
                </c:val>
                <c:extLst xmlns:c15="http://schemas.microsoft.com/office/drawing/2012/chart">
                  <c:ext xmlns:c16="http://schemas.microsoft.com/office/drawing/2014/chart" uri="{C3380CC4-5D6E-409C-BE32-E72D297353CC}">
                    <c16:uniqueId val="{0000000B-A085-4DD7-8D6C-1B6699962E9B}"/>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plus>
                  <c:minus>
                    <c:numRef>
                      <c:extLst xmlns:c15="http://schemas.microsoft.com/office/drawing/2012/chart">
                        <c:ext xmlns:c15="http://schemas.microsoft.com/office/drawing/2012/chart" uri="{02D57815-91ED-43cb-92C2-25804820EDAC}">
                          <c15:formulaRef>
                            <c15:sqref>[1]Tabell_43A!$BQ$39:$BQ$48</c15:sqref>
                          </c15:formulaRef>
                        </c:ext>
                      </c:extLst>
                      <c:numCache>
                        <c:formatCode>General</c:formatCode>
                        <c:ptCount val="10"/>
                        <c:pt idx="0">
                          <c:v>18.065011975447771</c:v>
                        </c:pt>
                        <c:pt idx="1">
                          <c:v>11.025751462539541</c:v>
                        </c:pt>
                        <c:pt idx="2">
                          <c:v>10.020471901808509</c:v>
                        </c:pt>
                        <c:pt idx="3">
                          <c:v>6.7286464842235052</c:v>
                        </c:pt>
                        <c:pt idx="4">
                          <c:v>0</c:v>
                        </c:pt>
                        <c:pt idx="5">
                          <c:v>12.26457367828981</c:v>
                        </c:pt>
                        <c:pt idx="6">
                          <c:v>9.1275664183230028</c:v>
                        </c:pt>
                        <c:pt idx="7">
                          <c:v>8.534300266449609</c:v>
                        </c:pt>
                        <c:pt idx="8">
                          <c:v>7.5708350081750266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[1]Tabell_43A!$BP$39:$BP$48</c15:sqref>
                        </c15:formulaRef>
                      </c:ext>
                    </c:extLst>
                    <c:numCache>
                      <c:formatCode>General</c:formatCode>
                      <c:ptCount val="10"/>
                      <c:pt idx="0">
                        <c:v>15.96999588197327</c:v>
                      </c:pt>
                      <c:pt idx="1">
                        <c:v>12.592805008101569</c:v>
                      </c:pt>
                      <c:pt idx="2">
                        <c:v>16.649944060087229</c:v>
                      </c:pt>
                      <c:pt idx="3">
                        <c:v>8.8050443029083851</c:v>
                      </c:pt>
                      <c:pt idx="4">
                        <c:v>0</c:v>
                      </c:pt>
                      <c:pt idx="5">
                        <c:v>18.504422398692419</c:v>
                      </c:pt>
                      <c:pt idx="6">
                        <c:v>13.31529859820008</c:v>
                      </c:pt>
                      <c:pt idx="7">
                        <c:v>11.90477502226682</c:v>
                      </c:pt>
                      <c:pt idx="8">
                        <c:v>10.864142004530271</c:v>
                      </c:pt>
                      <c:pt idx="9">
                        <c:v>0</c:v>
                      </c:pt>
                    </c:numCache>
                  </c:numRef>
                </c:val>
                <c:extLst xmlns:c15="http://schemas.microsoft.com/office/drawing/2012/chart">
                  <c:ext xmlns:c16="http://schemas.microsoft.com/office/drawing/2014/chart" uri="{C3380CC4-5D6E-409C-BE32-E72D297353CC}">
                    <c16:uniqueId val="{0000000C-A085-4DD7-8D6C-1B6699962E9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'https://svenskidrott-my.sharepoint.com/personal/mathias_angelin_rfsisu_se/Documents/Mathias dokument/Kommunrapporter 2023/.Liv och Hälsa 2022/[orebro-lan-2022-2022.12.01.xlsx]Tabell_43A'!$BR$38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plus>
                  <c:minus>
                    <c:numRef>
                      <c:extLst xmlns:c15="http://schemas.microsoft.com/office/drawing/2012/chart">
                        <c:ext xmlns:c15="http://schemas.microsoft.com/office/drawing/2012/chart" uri="{02D57815-91ED-43cb-92C2-25804820EDAC}">
                          <c15:formulaRef>
                            <c15:sqref>[1]Tabell_43A!$BS$39:$BS$48</c15:sqref>
                          </c15:formulaRef>
                        </c:ext>
                      </c:extLst>
                      <c:numCache>
                        <c:formatCode>General</c:formatCode>
                        <c:ptCount val="10"/>
                        <c:pt idx="0">
                          <c:v>7.0426572024653771</c:v>
                        </c:pt>
                        <c:pt idx="1">
                          <c:v>6.5535735433303071</c:v>
                        </c:pt>
                        <c:pt idx="2">
                          <c:v>4.3269751150173574</c:v>
                        </c:pt>
                        <c:pt idx="3">
                          <c:v>4.1128070509889856</c:v>
                        </c:pt>
                        <c:pt idx="4">
                          <c:v>6.5603839192236224</c:v>
                        </c:pt>
                        <c:pt idx="5">
                          <c:v>8.6178411953441891</c:v>
                        </c:pt>
                        <c:pt idx="6">
                          <c:v>4.6471685126468234</c:v>
                        </c:pt>
                        <c:pt idx="7">
                          <c:v>3.9570259315705618</c:v>
                        </c:pt>
                        <c:pt idx="8">
                          <c:v>2.3219866786743171</c:v>
                        </c:pt>
                        <c:pt idx="9">
                          <c:v>10.583530243574691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[1]Tabell_43A!$AP$39:$AQ$48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[1]Tabell_43A!$BR$39:$BR$48</c15:sqref>
                        </c15:formulaRef>
                      </c:ext>
                    </c:extLst>
                    <c:numCache>
                      <c:formatCode>General</c:formatCode>
                      <c:ptCount val="10"/>
                      <c:pt idx="0">
                        <c:v>20.446763824032129</c:v>
                      </c:pt>
                      <c:pt idx="1">
                        <c:v>20.71724004966622</c:v>
                      </c:pt>
                      <c:pt idx="2">
                        <c:v>13.692268629474439</c:v>
                      </c:pt>
                      <c:pt idx="3">
                        <c:v>15.598597784811281</c:v>
                      </c:pt>
                      <c:pt idx="4">
                        <c:v>13.400799620296789</c:v>
                      </c:pt>
                      <c:pt idx="5">
                        <c:v>25.289091942826659</c:v>
                      </c:pt>
                      <c:pt idx="6">
                        <c:v>16.409136782950689</c:v>
                      </c:pt>
                      <c:pt idx="7">
                        <c:v>12.48018679395352</c:v>
                      </c:pt>
                      <c:pt idx="8">
                        <c:v>5.8752006202647307</c:v>
                      </c:pt>
                      <c:pt idx="9">
                        <c:v>20.478835616516719</c:v>
                      </c:pt>
                    </c:numCache>
                  </c:numRef>
                </c:val>
                <c:extLst xmlns:c15="http://schemas.microsoft.com/office/drawing/2012/chart">
                  <c:ext xmlns:c16="http://schemas.microsoft.com/office/drawing/2014/chart" uri="{C3380CC4-5D6E-409C-BE32-E72D297353CC}">
                    <c16:uniqueId val="{0000000D-A085-4DD7-8D6C-1B6699962E9B}"/>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'https://svenskidrott-my.sharepoint.com/personal/mathias_angelin_rfsisu_se/Documents/Mathias dokument/Kommunrapporter 2023/.Liv och Hälsa 2022/[orebro-lan-2022-2022.12.01.xlsx]Tabell_43A'!$AQ$84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får</a:t>
            </a:r>
            <a:r>
              <a:rPr lang="en-US" sz="1400" dirty="0"/>
              <a:t> </a:t>
            </a:r>
            <a:r>
              <a:rPr lang="en-US" sz="1400" dirty="0" err="1"/>
              <a:t>tillräcklig</a:t>
            </a:r>
            <a:r>
              <a:rPr lang="en-US" sz="1400" dirty="0"/>
              <a:t> </a:t>
            </a:r>
            <a:r>
              <a:rPr lang="en-US" sz="1400" dirty="0" err="1"/>
              <a:t>fysisk</a:t>
            </a:r>
            <a:r>
              <a:rPr lang="en-US" sz="1400" dirty="0"/>
              <a:t> </a:t>
            </a:r>
            <a:r>
              <a:rPr lang="en-US" sz="1400" dirty="0" err="1"/>
              <a:t>aktivitet</a:t>
            </a:r>
            <a:r>
              <a:rPr lang="en-US" sz="1400" dirty="0"/>
              <a:t> per </a:t>
            </a:r>
            <a:r>
              <a:rPr lang="en-US" sz="1400" dirty="0" err="1"/>
              <a:t>vecka</a:t>
            </a:r>
            <a:r>
              <a:rPr lang="en-US" sz="1400" dirty="0"/>
              <a:t> (150 </a:t>
            </a:r>
            <a:r>
              <a:rPr lang="en-US" sz="1400" dirty="0" err="1"/>
              <a:t>aktivitetsminuter</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layout>
        <c:manualLayout>
          <c:xMode val="edge"/>
          <c:yMode val="edge"/>
          <c:x val="0.15841827132985051"/>
          <c:y val="1.72167166636804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'[orebro-lan-2022-2022.12.01.xlsx]Tabell_41A'!$AT$38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[2]Tabell_41A!$AP$39:$AQ$48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[2]Tabell_41A!$AT$39:$AT$48</c:f>
              <c:numCache>
                <c:formatCode>0</c:formatCode>
                <c:ptCount val="10"/>
                <c:pt idx="0">
                  <c:v>71.427338747599293</c:v>
                </c:pt>
                <c:pt idx="1">
                  <c:v>65.513935547370579</c:v>
                </c:pt>
                <c:pt idx="2">
                  <c:v>65.997126713244242</c:v>
                </c:pt>
                <c:pt idx="3">
                  <c:v>55.915979245276112</c:v>
                </c:pt>
                <c:pt idx="4">
                  <c:v>32.578839438216619</c:v>
                </c:pt>
                <c:pt idx="5">
                  <c:v>72.535124820233449</c:v>
                </c:pt>
                <c:pt idx="6">
                  <c:v>64.323429948296834</c:v>
                </c:pt>
                <c:pt idx="7">
                  <c:v>62.927753678341077</c:v>
                </c:pt>
                <c:pt idx="8">
                  <c:v>49.979039264715773</c:v>
                </c:pt>
                <c:pt idx="9">
                  <c:v>27.218428484304422</c:v>
                </c:pt>
              </c:numCache>
            </c:numRef>
          </c:val>
          <c:extLst>
            <c:ext xmlns:c16="http://schemas.microsoft.com/office/drawing/2014/chart" uri="{C3380CC4-5D6E-409C-BE32-E72D297353CC}">
              <c16:uniqueId val="{00000000-E5D1-43AE-B608-DA33D19E7F75}"/>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'[orebro-lan-2022-2022.12.01.xlsx]Tabell_41A'!$AR$38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plus>
                  <c:minus>
                    <c:numRef>
                      <c:extLst>
                        <c:ext uri="{02D57815-91ED-43cb-92C2-25804820EDAC}">
                          <c15:formulaRef>
                            <c15:sqref>[2]Tabell_41A!$AS$39:$AS$48</c15:sqref>
                          </c15:formulaRef>
                        </c:ext>
                      </c:extLst>
                      <c:numCache>
                        <c:formatCode>General</c:formatCode>
                        <c:ptCount val="10"/>
                        <c:pt idx="0">
                          <c:v>2.6912084961753568</c:v>
                        </c:pt>
                        <c:pt idx="1">
                          <c:v>2.1393797526272458</c:v>
                        </c:pt>
                        <c:pt idx="2">
                          <c:v>1.6478035331723211</c:v>
                        </c:pt>
                        <c:pt idx="3">
                          <c:v>1.6865201448139631</c:v>
                        </c:pt>
                        <c:pt idx="4">
                          <c:v>2.963553697786431</c:v>
                        </c:pt>
                        <c:pt idx="5">
                          <c:v>2.3177011409163728</c:v>
                        </c:pt>
                        <c:pt idx="6">
                          <c:v>1.845828492301349</c:v>
                        </c:pt>
                        <c:pt idx="7">
                          <c:v>1.556674602395991</c:v>
                        </c:pt>
                        <c:pt idx="8">
                          <c:v>1.6979476049577109</c:v>
                        </c:pt>
                        <c:pt idx="9">
                          <c:v>2.9442291184902949</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[2]Tabell_41A!$AR$39:$AR$48</c15:sqref>
                        </c15:formulaRef>
                      </c:ext>
                    </c:extLst>
                    <c:numCache>
                      <c:formatCode>0</c:formatCode>
                      <c:ptCount val="10"/>
                      <c:pt idx="0">
                        <c:v>69.498457796124924</c:v>
                      </c:pt>
                      <c:pt idx="1">
                        <c:v>65.737320427566218</c:v>
                      </c:pt>
                      <c:pt idx="2">
                        <c:v>64.933932601917874</c:v>
                      </c:pt>
                      <c:pt idx="3">
                        <c:v>56.930282032250382</c:v>
                      </c:pt>
                      <c:pt idx="4">
                        <c:v>35.232726575093913</c:v>
                      </c:pt>
                      <c:pt idx="5">
                        <c:v>72.348156942505284</c:v>
                      </c:pt>
                      <c:pt idx="6">
                        <c:v>67.879823042582714</c:v>
                      </c:pt>
                      <c:pt idx="7">
                        <c:v>65.961871496740017</c:v>
                      </c:pt>
                      <c:pt idx="8">
                        <c:v>49.853691664151633</c:v>
                      </c:pt>
                      <c:pt idx="9">
                        <c:v>23.579175141545559</c:v>
                      </c:pt>
                    </c:numCache>
                  </c:numRef>
                </c:val>
                <c:extLst>
                  <c:ext xmlns:c16="http://schemas.microsoft.com/office/drawing/2014/chart" uri="{C3380CC4-5D6E-409C-BE32-E72D297353CC}">
                    <c16:uniqueId val="{00000001-E5D1-43AE-B608-DA33D19E7F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'[orebro-lan-2022-2022.12.01.xlsx]Tabell_41A'!$AV$38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plus>
                  <c:minus>
                    <c:numRef>
                      <c:extLst xmlns:c15="http://schemas.microsoft.com/office/drawing/2012/chart">
                        <c:ext xmlns:c15="http://schemas.microsoft.com/office/drawing/2012/chart" uri="{02D57815-91ED-43cb-92C2-25804820EDAC}">
                          <c15:formulaRef>
                            <c15:sqref>[2]Tabell_41A!$AW$39:$AW$48</c15:sqref>
                          </c15:formulaRef>
                        </c:ext>
                      </c:extLst>
                      <c:numCache>
                        <c:formatCode>General</c:formatCode>
                        <c:ptCount val="10"/>
                        <c:pt idx="0">
                          <c:v>20.27635896849301</c:v>
                        </c:pt>
                        <c:pt idx="1">
                          <c:v>17.625814938582131</c:v>
                        </c:pt>
                        <c:pt idx="2">
                          <c:v>12.49273234095045</c:v>
                        </c:pt>
                        <c:pt idx="3">
                          <c:v>11.46142632680025</c:v>
                        </c:pt>
                        <c:pt idx="4">
                          <c:v>22.786448600022581</c:v>
                        </c:pt>
                        <c:pt idx="5">
                          <c:v>18.98201118347848</c:v>
                        </c:pt>
                        <c:pt idx="6">
                          <c:v>13.61369379050775</c:v>
                        </c:pt>
                        <c:pt idx="7">
                          <c:v>11.58442990495004</c:v>
                        </c:pt>
                        <c:pt idx="8">
                          <c:v>11.98724950985113</c:v>
                        </c:pt>
                        <c:pt idx="9">
                          <c:v>20.01056763310466</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[2]Tabell_41A!$AV$39:$AV$48</c15:sqref>
                        </c15:formulaRef>
                      </c:ext>
                    </c:extLst>
                    <c:numCache>
                      <c:formatCode>0</c:formatCode>
                      <c:ptCount val="10"/>
                      <c:pt idx="0">
                        <c:v>58.030309822528849</c:v>
                      </c:pt>
                      <c:pt idx="1">
                        <c:v>65.677328984680258</c:v>
                      </c:pt>
                      <c:pt idx="2">
                        <c:v>59.685312406766784</c:v>
                      </c:pt>
                      <c:pt idx="3">
                        <c:v>50.421236831831003</c:v>
                      </c:pt>
                      <c:pt idx="4">
                        <c:v>29.053401541244529</c:v>
                      </c:pt>
                      <c:pt idx="5">
                        <c:v>67.448336004771903</c:v>
                      </c:pt>
                      <c:pt idx="6">
                        <c:v>57.209666867654313</c:v>
                      </c:pt>
                      <c:pt idx="7">
                        <c:v>63.521887206107863</c:v>
                      </c:pt>
                      <c:pt idx="8">
                        <c:v>51.48986080065454</c:v>
                      </c:pt>
                      <c:pt idx="9">
                        <c:v>17.557729706890381</c:v>
                      </c:pt>
                    </c:numCache>
                  </c:numRef>
                </c:val>
                <c:extLst xmlns:c15="http://schemas.microsoft.com/office/drawing/2012/chart">
                  <c:ext xmlns:c16="http://schemas.microsoft.com/office/drawing/2014/chart" uri="{C3380CC4-5D6E-409C-BE32-E72D297353CC}">
                    <c16:uniqueId val="{00000002-E5D1-43AE-B608-DA33D19E7F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'[orebro-lan-2022-2022.12.01.xlsx]Tabell_41A'!$AX$38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plus>
                  <c:minus>
                    <c:numRef>
                      <c:extLst xmlns:c15="http://schemas.microsoft.com/office/drawing/2012/chart">
                        <c:ext xmlns:c15="http://schemas.microsoft.com/office/drawing/2012/chart" uri="{02D57815-91ED-43cb-92C2-25804820EDAC}">
                          <c15:formulaRef>
                            <c15:sqref>[2]Tabell_41A!$AY$39:$AY$48</c15:sqref>
                          </c15:formulaRef>
                        </c:ext>
                      </c:extLst>
                      <c:numCache>
                        <c:formatCode>General</c:formatCode>
                        <c:ptCount val="10"/>
                        <c:pt idx="0">
                          <c:v>23.78582210829056</c:v>
                        </c:pt>
                        <c:pt idx="1">
                          <c:v>16.893574254313869</c:v>
                        </c:pt>
                        <c:pt idx="2">
                          <c:v>13.074505797039871</c:v>
                        </c:pt>
                        <c:pt idx="3">
                          <c:v>11.56386690303667</c:v>
                        </c:pt>
                        <c:pt idx="4">
                          <c:v>21.73825717794162</c:v>
                        </c:pt>
                        <c:pt idx="5">
                          <c:v>17.536577771993841</c:v>
                        </c:pt>
                        <c:pt idx="6">
                          <c:v>14.02969488689032</c:v>
                        </c:pt>
                        <c:pt idx="7">
                          <c:v>12.03972469549538</c:v>
                        </c:pt>
                        <c:pt idx="8">
                          <c:v>11.57950879461306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[2]Tabell_41A!$AX$39:$AX$48</c15:sqref>
                        </c15:formulaRef>
                      </c:ext>
                    </c:extLst>
                    <c:numCache>
                      <c:formatCode>0</c:formatCode>
                      <c:ptCount val="10"/>
                      <c:pt idx="0">
                        <c:v>56.152709805773448</c:v>
                      </c:pt>
                      <c:pt idx="1">
                        <c:v>67.243397591013547</c:v>
                      </c:pt>
                      <c:pt idx="2">
                        <c:v>60.139021750802243</c:v>
                      </c:pt>
                      <c:pt idx="3">
                        <c:v>49.34392286795557</c:v>
                      </c:pt>
                      <c:pt idx="4">
                        <c:v>35.44732530881403</c:v>
                      </c:pt>
                      <c:pt idx="5">
                        <c:v>79.133450093652357</c:v>
                      </c:pt>
                      <c:pt idx="6">
                        <c:v>68.891023541039303</c:v>
                      </c:pt>
                      <c:pt idx="7">
                        <c:v>62.098198726863068</c:v>
                      </c:pt>
                      <c:pt idx="8">
                        <c:v>49.37665124184344</c:v>
                      </c:pt>
                      <c:pt idx="9">
                        <c:v>0</c:v>
                      </c:pt>
                    </c:numCache>
                  </c:numRef>
                </c:val>
                <c:extLst xmlns:c15="http://schemas.microsoft.com/office/drawing/2012/chart">
                  <c:ext xmlns:c16="http://schemas.microsoft.com/office/drawing/2014/chart" uri="{C3380CC4-5D6E-409C-BE32-E72D297353CC}">
                    <c16:uniqueId val="{00000003-E5D1-43AE-B608-DA33D19E7F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'[orebro-lan-2022-2022.12.01.xlsx]Tabell_41A'!$AZ$38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plus>
                  <c:minus>
                    <c:numRef>
                      <c:extLst xmlns:c15="http://schemas.microsoft.com/office/drawing/2012/chart">
                        <c:ext xmlns:c15="http://schemas.microsoft.com/office/drawing/2012/chart" uri="{02D57815-91ED-43cb-92C2-25804820EDAC}">
                          <c15:formulaRef>
                            <c15:sqref>[2]Tabell_41A!$BA$39:$BA$48</c15:sqref>
                          </c15:formulaRef>
                        </c:ext>
                      </c:extLst>
                      <c:numCache>
                        <c:formatCode>General</c:formatCode>
                        <c:ptCount val="10"/>
                        <c:pt idx="0">
                          <c:v>20.57677340534212</c:v>
                        </c:pt>
                        <c:pt idx="1">
                          <c:v>16.766597193649289</c:v>
                        </c:pt>
                        <c:pt idx="2">
                          <c:v>13.030559636686339</c:v>
                        </c:pt>
                        <c:pt idx="3">
                          <c:v>10.67955377540901</c:v>
                        </c:pt>
                        <c:pt idx="4">
                          <c:v>13.09890511891868</c:v>
                        </c:pt>
                        <c:pt idx="5">
                          <c:v>16.4983444119555</c:v>
                        </c:pt>
                        <c:pt idx="6">
                          <c:v>14.473240485911671</c:v>
                        </c:pt>
                        <c:pt idx="7">
                          <c:v>11.4865041375361</c:v>
                        </c:pt>
                        <c:pt idx="8">
                          <c:v>11.31267409556891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[2]Tabell_41A!$AZ$39:$AZ$48</c15:sqref>
                        </c15:formulaRef>
                      </c:ext>
                    </c:extLst>
                    <c:numCache>
                      <c:formatCode>0</c:formatCode>
                      <c:ptCount val="10"/>
                      <c:pt idx="0">
                        <c:v>68.95474335873584</c:v>
                      </c:pt>
                      <c:pt idx="1">
                        <c:v>53.798274764172803</c:v>
                      </c:pt>
                      <c:pt idx="2">
                        <c:v>56.665173887795312</c:v>
                      </c:pt>
                      <c:pt idx="3">
                        <c:v>64.258910965718229</c:v>
                      </c:pt>
                      <c:pt idx="4">
                        <c:v>10.160464802223499</c:v>
                      </c:pt>
                      <c:pt idx="5">
                        <c:v>65.878588712792691</c:v>
                      </c:pt>
                      <c:pt idx="6">
                        <c:v>51.891116189071347</c:v>
                      </c:pt>
                      <c:pt idx="7">
                        <c:v>64.666299774518293</c:v>
                      </c:pt>
                      <c:pt idx="8">
                        <c:v>48.579708872584071</c:v>
                      </c:pt>
                      <c:pt idx="9">
                        <c:v>0</c:v>
                      </c:pt>
                    </c:numCache>
                  </c:numRef>
                </c:val>
                <c:extLst xmlns:c15="http://schemas.microsoft.com/office/drawing/2012/chart">
                  <c:ext xmlns:c16="http://schemas.microsoft.com/office/drawing/2014/chart" uri="{C3380CC4-5D6E-409C-BE32-E72D297353CC}">
                    <c16:uniqueId val="{00000004-E5D1-43AE-B608-DA33D19E7F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'[orebro-lan-2022-2022.12.01.xlsx]Tabell_41A'!$BB$38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plus>
                  <c:minus>
                    <c:numRef>
                      <c:extLst xmlns:c15="http://schemas.microsoft.com/office/drawing/2012/chart">
                        <c:ext xmlns:c15="http://schemas.microsoft.com/office/drawing/2012/chart" uri="{02D57815-91ED-43cb-92C2-25804820EDAC}">
                          <c15:formulaRef>
                            <c15:sqref>[2]Tabell_41A!$BC$39:$BC$48</c15:sqref>
                          </c15:formulaRef>
                        </c:ext>
                      </c:extLst>
                      <c:numCache>
                        <c:formatCode>General</c:formatCode>
                        <c:ptCount val="10"/>
                        <c:pt idx="0">
                          <c:v>0</c:v>
                        </c:pt>
                        <c:pt idx="1">
                          <c:v>19.862738979026052</c:v>
                        </c:pt>
                        <c:pt idx="2">
                          <c:v>12.790066920601751</c:v>
                        </c:pt>
                        <c:pt idx="3">
                          <c:v>11.096060629953721</c:v>
                        </c:pt>
                        <c:pt idx="4">
                          <c:v>20.853388526859849</c:v>
                        </c:pt>
                        <c:pt idx="5">
                          <c:v>16.470301553429241</c:v>
                        </c:pt>
                        <c:pt idx="6">
                          <c:v>14.37402995089397</c:v>
                        </c:pt>
                        <c:pt idx="7">
                          <c:v>13.07110839796227</c:v>
                        </c:pt>
                        <c:pt idx="8">
                          <c:v>11.144095700405879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[2]Tabell_41A!$BB$39:$BB$48</c15:sqref>
                        </c15:formulaRef>
                      </c:ext>
                    </c:extLst>
                    <c:numCache>
                      <c:formatCode>0</c:formatCode>
                      <c:ptCount val="10"/>
                      <c:pt idx="0">
                        <c:v>0</c:v>
                      </c:pt>
                      <c:pt idx="1">
                        <c:v>61.150576954836588</c:v>
                      </c:pt>
                      <c:pt idx="2">
                        <c:v>59.101022728910301</c:v>
                      </c:pt>
                      <c:pt idx="3">
                        <c:v>55.960595865824118</c:v>
                      </c:pt>
                      <c:pt idx="4">
                        <c:v>31.33447899035853</c:v>
                      </c:pt>
                      <c:pt idx="5">
                        <c:v>66.0385640625245</c:v>
                      </c:pt>
                      <c:pt idx="6">
                        <c:v>65.552413850389613</c:v>
                      </c:pt>
                      <c:pt idx="7">
                        <c:v>56.418658409767708</c:v>
                      </c:pt>
                      <c:pt idx="8">
                        <c:v>45.022499960882037</c:v>
                      </c:pt>
                      <c:pt idx="9">
                        <c:v>0</c:v>
                      </c:pt>
                    </c:numCache>
                  </c:numRef>
                </c:val>
                <c:extLst xmlns:c15="http://schemas.microsoft.com/office/drawing/2012/chart">
                  <c:ext xmlns:c16="http://schemas.microsoft.com/office/drawing/2014/chart" uri="{C3380CC4-5D6E-409C-BE32-E72D297353CC}">
                    <c16:uniqueId val="{00000005-E5D1-43AE-B608-DA33D19E7F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'[orebro-lan-2022-2022.12.01.xlsx]Tabell_41A'!$BD$38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plus>
                  <c:minus>
                    <c:numRef>
                      <c:extLst xmlns:c15="http://schemas.microsoft.com/office/drawing/2012/chart">
                        <c:ext xmlns:c15="http://schemas.microsoft.com/office/drawing/2012/chart" uri="{02D57815-91ED-43cb-92C2-25804820EDAC}">
                          <c15:formulaRef>
                            <c15:sqref>[2]Tabell_41A!$BE$39:$BE$48</c15:sqref>
                          </c15:formulaRef>
                        </c:ext>
                      </c:extLst>
                      <c:numCache>
                        <c:formatCode>General</c:formatCode>
                        <c:ptCount val="10"/>
                        <c:pt idx="0">
                          <c:v>14.322253416309129</c:v>
                        </c:pt>
                        <c:pt idx="1">
                          <c:v>17.979513547558781</c:v>
                        </c:pt>
                        <c:pt idx="2">
                          <c:v>12.176972613320149</c:v>
                        </c:pt>
                        <c:pt idx="3">
                          <c:v>12.02462626717041</c:v>
                        </c:pt>
                        <c:pt idx="4">
                          <c:v>0</c:v>
                        </c:pt>
                        <c:pt idx="5">
                          <c:v>17.296264584702939</c:v>
                        </c:pt>
                        <c:pt idx="6">
                          <c:v>15.01457204928268</c:v>
                        </c:pt>
                        <c:pt idx="7">
                          <c:v>12.48554043400037</c:v>
                        </c:pt>
                        <c:pt idx="8">
                          <c:v>11.203894632384561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[2]Tabell_41A!$BD$39:$BD$48</c15:sqref>
                        </c15:formulaRef>
                      </c:ext>
                    </c:extLst>
                    <c:numCache>
                      <c:formatCode>0</c:formatCode>
                      <c:ptCount val="10"/>
                      <c:pt idx="0">
                        <c:v>85.03527204473653</c:v>
                      </c:pt>
                      <c:pt idx="1">
                        <c:v>63.276025555216343</c:v>
                      </c:pt>
                      <c:pt idx="2">
                        <c:v>67.418852181499602</c:v>
                      </c:pt>
                      <c:pt idx="3">
                        <c:v>53.667698976687483</c:v>
                      </c:pt>
                      <c:pt idx="4">
                        <c:v>0</c:v>
                      </c:pt>
                      <c:pt idx="5">
                        <c:v>67.651149063714882</c:v>
                      </c:pt>
                      <c:pt idx="6">
                        <c:v>52.69822074801683</c:v>
                      </c:pt>
                      <c:pt idx="7">
                        <c:v>57.494825341980203</c:v>
                      </c:pt>
                      <c:pt idx="8">
                        <c:v>44.513504361772867</c:v>
                      </c:pt>
                      <c:pt idx="9">
                        <c:v>0</c:v>
                      </c:pt>
                    </c:numCache>
                  </c:numRef>
                </c:val>
                <c:extLst xmlns:c15="http://schemas.microsoft.com/office/drawing/2012/chart">
                  <c:ext xmlns:c16="http://schemas.microsoft.com/office/drawing/2014/chart" uri="{C3380CC4-5D6E-409C-BE32-E72D297353CC}">
                    <c16:uniqueId val="{00000006-E5D1-43AE-B608-DA33D19E7F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'[orebro-lan-2022-2022.12.01.xlsx]Tabell_41A'!$BF$38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plus>
                  <c:minus>
                    <c:numRef>
                      <c:extLst xmlns:c15="http://schemas.microsoft.com/office/drawing/2012/chart">
                        <c:ext xmlns:c15="http://schemas.microsoft.com/office/drawing/2012/chart" uri="{02D57815-91ED-43cb-92C2-25804820EDAC}">
                          <c15:formulaRef>
                            <c15:sqref>[2]Tabell_41A!$BG$39:$BG$48</c15:sqref>
                          </c15:formulaRef>
                        </c:ext>
                      </c:extLst>
                      <c:numCache>
                        <c:formatCode>General</c:formatCode>
                        <c:ptCount val="10"/>
                        <c:pt idx="0">
                          <c:v>19.30337833974184</c:v>
                        </c:pt>
                        <c:pt idx="1">
                          <c:v>16.56861818251604</c:v>
                        </c:pt>
                        <c:pt idx="2">
                          <c:v>13.02246824380461</c:v>
                        </c:pt>
                        <c:pt idx="3">
                          <c:v>10.669474618342051</c:v>
                        </c:pt>
                        <c:pt idx="4">
                          <c:v>0</c:v>
                        </c:pt>
                        <c:pt idx="5">
                          <c:v>14.122591322467271</c:v>
                        </c:pt>
                        <c:pt idx="6">
                          <c:v>14.60759934114939</c:v>
                        </c:pt>
                        <c:pt idx="7">
                          <c:v>10.581069099378761</c:v>
                        </c:pt>
                        <c:pt idx="8">
                          <c:v>11.82117926076582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[2]Tabell_41A!$BF$39:$BF$48</c15:sqref>
                        </c15:formulaRef>
                      </c:ext>
                    </c:extLst>
                    <c:numCache>
                      <c:formatCode>0</c:formatCode>
                      <c:ptCount val="10"/>
                      <c:pt idx="0">
                        <c:v>73.888387203991968</c:v>
                      </c:pt>
                      <c:pt idx="1">
                        <c:v>55.011688469784261</c:v>
                      </c:pt>
                      <c:pt idx="2">
                        <c:v>68.653864085097737</c:v>
                      </c:pt>
                      <c:pt idx="3">
                        <c:v>62.595002165227562</c:v>
                      </c:pt>
                      <c:pt idx="4">
                        <c:v>0</c:v>
                      </c:pt>
                      <c:pt idx="5">
                        <c:v>66.350269984026738</c:v>
                      </c:pt>
                      <c:pt idx="6">
                        <c:v>62.622298440296632</c:v>
                      </c:pt>
                      <c:pt idx="7">
                        <c:v>71.037359729209342</c:v>
                      </c:pt>
                      <c:pt idx="8">
                        <c:v>44.297452764998987</c:v>
                      </c:pt>
                      <c:pt idx="9">
                        <c:v>0</c:v>
                      </c:pt>
                    </c:numCache>
                  </c:numRef>
                </c:val>
                <c:extLst xmlns:c15="http://schemas.microsoft.com/office/drawing/2012/chart">
                  <c:ext xmlns:c16="http://schemas.microsoft.com/office/drawing/2014/chart" uri="{C3380CC4-5D6E-409C-BE32-E72D297353CC}">
                    <c16:uniqueId val="{00000007-E5D1-43AE-B608-DA33D19E7F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'[orebro-lan-2022-2022.12.01.xlsx]Tabell_41A'!$BH$38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plus>
                  <c:minus>
                    <c:numRef>
                      <c:extLst xmlns:c15="http://schemas.microsoft.com/office/drawing/2012/chart">
                        <c:ext xmlns:c15="http://schemas.microsoft.com/office/drawing/2012/chart" uri="{02D57815-91ED-43cb-92C2-25804820EDAC}">
                          <c15:formulaRef>
                            <c15:sqref>[2]Tabell_41A!$BI$39:$BI$48</c15:sqref>
                          </c15:formulaRef>
                        </c:ext>
                      </c:extLst>
                      <c:numCache>
                        <c:formatCode>General</c:formatCode>
                        <c:ptCount val="10"/>
                        <c:pt idx="0">
                          <c:v>21.858255811192439</c:v>
                        </c:pt>
                        <c:pt idx="1">
                          <c:v>19.927883517752988</c:v>
                        </c:pt>
                        <c:pt idx="2">
                          <c:v>13.14749125856415</c:v>
                        </c:pt>
                        <c:pt idx="3">
                          <c:v>12.976290435681429</c:v>
                        </c:pt>
                        <c:pt idx="4">
                          <c:v>18.352861781868022</c:v>
                        </c:pt>
                        <c:pt idx="5">
                          <c:v>23.252505069339129</c:v>
                        </c:pt>
                        <c:pt idx="6">
                          <c:v>15.597947099418279</c:v>
                        </c:pt>
                        <c:pt idx="7">
                          <c:v>12.706648912367919</c:v>
                        </c:pt>
                        <c:pt idx="8">
                          <c:v>10.986606617963851</c:v>
                        </c:pt>
                        <c:pt idx="9">
                          <c:v>20.623618928541021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[2]Tabell_41A!$BH$39:$BH$48</c15:sqref>
                        </c15:formulaRef>
                      </c:ext>
                    </c:extLst>
                    <c:numCache>
                      <c:formatCode>0</c:formatCode>
                      <c:ptCount val="10"/>
                      <c:pt idx="0">
                        <c:v>36.949704238297123</c:v>
                      </c:pt>
                      <c:pt idx="1">
                        <c:v>59.12645603508453</c:v>
                      </c:pt>
                      <c:pt idx="2">
                        <c:v>61.142465103742197</c:v>
                      </c:pt>
                      <c:pt idx="3">
                        <c:v>61.340832931029389</c:v>
                      </c:pt>
                      <c:pt idx="4">
                        <c:v>24.07127989675579</c:v>
                      </c:pt>
                      <c:pt idx="5">
                        <c:v>59.786558727636461</c:v>
                      </c:pt>
                      <c:pt idx="6">
                        <c:v>63.82778056201969</c:v>
                      </c:pt>
                      <c:pt idx="7">
                        <c:v>58.421530872751369</c:v>
                      </c:pt>
                      <c:pt idx="8">
                        <c:v>42.908102204639199</c:v>
                      </c:pt>
                      <c:pt idx="9">
                        <c:v>24.231979637824761</c:v>
                      </c:pt>
                    </c:numCache>
                  </c:numRef>
                </c:val>
                <c:extLst xmlns:c15="http://schemas.microsoft.com/office/drawing/2012/chart">
                  <c:ext xmlns:c16="http://schemas.microsoft.com/office/drawing/2014/chart" uri="{C3380CC4-5D6E-409C-BE32-E72D297353CC}">
                    <c16:uniqueId val="{00000008-E5D1-43AE-B608-DA33D19E7F75}"/>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'[orebro-lan-2022-2022.12.01.xlsx]Tabell_41A'!$BJ$38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[2]Tabell_41A!$BJ$39:$BJ$48</c15:sqref>
                        </c15:formulaRef>
                      </c:ext>
                    </c:extLst>
                    <c:numCache>
                      <c:formatCode>0</c:formatCode>
                      <c:ptCount val="10"/>
                      <c:pt idx="0">
                        <c:v>61.739573577831429</c:v>
                      </c:pt>
                      <c:pt idx="1">
                        <c:v>65.99556255450338</c:v>
                      </c:pt>
                      <c:pt idx="2">
                        <c:v>63.111798927624861</c:v>
                      </c:pt>
                      <c:pt idx="3">
                        <c:v>55.744198131981612</c:v>
                      </c:pt>
                      <c:pt idx="4">
                        <c:v>40.626059784349401</c:v>
                      </c:pt>
                      <c:pt idx="5">
                        <c:v>80.034245481861333</c:v>
                      </c:pt>
                      <c:pt idx="6">
                        <c:v>59.220269494342503</c:v>
                      </c:pt>
                      <c:pt idx="7">
                        <c:v>46.684081695050303</c:v>
                      </c:pt>
                      <c:pt idx="8">
                        <c:v>44.23852584848413</c:v>
                      </c:pt>
                      <c:pt idx="9">
                        <c:v>8.5257123041042764</c:v>
                      </c:pt>
                    </c:numCache>
                  </c:numRef>
                </c:val>
                <c:extLst xmlns:c15="http://schemas.microsoft.com/office/drawing/2012/chart">
                  <c:ext xmlns:c16="http://schemas.microsoft.com/office/drawing/2014/chart" uri="{C3380CC4-5D6E-409C-BE32-E72D297353CC}">
                    <c16:uniqueId val="{00000009-E5D1-43AE-B608-DA33D19E7F75}"/>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'[orebro-lan-2022-2022.12.01.xlsx]Tabell_41A'!$BL$38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plus>
                  <c:minus>
                    <c:numRef>
                      <c:extLst xmlns:c15="http://schemas.microsoft.com/office/drawing/2012/chart">
                        <c:ext xmlns:c15="http://schemas.microsoft.com/office/drawing/2012/chart" uri="{02D57815-91ED-43cb-92C2-25804820EDAC}">
                          <c15:formulaRef>
                            <c15:sqref>[2]Tabell_41A!$BM$39:$BM$48</c15:sqref>
                          </c15:formulaRef>
                        </c:ext>
                      </c:extLst>
                      <c:numCache>
                        <c:formatCode>General</c:formatCode>
                        <c:ptCount val="10"/>
                        <c:pt idx="0">
                          <c:v>20.738456562260929</c:v>
                        </c:pt>
                        <c:pt idx="1">
                          <c:v>15.73599698825296</c:v>
                        </c:pt>
                        <c:pt idx="2">
                          <c:v>12.60051517923899</c:v>
                        </c:pt>
                        <c:pt idx="3">
                          <c:v>11.758037644279529</c:v>
                        </c:pt>
                        <c:pt idx="4">
                          <c:v>19.613247023714909</c:v>
                        </c:pt>
                        <c:pt idx="5">
                          <c:v>17.861667730562019</c:v>
                        </c:pt>
                        <c:pt idx="6">
                          <c:v>14.138446757430041</c:v>
                        </c:pt>
                        <c:pt idx="7">
                          <c:v>12.2678215324172</c:v>
                        </c:pt>
                        <c:pt idx="8">
                          <c:v>11.598178470036959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[2]Tabell_41A!$BL$39:$BL$48</c15:sqref>
                        </c15:formulaRef>
                      </c:ext>
                    </c:extLst>
                    <c:numCache>
                      <c:formatCode>0</c:formatCode>
                      <c:ptCount val="10"/>
                      <c:pt idx="0">
                        <c:v>49.054192439701687</c:v>
                      </c:pt>
                      <c:pt idx="1">
                        <c:v>69.559993367994267</c:v>
                      </c:pt>
                      <c:pt idx="2">
                        <c:v>63.927123460763092</c:v>
                      </c:pt>
                      <c:pt idx="3">
                        <c:v>54.130273148056588</c:v>
                      </c:pt>
                      <c:pt idx="4">
                        <c:v>23.14684209384431</c:v>
                      </c:pt>
                      <c:pt idx="5">
                        <c:v>70.93407784093111</c:v>
                      </c:pt>
                      <c:pt idx="6">
                        <c:v>71.188894053272961</c:v>
                      </c:pt>
                      <c:pt idx="7">
                        <c:v>60.621456406210108</c:v>
                      </c:pt>
                      <c:pt idx="8">
                        <c:v>48.165707802995271</c:v>
                      </c:pt>
                      <c:pt idx="9">
                        <c:v>0</c:v>
                      </c:pt>
                    </c:numCache>
                  </c:numRef>
                </c:val>
                <c:extLst xmlns:c15="http://schemas.microsoft.com/office/drawing/2012/chart">
                  <c:ext xmlns:c16="http://schemas.microsoft.com/office/drawing/2014/chart" uri="{C3380CC4-5D6E-409C-BE32-E72D297353CC}">
                    <c16:uniqueId val="{0000000A-E5D1-43AE-B608-DA33D19E7F75}"/>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'[orebro-lan-2022-2022.12.01.xlsx]Tabell_41A'!$BN$38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plus>
                  <c:minus>
                    <c:numRef>
                      <c:extLst xmlns:c15="http://schemas.microsoft.com/office/drawing/2012/chart">
                        <c:ext xmlns:c15="http://schemas.microsoft.com/office/drawing/2012/chart" uri="{02D57815-91ED-43cb-92C2-25804820EDAC}">
                          <c15:formulaRef>
                            <c15:sqref>[2]Tabell_41A!$BO$39:$BO$48</c15:sqref>
                          </c15:formulaRef>
                        </c:ext>
                      </c:extLst>
                      <c:numCache>
                        <c:formatCode>General</c:formatCode>
                        <c:ptCount val="10"/>
                        <c:pt idx="0">
                          <c:v>19.559709340657939</c:v>
                        </c:pt>
                        <c:pt idx="1">
                          <c:v>20.610274679972171</c:v>
                        </c:pt>
                        <c:pt idx="2">
                          <c:v>12.95444956865699</c:v>
                        </c:pt>
                        <c:pt idx="3">
                          <c:v>12.024061524258171</c:v>
                        </c:pt>
                        <c:pt idx="4">
                          <c:v>24.172837599171359</c:v>
                        </c:pt>
                        <c:pt idx="5">
                          <c:v>19.494453381221451</c:v>
                        </c:pt>
                        <c:pt idx="6">
                          <c:v>15.16866054804116</c:v>
                        </c:pt>
                        <c:pt idx="7">
                          <c:v>11.78491491767635</c:v>
                        </c:pt>
                        <c:pt idx="8">
                          <c:v>10.797903716095551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[2]Tabell_41A!$BN$39:$BN$48</c15:sqref>
                        </c15:formulaRef>
                      </c:ext>
                    </c:extLst>
                    <c:numCache>
                      <c:formatCode>0</c:formatCode>
                      <c:ptCount val="10"/>
                      <c:pt idx="0">
                        <c:v>73.777482435051397</c:v>
                      </c:pt>
                      <c:pt idx="1">
                        <c:v>55.818556113022332</c:v>
                      </c:pt>
                      <c:pt idx="2">
                        <c:v>72.385269055148711</c:v>
                      </c:pt>
                      <c:pt idx="3">
                        <c:v>41.01659257364782</c:v>
                      </c:pt>
                      <c:pt idx="4">
                        <c:v>53.494322280784843</c:v>
                      </c:pt>
                      <c:pt idx="5">
                        <c:v>56.670681238209937</c:v>
                      </c:pt>
                      <c:pt idx="6">
                        <c:v>71.182182117362785</c:v>
                      </c:pt>
                      <c:pt idx="7">
                        <c:v>58.111042571335346</c:v>
                      </c:pt>
                      <c:pt idx="8">
                        <c:v>30.660772398409989</c:v>
                      </c:pt>
                      <c:pt idx="9">
                        <c:v>0</c:v>
                      </c:pt>
                    </c:numCache>
                  </c:numRef>
                </c:val>
                <c:extLst xmlns:c15="http://schemas.microsoft.com/office/drawing/2012/chart">
                  <c:ext xmlns:c16="http://schemas.microsoft.com/office/drawing/2014/chart" uri="{C3380CC4-5D6E-409C-BE32-E72D297353CC}">
                    <c16:uniqueId val="{0000000B-E5D1-43AE-B608-DA33D19E7F75}"/>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'[orebro-lan-2022-2022.12.01.xlsx]Tabell_41A'!$BP$38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plus>
                  <c:minus>
                    <c:numRef>
                      <c:extLst xmlns:c15="http://schemas.microsoft.com/office/drawing/2012/chart">
                        <c:ext xmlns:c15="http://schemas.microsoft.com/office/drawing/2012/chart" uri="{02D57815-91ED-43cb-92C2-25804820EDAC}">
                          <c15:formulaRef>
                            <c15:sqref>[2]Tabell_41A!$BQ$39:$BQ$48</c15:sqref>
                          </c15:formulaRef>
                        </c:ext>
                      </c:extLst>
                      <c:numCache>
                        <c:formatCode>General</c:formatCode>
                        <c:ptCount val="10"/>
                        <c:pt idx="0">
                          <c:v>20.466023181823161</c:v>
                        </c:pt>
                        <c:pt idx="1">
                          <c:v>17.054063262131141</c:v>
                        </c:pt>
                        <c:pt idx="2">
                          <c:v>12.38145269060799</c:v>
                        </c:pt>
                        <c:pt idx="3">
                          <c:v>11.66247076776061</c:v>
                        </c:pt>
                        <c:pt idx="4">
                          <c:v>0</c:v>
                        </c:pt>
                        <c:pt idx="5">
                          <c:v>15.292746515697839</c:v>
                        </c:pt>
                        <c:pt idx="6">
                          <c:v>11.896490414840059</c:v>
                        </c:pt>
                        <c:pt idx="7">
                          <c:v>12.13779792217438</c:v>
                        </c:pt>
                        <c:pt idx="8">
                          <c:v>11.331193276582249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[2]Tabell_41A!$BP$39:$BP$48</c15:sqref>
                        </c15:formulaRef>
                      </c:ext>
                    </c:extLst>
                    <c:numCache>
                      <c:formatCode>0</c:formatCode>
                      <c:ptCount val="10"/>
                      <c:pt idx="0">
                        <c:v>72.247179173526476</c:v>
                      </c:pt>
                      <c:pt idx="1">
                        <c:v>65.904092873915772</c:v>
                      </c:pt>
                      <c:pt idx="2">
                        <c:v>63.665929306398517</c:v>
                      </c:pt>
                      <c:pt idx="3">
                        <c:v>58.499454467865739</c:v>
                      </c:pt>
                      <c:pt idx="4">
                        <c:v>0</c:v>
                      </c:pt>
                      <c:pt idx="5">
                        <c:v>59.877771529717393</c:v>
                      </c:pt>
                      <c:pt idx="6">
                        <c:v>76.576670825262269</c:v>
                      </c:pt>
                      <c:pt idx="7">
                        <c:v>62.875657416083477</c:v>
                      </c:pt>
                      <c:pt idx="8">
                        <c:v>46.088039362350777</c:v>
                      </c:pt>
                      <c:pt idx="9">
                        <c:v>0</c:v>
                      </c:pt>
                    </c:numCache>
                  </c:numRef>
                </c:val>
                <c:extLst xmlns:c15="http://schemas.microsoft.com/office/drawing/2012/chart">
                  <c:ext xmlns:c16="http://schemas.microsoft.com/office/drawing/2014/chart" uri="{C3380CC4-5D6E-409C-BE32-E72D297353CC}">
                    <c16:uniqueId val="{0000000C-E5D1-43AE-B608-DA33D19E7F75}"/>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'[orebro-lan-2022-2022.12.01.xlsx]Tabell_41A'!$BR$38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plus>
                  <c:minus>
                    <c:numRef>
                      <c:extLst xmlns:c15="http://schemas.microsoft.com/office/drawing/2012/chart">
                        <c:ext xmlns:c15="http://schemas.microsoft.com/office/drawing/2012/chart" uri="{02D57815-91ED-43cb-92C2-25804820EDAC}">
                          <c15:formulaRef>
                            <c15:sqref>[2]Tabell_41A!$BS$39:$BS$48</c15:sqref>
                          </c15:formulaRef>
                        </c:ext>
                      </c:extLst>
                      <c:numCache>
                        <c:formatCode>General</c:formatCode>
                        <c:ptCount val="10"/>
                        <c:pt idx="0">
                          <c:v>8.769476649061648</c:v>
                        </c:pt>
                        <c:pt idx="1">
                          <c:v>7.2922226189855888</c:v>
                        </c:pt>
                        <c:pt idx="2">
                          <c:v>5.6683842519895773</c:v>
                        </c:pt>
                        <c:pt idx="3">
                          <c:v>5.4398716141312642</c:v>
                        </c:pt>
                        <c:pt idx="4">
                          <c:v>10.4897151513875</c:v>
                        </c:pt>
                        <c:pt idx="5">
                          <c:v>7.1585716179200727</c:v>
                        </c:pt>
                        <c:pt idx="6">
                          <c:v>5.9164412367634363</c:v>
                        </c:pt>
                        <c:pt idx="7">
                          <c:v>5.4474964589045882</c:v>
                        </c:pt>
                        <c:pt idx="8">
                          <c:v>5.5689423310297803</c:v>
                        </c:pt>
                        <c:pt idx="9">
                          <c:v>10.96609716697732</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[2]Tabell_41A!$AP$39:$AQ$48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[2]Tabell_41A!$BR$39:$BR$48</c15:sqref>
                        </c15:formulaRef>
                      </c:ext>
                    </c:extLst>
                    <c:numCache>
                      <c:formatCode>0</c:formatCode>
                      <c:ptCount val="10"/>
                      <c:pt idx="0">
                        <c:v>74.355498912802972</c:v>
                      </c:pt>
                      <c:pt idx="1">
                        <c:v>68.363186505546864</c:v>
                      </c:pt>
                      <c:pt idx="2">
                        <c:v>68.752130315379432</c:v>
                      </c:pt>
                      <c:pt idx="3">
                        <c:v>56.39153364701275</c:v>
                      </c:pt>
                      <c:pt idx="4">
                        <c:v>38.324423978737038</c:v>
                      </c:pt>
                      <c:pt idx="5">
                        <c:v>75.142766348985475</c:v>
                      </c:pt>
                      <c:pt idx="6">
                        <c:v>66.449797970237697</c:v>
                      </c:pt>
                      <c:pt idx="7">
                        <c:v>64.625221548062243</c:v>
                      </c:pt>
                      <c:pt idx="8">
                        <c:v>55.672172051303193</c:v>
                      </c:pt>
                      <c:pt idx="9">
                        <c:v>27.046954533078381</c:v>
                      </c:pt>
                    </c:numCache>
                  </c:numRef>
                </c:val>
                <c:extLst xmlns:c15="http://schemas.microsoft.com/office/drawing/2012/chart">
                  <c:ext xmlns:c16="http://schemas.microsoft.com/office/drawing/2014/chart" uri="{C3380CC4-5D6E-409C-BE32-E72D297353CC}">
                    <c16:uniqueId val="{0000000D-E5D1-43AE-B608-DA33D19E7F75}"/>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'[orebro-lan-2022-2022.12.01.xlsx]Tabell_41A'!$AQ$84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sv-SE" sz="1400" dirty="0"/>
              <a:t>Andel 18 år och äldre som ser optimistiskt på framtiden för sin personliga del</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sv-SE" sz="1400" dirty="0"/>
          </a:p>
        </c:rich>
      </c:tx>
      <c:overlay val="0"/>
      <c:spPr>
        <a:noFill/>
        <a:ln>
          <a:noFill/>
        </a:ln>
        <a:effectLst/>
      </c:spPr>
      <c:txPr>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'[orebro-lan-2022-2022.12.01.xlsx]Tabell_83A'!$AT$38</c:f>
              <c:strCache>
                <c:ptCount val="1"/>
                <c:pt idx="0">
                  <c:v>Örebro län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[1]Tabell_83A!$AP$39:$AQ$48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[1]Tabell_83A!$AT$39:$AT$48</c:f>
              <c:numCache>
                <c:formatCode>0</c:formatCode>
                <c:ptCount val="10"/>
                <c:pt idx="0">
                  <c:v>68.328131450002374</c:v>
                </c:pt>
                <c:pt idx="1">
                  <c:v>73.209867221676532</c:v>
                </c:pt>
                <c:pt idx="2">
                  <c:v>68.19298466928727</c:v>
                </c:pt>
                <c:pt idx="3">
                  <c:v>55.301405010465963</c:v>
                </c:pt>
                <c:pt idx="4">
                  <c:v>40.611988051020298</c:v>
                </c:pt>
                <c:pt idx="5">
                  <c:v>68.885563327626627</c:v>
                </c:pt>
                <c:pt idx="6">
                  <c:v>73.066884728040947</c:v>
                </c:pt>
                <c:pt idx="7">
                  <c:v>66.578460712336764</c:v>
                </c:pt>
                <c:pt idx="8">
                  <c:v>51.71786194265735</c:v>
                </c:pt>
                <c:pt idx="9">
                  <c:v>30.413535327595032</c:v>
                </c:pt>
              </c:numCache>
            </c:numRef>
          </c:val>
          <c:extLst>
            <c:ext xmlns:c16="http://schemas.microsoft.com/office/drawing/2014/chart" uri="{C3380CC4-5D6E-409C-BE32-E72D297353CC}">
              <c16:uniqueId val="{00000000-E03D-4A0D-834A-30B1FC19C5AF}"/>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'[orebro-lan-2022-2022.12.01.xlsx]Tabell_83A'!$AR$38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plus>
                  <c:minus>
                    <c:numRef>
                      <c:extLst>
                        <c:ext uri="{02D57815-91ED-43cb-92C2-25804820EDAC}">
                          <c15:formulaRef>
                            <c15:sqref>[1]Tabell_83A!$AS$39:$AS$48</c15:sqref>
                          </c15:formulaRef>
                        </c:ext>
                      </c:extLst>
                      <c:numCache>
                        <c:formatCode>General</c:formatCode>
                        <c:ptCount val="10"/>
                        <c:pt idx="0">
                          <c:v>2.8229382756225441</c:v>
                        </c:pt>
                        <c:pt idx="1">
                          <c:v>2.0314197896000969</c:v>
                        </c:pt>
                        <c:pt idx="2">
                          <c:v>1.6162515669410069</c:v>
                        </c:pt>
                        <c:pt idx="3">
                          <c:v>1.6835687314036289</c:v>
                        </c:pt>
                        <c:pt idx="4">
                          <c:v>2.9757061158176779</c:v>
                        </c:pt>
                        <c:pt idx="5">
                          <c:v>2.5474955524560139</c:v>
                        </c:pt>
                        <c:pt idx="6">
                          <c:v>1.729884992406161</c:v>
                        </c:pt>
                        <c:pt idx="7">
                          <c:v>1.529225980718329</c:v>
                        </c:pt>
                        <c:pt idx="8">
                          <c:v>1.6979243447307311</c:v>
                        </c:pt>
                        <c:pt idx="9">
                          <c:v>2.935757701543185</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[1]Tabell_83A!$AR$39:$AR$48</c15:sqref>
                        </c15:formulaRef>
                      </c:ext>
                    </c:extLst>
                    <c:numCache>
                      <c:formatCode>0</c:formatCode>
                      <c:ptCount val="10"/>
                      <c:pt idx="0">
                        <c:v>65.404666752935157</c:v>
                      </c:pt>
                      <c:pt idx="1">
                        <c:v>70.441629598002905</c:v>
                      </c:pt>
                      <c:pt idx="2">
                        <c:v>67.884393760314879</c:v>
                      </c:pt>
                      <c:pt idx="3">
                        <c:v>56.100793439139117</c:v>
                      </c:pt>
                      <c:pt idx="4">
                        <c:v>38.291609432000257</c:v>
                      </c:pt>
                      <c:pt idx="5">
                        <c:v>65.751377756423125</c:v>
                      </c:pt>
                      <c:pt idx="6">
                        <c:v>74.142638431761554</c:v>
                      </c:pt>
                      <c:pt idx="7">
                        <c:v>67.788981667429582</c:v>
                      </c:pt>
                      <c:pt idx="8">
                        <c:v>50.814202308508683</c:v>
                      </c:pt>
                      <c:pt idx="9">
                        <c:v>30.515545080152229</c:v>
                      </c:pt>
                    </c:numCache>
                  </c:numRef>
                </c:val>
                <c:extLst>
                  <c:ext xmlns:c16="http://schemas.microsoft.com/office/drawing/2014/chart" uri="{C3380CC4-5D6E-409C-BE32-E72D297353CC}">
                    <c16:uniqueId val="{00000001-E03D-4A0D-834A-30B1FC19C5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'[orebro-lan-2022-2022.12.01.xlsx]Tabell_83A'!$AV$38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plus>
                  <c:minus>
                    <c:numRef>
                      <c:extLst xmlns:c15="http://schemas.microsoft.com/office/drawing/2012/chart">
                        <c:ext xmlns:c15="http://schemas.microsoft.com/office/drawing/2012/chart" uri="{02D57815-91ED-43cb-92C2-25804820EDAC}">
                          <c15:formulaRef>
                            <c15:sqref>[1]Tabell_83A!$AW$39:$AW$48</c15:sqref>
                          </c15:formulaRef>
                        </c:ext>
                      </c:extLst>
                      <c:numCache>
                        <c:formatCode>General</c:formatCode>
                        <c:ptCount val="10"/>
                        <c:pt idx="0">
                          <c:v>19.447377037032432</c:v>
                        </c:pt>
                        <c:pt idx="1">
                          <c:v>15.59490202432079</c:v>
                        </c:pt>
                        <c:pt idx="2">
                          <c:v>11.469410916821159</c:v>
                        </c:pt>
                        <c:pt idx="3">
                          <c:v>11.0939166024681</c:v>
                        </c:pt>
                        <c:pt idx="4">
                          <c:v>0</c:v>
                        </c:pt>
                        <c:pt idx="5">
                          <c:v>19.089990874844428</c:v>
                        </c:pt>
                        <c:pt idx="6">
                          <c:v>12.17055274832175</c:v>
                        </c:pt>
                        <c:pt idx="7">
                          <c:v>11.35775395285096</c:v>
                        </c:pt>
                        <c:pt idx="8">
                          <c:v>12.075195034520309</c:v>
                        </c:pt>
                        <c:pt idx="9">
                          <c:v>19.780050599953839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[1]Tabell_83A!$AV$39:$AV$48</c15:sqref>
                        </c15:formulaRef>
                      </c:ext>
                    </c:extLst>
                    <c:numCache>
                      <c:formatCode>0</c:formatCode>
                      <c:ptCount val="10"/>
                      <c:pt idx="0">
                        <c:v>66.410900675442107</c:v>
                      </c:pt>
                      <c:pt idx="1">
                        <c:v>75.919274551349616</c:v>
                      </c:pt>
                      <c:pt idx="2">
                        <c:v>71.86767048725973</c:v>
                      </c:pt>
                      <c:pt idx="3">
                        <c:v>61.819578664318087</c:v>
                      </c:pt>
                      <c:pt idx="4">
                        <c:v>0</c:v>
                      </c:pt>
                      <c:pt idx="5">
                        <c:v>69.220128035226409</c:v>
                      </c:pt>
                      <c:pt idx="6">
                        <c:v>71.226963849204452</c:v>
                      </c:pt>
                      <c:pt idx="7">
                        <c:v>67.912746905252234</c:v>
                      </c:pt>
                      <c:pt idx="8">
                        <c:v>51.368147125406402</c:v>
                      </c:pt>
                      <c:pt idx="9">
                        <c:v>20.57058463173373</c:v>
                      </c:pt>
                    </c:numCache>
                  </c:numRef>
                </c:val>
                <c:extLst xmlns:c15="http://schemas.microsoft.com/office/drawing/2012/chart">
                  <c:ext xmlns:c16="http://schemas.microsoft.com/office/drawing/2014/chart" uri="{C3380CC4-5D6E-409C-BE32-E72D297353CC}">
                    <c16:uniqueId val="{00000002-E03D-4A0D-834A-30B1FC19C5A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'[orebro-lan-2022-2022.12.01.xlsx]Tabell_83A'!$AX$38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plus>
                  <c:minus>
                    <c:numRef>
                      <c:extLst xmlns:c15="http://schemas.microsoft.com/office/drawing/2012/chart">
                        <c:ext xmlns:c15="http://schemas.microsoft.com/office/drawing/2012/chart" uri="{02D57815-91ED-43cb-92C2-25804820EDAC}">
                          <c15:formulaRef>
                            <c15:sqref>[1]Tabell_83A!$AY$39:$AY$48</c15:sqref>
                          </c15:formulaRef>
                        </c:ext>
                      </c:extLst>
                      <c:numCache>
                        <c:formatCode>General</c:formatCode>
                        <c:ptCount val="10"/>
                        <c:pt idx="0">
                          <c:v>23.73563319037487</c:v>
                        </c:pt>
                        <c:pt idx="1">
                          <c:v>16.297083912999518</c:v>
                        </c:pt>
                        <c:pt idx="2">
                          <c:v>11.372373630168591</c:v>
                        </c:pt>
                        <c:pt idx="3">
                          <c:v>11.36653541293896</c:v>
                        </c:pt>
                        <c:pt idx="4">
                          <c:v>22.521540546316089</c:v>
                        </c:pt>
                        <c:pt idx="5">
                          <c:v>20.536655284595181</c:v>
                        </c:pt>
                        <c:pt idx="6">
                          <c:v>13.43290070226516</c:v>
                        </c:pt>
                        <c:pt idx="7">
                          <c:v>11.919088547480561</c:v>
                        </c:pt>
                        <c:pt idx="8">
                          <c:v>11.469982374171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[1]Tabell_83A!$AX$39:$AX$48</c15:sqref>
                        </c15:formulaRef>
                      </c:ext>
                    </c:extLst>
                    <c:numCache>
                      <c:formatCode>0</c:formatCode>
                      <c:ptCount val="10"/>
                      <c:pt idx="0">
                        <c:v>40.981556117870653</c:v>
                      </c:pt>
                      <c:pt idx="1">
                        <c:v>70.814349616715319</c:v>
                      </c:pt>
                      <c:pt idx="2">
                        <c:v>75.649859722649367</c:v>
                      </c:pt>
                      <c:pt idx="3">
                        <c:v>45.561459205338487</c:v>
                      </c:pt>
                      <c:pt idx="4">
                        <c:v>48.384029099922927</c:v>
                      </c:pt>
                      <c:pt idx="5">
                        <c:v>51.07875720208731</c:v>
                      </c:pt>
                      <c:pt idx="6">
                        <c:v>70.934629254976215</c:v>
                      </c:pt>
                      <c:pt idx="7">
                        <c:v>65.993112500527189</c:v>
                      </c:pt>
                      <c:pt idx="8">
                        <c:v>57.838745710230732</c:v>
                      </c:pt>
                      <c:pt idx="9">
                        <c:v>0</c:v>
                      </c:pt>
                    </c:numCache>
                  </c:numRef>
                </c:val>
                <c:extLst xmlns:c15="http://schemas.microsoft.com/office/drawing/2012/chart">
                  <c:ext xmlns:c16="http://schemas.microsoft.com/office/drawing/2014/chart" uri="{C3380CC4-5D6E-409C-BE32-E72D297353CC}">
                    <c16:uniqueId val="{00000003-E03D-4A0D-834A-30B1FC19C5A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'[orebro-lan-2022-2022.12.01.xlsx]Tabell_83A'!$AZ$38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plus>
                  <c:minus>
                    <c:numRef>
                      <c:extLst xmlns:c15="http://schemas.microsoft.com/office/drawing/2012/chart">
                        <c:ext xmlns:c15="http://schemas.microsoft.com/office/drawing/2012/chart" uri="{02D57815-91ED-43cb-92C2-25804820EDAC}">
                          <c15:formulaRef>
                            <c15:sqref>[1]Tabell_83A!$BA$39:$BA$48</c15:sqref>
                          </c15:formulaRef>
                        </c:ext>
                      </c:extLst>
                      <c:numCache>
                        <c:formatCode>General</c:formatCode>
                        <c:ptCount val="10"/>
                        <c:pt idx="0">
                          <c:v>21.655619984543911</c:v>
                        </c:pt>
                        <c:pt idx="1">
                          <c:v>16.776286536737501</c:v>
                        </c:pt>
                        <c:pt idx="2">
                          <c:v>12.07252254481439</c:v>
                        </c:pt>
                        <c:pt idx="3">
                          <c:v>10.93896159107771</c:v>
                        </c:pt>
                        <c:pt idx="4">
                          <c:v>18.829636292382499</c:v>
                        </c:pt>
                        <c:pt idx="5">
                          <c:v>17.12944801682427</c:v>
                        </c:pt>
                        <c:pt idx="6">
                          <c:v>13.48434097984174</c:v>
                        </c:pt>
                        <c:pt idx="7">
                          <c:v>11.41893884317505</c:v>
                        </c:pt>
                        <c:pt idx="8">
                          <c:v>11.15981125373988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[1]Tabell_83A!$AZ$39:$AZ$48</c15:sqref>
                        </c15:formulaRef>
                      </c:ext>
                    </c:extLst>
                    <c:numCache>
                      <c:formatCode>0</c:formatCode>
                      <c:ptCount val="10"/>
                      <c:pt idx="0">
                        <c:v>52.732418690855873</c:v>
                      </c:pt>
                      <c:pt idx="1">
                        <c:v>64.938365981429214</c:v>
                      </c:pt>
                      <c:pt idx="2">
                        <c:v>68.674905219907174</c:v>
                      </c:pt>
                      <c:pt idx="3">
                        <c:v>55.191994455872148</c:v>
                      </c:pt>
                      <c:pt idx="4">
                        <c:v>23.844665579380621</c:v>
                      </c:pt>
                      <c:pt idx="5">
                        <c:v>53.520573201862462</c:v>
                      </c:pt>
                      <c:pt idx="6">
                        <c:v>66.09718984966733</c:v>
                      </c:pt>
                      <c:pt idx="7">
                        <c:v>64.411240534833652</c:v>
                      </c:pt>
                      <c:pt idx="8">
                        <c:v>42.82843209643621</c:v>
                      </c:pt>
                      <c:pt idx="9">
                        <c:v>0</c:v>
                      </c:pt>
                    </c:numCache>
                  </c:numRef>
                </c:val>
                <c:extLst xmlns:c15="http://schemas.microsoft.com/office/drawing/2012/chart">
                  <c:ext xmlns:c16="http://schemas.microsoft.com/office/drawing/2014/chart" uri="{C3380CC4-5D6E-409C-BE32-E72D297353CC}">
                    <c16:uniqueId val="{00000004-E03D-4A0D-834A-30B1FC19C5A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'[orebro-lan-2022-2022.12.01.xlsx]Tabell_83A'!$BB$38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plus>
                  <c:minus>
                    <c:numRef>
                      <c:extLst xmlns:c15="http://schemas.microsoft.com/office/drawing/2012/chart">
                        <c:ext xmlns:c15="http://schemas.microsoft.com/office/drawing/2012/chart" uri="{02D57815-91ED-43cb-92C2-25804820EDAC}">
                          <c15:formulaRef>
                            <c15:sqref>[1]Tabell_83A!$BC$39:$BC$48</c15:sqref>
                          </c15:formulaRef>
                        </c:ext>
                      </c:extLst>
                      <c:numCache>
                        <c:formatCode>General</c:formatCode>
                        <c:ptCount val="10"/>
                        <c:pt idx="0">
                          <c:v>0</c:v>
                        </c:pt>
                        <c:pt idx="1">
                          <c:v>19.58592307245592</c:v>
                        </c:pt>
                        <c:pt idx="2">
                          <c:v>12.260079938422241</c:v>
                        </c:pt>
                        <c:pt idx="3">
                          <c:v>10.936472387393589</c:v>
                        </c:pt>
                        <c:pt idx="4">
                          <c:v>22.572199991653811</c:v>
                        </c:pt>
                        <c:pt idx="5">
                          <c:v>15.883167333116949</c:v>
                        </c:pt>
                        <c:pt idx="6">
                          <c:v>14.828940252891361</c:v>
                        </c:pt>
                        <c:pt idx="7">
                          <c:v>13.286265329673419</c:v>
                        </c:pt>
                        <c:pt idx="8">
                          <c:v>11.075247032738931</c:v>
                        </c:pt>
                        <c:pt idx="9">
                          <c:v>21.488481142082851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[1]Tabell_83A!$BB$39:$BB$48</c15:sqref>
                        </c15:formulaRef>
                      </c:ext>
                    </c:extLst>
                    <c:numCache>
                      <c:formatCode>0</c:formatCode>
                      <c:ptCount val="10"/>
                      <c:pt idx="0">
                        <c:v>0</c:v>
                      </c:pt>
                      <c:pt idx="1">
                        <c:v>36.47437683980025</c:v>
                      </c:pt>
                      <c:pt idx="2">
                        <c:v>64.16675573811284</c:v>
                      </c:pt>
                      <c:pt idx="3">
                        <c:v>54.166464333584919</c:v>
                      </c:pt>
                      <c:pt idx="4">
                        <c:v>44.685916325459388</c:v>
                      </c:pt>
                      <c:pt idx="5">
                        <c:v>68.058017868589658</c:v>
                      </c:pt>
                      <c:pt idx="6">
                        <c:v>65.357848598130573</c:v>
                      </c:pt>
                      <c:pt idx="7">
                        <c:v>55.75299099084414</c:v>
                      </c:pt>
                      <c:pt idx="8">
                        <c:v>44.793494357625264</c:v>
                      </c:pt>
                      <c:pt idx="9">
                        <c:v>27.358498835817539</c:v>
                      </c:pt>
                    </c:numCache>
                  </c:numRef>
                </c:val>
                <c:extLst xmlns:c15="http://schemas.microsoft.com/office/drawing/2012/chart">
                  <c:ext xmlns:c16="http://schemas.microsoft.com/office/drawing/2014/chart" uri="{C3380CC4-5D6E-409C-BE32-E72D297353CC}">
                    <c16:uniqueId val="{00000005-E03D-4A0D-834A-30B1FC19C5A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'[orebro-lan-2022-2022.12.01.xlsx]Tabell_83A'!$BD$38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plus>
                  <c:minus>
                    <c:numRef>
                      <c:extLst xmlns:c15="http://schemas.microsoft.com/office/drawing/2012/chart">
                        <c:ext xmlns:c15="http://schemas.microsoft.com/office/drawing/2012/chart" uri="{02D57815-91ED-43cb-92C2-25804820EDAC}">
                          <c15:formulaRef>
                            <c15:sqref>[1]Tabell_83A!$BE$39:$BE$48</c15:sqref>
                          </c15:formulaRef>
                        </c:ext>
                      </c:extLst>
                      <c:numCache>
                        <c:formatCode>General</c:formatCode>
                        <c:ptCount val="10"/>
                        <c:pt idx="0">
                          <c:v>18.40696383459311</c:v>
                        </c:pt>
                        <c:pt idx="1">
                          <c:v>16.668438846059491</c:v>
                        </c:pt>
                        <c:pt idx="2">
                          <c:v>11.91025351202598</c:v>
                        </c:pt>
                        <c:pt idx="3">
                          <c:v>11.633223294388729</c:v>
                        </c:pt>
                        <c:pt idx="4">
                          <c:v>0</c:v>
                        </c:pt>
                        <c:pt idx="5">
                          <c:v>17.93087383545468</c:v>
                        </c:pt>
                        <c:pt idx="6">
                          <c:v>13.44587646649822</c:v>
                        </c:pt>
                        <c:pt idx="7">
                          <c:v>11.83338127644784</c:v>
                        </c:pt>
                        <c:pt idx="8">
                          <c:v>11.103520068565871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[1]Tabell_83A!$BD$39:$BD$48</c15:sqref>
                        </c15:formulaRef>
                      </c:ext>
                    </c:extLst>
                    <c:numCache>
                      <c:formatCode>0</c:formatCode>
                      <c:ptCount val="10"/>
                      <c:pt idx="0">
                        <c:v>64.814623681225072</c:v>
                      </c:pt>
                      <c:pt idx="1">
                        <c:v>71.802009989528557</c:v>
                      </c:pt>
                      <c:pt idx="2">
                        <c:v>69.768566097771128</c:v>
                      </c:pt>
                      <c:pt idx="3">
                        <c:v>63.960918511164152</c:v>
                      </c:pt>
                      <c:pt idx="4">
                        <c:v>0</c:v>
                      </c:pt>
                      <c:pt idx="5">
                        <c:v>58.464936863982331</c:v>
                      </c:pt>
                      <c:pt idx="6">
                        <c:v>70.577344957996644</c:v>
                      </c:pt>
                      <c:pt idx="7">
                        <c:v>67.898694771362429</c:v>
                      </c:pt>
                      <c:pt idx="8">
                        <c:v>58.720692047485883</c:v>
                      </c:pt>
                      <c:pt idx="9">
                        <c:v>0</c:v>
                      </c:pt>
                    </c:numCache>
                  </c:numRef>
                </c:val>
                <c:extLst xmlns:c15="http://schemas.microsoft.com/office/drawing/2012/chart">
                  <c:ext xmlns:c16="http://schemas.microsoft.com/office/drawing/2014/chart" uri="{C3380CC4-5D6E-409C-BE32-E72D297353CC}">
                    <c16:uniqueId val="{00000006-E03D-4A0D-834A-30B1FC19C5A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'[orebro-lan-2022-2022.12.01.xlsx]Tabell_83A'!$BF$38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plus>
                  <c:minus>
                    <c:numRef>
                      <c:extLst xmlns:c15="http://schemas.microsoft.com/office/drawing/2012/chart">
                        <c:ext xmlns:c15="http://schemas.microsoft.com/office/drawing/2012/chart" uri="{02D57815-91ED-43cb-92C2-25804820EDAC}">
                          <c15:formulaRef>
                            <c15:sqref>[1]Tabell_83A!$BG$39:$BG$48</c15:sqref>
                          </c15:formulaRef>
                        </c:ext>
                      </c:extLst>
                      <c:numCache>
                        <c:formatCode>General</c:formatCode>
                        <c:ptCount val="10"/>
                        <c:pt idx="0">
                          <c:v>19.988620644057359</c:v>
                        </c:pt>
                        <c:pt idx="1">
                          <c:v>14.435714686376119</c:v>
                        </c:pt>
                        <c:pt idx="2">
                          <c:v>12.78076297947138</c:v>
                        </c:pt>
                        <c:pt idx="3">
                          <c:v>10.698540558460291</c:v>
                        </c:pt>
                        <c:pt idx="4">
                          <c:v>0</c:v>
                        </c:pt>
                        <c:pt idx="5">
                          <c:v>15.239482358996661</c:v>
                        </c:pt>
                        <c:pt idx="6">
                          <c:v>13.964277412522369</c:v>
                        </c:pt>
                        <c:pt idx="7">
                          <c:v>10.7529910981035</c:v>
                        </c:pt>
                        <c:pt idx="8">
                          <c:v>11.77484018624668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[1]Tabell_83A!$BF$39:$BF$48</c15:sqref>
                        </c15:formulaRef>
                      </c:ext>
                    </c:extLst>
                    <c:numCache>
                      <c:formatCode>0</c:formatCode>
                      <c:ptCount val="10"/>
                      <c:pt idx="0">
                        <c:v>67.79083435124808</c:v>
                      </c:pt>
                      <c:pt idx="1">
                        <c:v>74.547091137519246</c:v>
                      </c:pt>
                      <c:pt idx="2">
                        <c:v>67.48635350882104</c:v>
                      </c:pt>
                      <c:pt idx="3">
                        <c:v>60.913208463430458</c:v>
                      </c:pt>
                      <c:pt idx="4">
                        <c:v>0</c:v>
                      </c:pt>
                      <c:pt idx="5">
                        <c:v>55.841593134013742</c:v>
                      </c:pt>
                      <c:pt idx="6">
                        <c:v>71.313885717514268</c:v>
                      </c:pt>
                      <c:pt idx="7">
                        <c:v>67.217927303220208</c:v>
                      </c:pt>
                      <c:pt idx="8">
                        <c:v>52.567831894467787</c:v>
                      </c:pt>
                      <c:pt idx="9">
                        <c:v>0</c:v>
                      </c:pt>
                    </c:numCache>
                  </c:numRef>
                </c:val>
                <c:extLst xmlns:c15="http://schemas.microsoft.com/office/drawing/2012/chart">
                  <c:ext xmlns:c16="http://schemas.microsoft.com/office/drawing/2014/chart" uri="{C3380CC4-5D6E-409C-BE32-E72D297353CC}">
                    <c16:uniqueId val="{00000007-E03D-4A0D-834A-30B1FC19C5A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'[orebro-lan-2022-2022.12.01.xlsx]Tabell_83A'!$BH$38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plus>
                  <c:minus>
                    <c:numRef>
                      <c:extLst xmlns:c15="http://schemas.microsoft.com/office/drawing/2012/chart">
                        <c:ext xmlns:c15="http://schemas.microsoft.com/office/drawing/2012/chart" uri="{02D57815-91ED-43cb-92C2-25804820EDAC}">
                          <c15:formulaRef>
                            <c15:sqref>[1]Tabell_83A!$BI$39:$BI$48</c15:sqref>
                          </c15:formulaRef>
                        </c:ext>
                      </c:extLst>
                      <c:numCache>
                        <c:formatCode>General</c:formatCode>
                        <c:ptCount val="10"/>
                        <c:pt idx="0">
                          <c:v>21.594310631680809</c:v>
                        </c:pt>
                        <c:pt idx="1">
                          <c:v>16.54604533736871</c:v>
                        </c:pt>
                        <c:pt idx="2">
                          <c:v>12.965608986284151</c:v>
                        </c:pt>
                        <c:pt idx="3">
                          <c:v>13.262741179759519</c:v>
                        </c:pt>
                        <c:pt idx="4">
                          <c:v>20.773281918613471</c:v>
                        </c:pt>
                        <c:pt idx="5">
                          <c:v>24.032023439690761</c:v>
                        </c:pt>
                        <c:pt idx="6">
                          <c:v>15.22185156716025</c:v>
                        </c:pt>
                        <c:pt idx="7">
                          <c:v>12.141760626932751</c:v>
                        </c:pt>
                        <c:pt idx="8">
                          <c:v>11.240643685409241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[1]Tabell_83A!$BH$39:$BH$48</c15:sqref>
                        </c15:formulaRef>
                      </c:ext>
                    </c:extLst>
                    <c:numCache>
                      <c:formatCode>0</c:formatCode>
                      <c:ptCount val="10"/>
                      <c:pt idx="0">
                        <c:v>67.933709720176722</c:v>
                      </c:pt>
                      <c:pt idx="1">
                        <c:v>78.375196409322427</c:v>
                      </c:pt>
                      <c:pt idx="2">
                        <c:v>64.423630922069606</c:v>
                      </c:pt>
                      <c:pt idx="3">
                        <c:v>56.177646454407601</c:v>
                      </c:pt>
                      <c:pt idx="4">
                        <c:v>31.900036727931411</c:v>
                      </c:pt>
                      <c:pt idx="5">
                        <c:v>50.547665752160633</c:v>
                      </c:pt>
                      <c:pt idx="6">
                        <c:v>65.474856554954172</c:v>
                      </c:pt>
                      <c:pt idx="7">
                        <c:v>68.952549276283008</c:v>
                      </c:pt>
                      <c:pt idx="8">
                        <c:v>52.644742533634123</c:v>
                      </c:pt>
                      <c:pt idx="9">
                        <c:v>0</c:v>
                      </c:pt>
                    </c:numCache>
                  </c:numRef>
                </c:val>
                <c:extLst xmlns:c15="http://schemas.microsoft.com/office/drawing/2012/chart">
                  <c:ext xmlns:c16="http://schemas.microsoft.com/office/drawing/2014/chart" uri="{C3380CC4-5D6E-409C-BE32-E72D297353CC}">
                    <c16:uniqueId val="{00000008-E03D-4A0D-834A-30B1FC19C5AF}"/>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'[orebro-lan-2022-2022.12.01.xlsx]Tabell_83A'!$BJ$38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[1]Tabell_83A!$BJ$39:$BJ$48</c15:sqref>
                        </c15:formulaRef>
                      </c:ext>
                    </c:extLst>
                    <c:numCache>
                      <c:formatCode>0</c:formatCode>
                      <c:ptCount val="10"/>
                      <c:pt idx="0">
                        <c:v>61.371826530892733</c:v>
                      </c:pt>
                      <c:pt idx="1">
                        <c:v>81.117591404054494</c:v>
                      </c:pt>
                      <c:pt idx="2">
                        <c:v>75.633658708570167</c:v>
                      </c:pt>
                      <c:pt idx="3">
                        <c:v>51.977384040406449</c:v>
                      </c:pt>
                      <c:pt idx="4">
                        <c:v>55.652178697176772</c:v>
                      </c:pt>
                      <c:pt idx="5">
                        <c:v>58.251912908452667</c:v>
                      </c:pt>
                      <c:pt idx="6">
                        <c:v>77.466408869031014</c:v>
                      </c:pt>
                      <c:pt idx="7">
                        <c:v>68.850103741102771</c:v>
                      </c:pt>
                      <c:pt idx="8">
                        <c:v>52.820872260339989</c:v>
                      </c:pt>
                      <c:pt idx="9">
                        <c:v>16.75398868413146</c:v>
                      </c:pt>
                    </c:numCache>
                  </c:numRef>
                </c:val>
                <c:extLst xmlns:c15="http://schemas.microsoft.com/office/drawing/2012/chart">
                  <c:ext xmlns:c16="http://schemas.microsoft.com/office/drawing/2014/chart" uri="{C3380CC4-5D6E-409C-BE32-E72D297353CC}">
                    <c16:uniqueId val="{00000009-E03D-4A0D-834A-30B1FC19C5AF}"/>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'[orebro-lan-2022-2022.12.01.xlsx]Tabell_83A'!$BL$38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plus>
                  <c:minus>
                    <c:numRef>
                      <c:extLst xmlns:c15="http://schemas.microsoft.com/office/drawing/2012/chart">
                        <c:ext xmlns:c15="http://schemas.microsoft.com/office/drawing/2012/chart" uri="{02D57815-91ED-43cb-92C2-25804820EDAC}">
                          <c15:formulaRef>
                            <c15:sqref>[1]Tabell_83A!$BM$39:$BM$48</c15:sqref>
                          </c15:formulaRef>
                        </c:ext>
                      </c:extLst>
                      <c:numCache>
                        <c:formatCode>General</c:formatCode>
                        <c:ptCount val="10"/>
                        <c:pt idx="0">
                          <c:v>20.819094825313329</c:v>
                        </c:pt>
                        <c:pt idx="1">
                          <c:v>12.771530555731379</c:v>
                        </c:pt>
                        <c:pt idx="2">
                          <c:v>12.64483221055095</c:v>
                        </c:pt>
                        <c:pt idx="3">
                          <c:v>11.730698187301879</c:v>
                        </c:pt>
                        <c:pt idx="4">
                          <c:v>22.132338025747821</c:v>
                        </c:pt>
                        <c:pt idx="5">
                          <c:v>19.102879416655391</c:v>
                        </c:pt>
                        <c:pt idx="6">
                          <c:v>13.937297655238179</c:v>
                        </c:pt>
                        <c:pt idx="7">
                          <c:v>12.07025681494698</c:v>
                        </c:pt>
                        <c:pt idx="8">
                          <c:v>11.648182400215481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[1]Tabell_83A!$BL$39:$BL$48</c15:sqref>
                        </c15:formulaRef>
                      </c:ext>
                    </c:extLst>
                    <c:numCache>
                      <c:formatCode>0</c:formatCode>
                      <c:ptCount val="10"/>
                      <c:pt idx="0">
                        <c:v>38.054287302207598</c:v>
                      </c:pt>
                      <c:pt idx="1">
                        <c:v>80.543609458627699</c:v>
                      </c:pt>
                      <c:pt idx="2">
                        <c:v>64.50515161865674</c:v>
                      </c:pt>
                      <c:pt idx="3">
                        <c:v>46.489891731042498</c:v>
                      </c:pt>
                      <c:pt idx="4">
                        <c:v>50.095079174178068</c:v>
                      </c:pt>
                      <c:pt idx="5">
                        <c:v>62.548207263541677</c:v>
                      </c:pt>
                      <c:pt idx="6">
                        <c:v>74.398687101614286</c:v>
                      </c:pt>
                      <c:pt idx="7">
                        <c:v>57.297316525343902</c:v>
                      </c:pt>
                      <c:pt idx="8">
                        <c:v>56.525308230475723</c:v>
                      </c:pt>
                      <c:pt idx="9">
                        <c:v>0</c:v>
                      </c:pt>
                    </c:numCache>
                  </c:numRef>
                </c:val>
                <c:extLst xmlns:c15="http://schemas.microsoft.com/office/drawing/2012/chart">
                  <c:ext xmlns:c16="http://schemas.microsoft.com/office/drawing/2014/chart" uri="{C3380CC4-5D6E-409C-BE32-E72D297353CC}">
                    <c16:uniqueId val="{0000000A-E03D-4A0D-834A-30B1FC19C5AF}"/>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'[orebro-lan-2022-2022.12.01.xlsx]Tabell_83A'!$BN$38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plus>
                  <c:minus>
                    <c:numRef>
                      <c:extLst xmlns:c15="http://schemas.microsoft.com/office/drawing/2012/chart">
                        <c:ext xmlns:c15="http://schemas.microsoft.com/office/drawing/2012/chart" uri="{02D57815-91ED-43cb-92C2-25804820EDAC}">
                          <c15:formulaRef>
                            <c15:sqref>[1]Tabell_83A!$BO$39:$BO$48</c15:sqref>
                          </c15:formulaRef>
                        </c:ext>
                      </c:extLst>
                      <c:numCache>
                        <c:formatCode>General</c:formatCode>
                        <c:ptCount val="10"/>
                        <c:pt idx="0">
                          <c:v>21.981383003476189</c:v>
                        </c:pt>
                        <c:pt idx="1">
                          <c:v>18.629305117215459</c:v>
                        </c:pt>
                        <c:pt idx="2">
                          <c:v>14.906777450687549</c:v>
                        </c:pt>
                        <c:pt idx="3">
                          <c:v>12.075007127163939</c:v>
                        </c:pt>
                        <c:pt idx="4">
                          <c:v>22.11883812215093</c:v>
                        </c:pt>
                        <c:pt idx="5">
                          <c:v>19.357193509442371</c:v>
                        </c:pt>
                        <c:pt idx="6">
                          <c:v>14.67685012758678</c:v>
                        </c:pt>
                        <c:pt idx="7">
                          <c:v>11.28390390616925</c:v>
                        </c:pt>
                        <c:pt idx="8">
                          <c:v>11.57093019227532</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[1]Tabell_83A!$BN$39:$BN$48</c15:sqref>
                        </c15:formulaRef>
                      </c:ext>
                    </c:extLst>
                    <c:numCache>
                      <c:formatCode>0</c:formatCode>
                      <c:ptCount val="10"/>
                      <c:pt idx="0">
                        <c:v>54.425794957054713</c:v>
                      </c:pt>
                      <c:pt idx="1">
                        <c:v>70.557592008948603</c:v>
                      </c:pt>
                      <c:pt idx="2">
                        <c:v>51.428409614698921</c:v>
                      </c:pt>
                      <c:pt idx="3">
                        <c:v>52.886033939957258</c:v>
                      </c:pt>
                      <c:pt idx="4">
                        <c:v>39.253462797901577</c:v>
                      </c:pt>
                      <c:pt idx="5">
                        <c:v>56.12405608658613</c:v>
                      </c:pt>
                      <c:pt idx="6">
                        <c:v>73.737098370383791</c:v>
                      </c:pt>
                      <c:pt idx="7">
                        <c:v>67.313601068505463</c:v>
                      </c:pt>
                      <c:pt idx="8">
                        <c:v>56.58810062630797</c:v>
                      </c:pt>
                      <c:pt idx="9">
                        <c:v>0</c:v>
                      </c:pt>
                    </c:numCache>
                  </c:numRef>
                </c:val>
                <c:extLst xmlns:c15="http://schemas.microsoft.com/office/drawing/2012/chart">
                  <c:ext xmlns:c16="http://schemas.microsoft.com/office/drawing/2014/chart" uri="{C3380CC4-5D6E-409C-BE32-E72D297353CC}">
                    <c16:uniqueId val="{0000000B-E03D-4A0D-834A-30B1FC19C5AF}"/>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'[orebro-lan-2022-2022.12.01.xlsx]Tabell_83A'!$BP$38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plus>
                  <c:minus>
                    <c:numRef>
                      <c:extLst xmlns:c15="http://schemas.microsoft.com/office/drawing/2012/chart">
                        <c:ext xmlns:c15="http://schemas.microsoft.com/office/drawing/2012/chart" uri="{02D57815-91ED-43cb-92C2-25804820EDAC}">
                          <c15:formulaRef>
                            <c15:sqref>[1]Tabell_83A!$BQ$39:$BQ$48</c15:sqref>
                          </c15:formulaRef>
                        </c:ext>
                      </c:extLst>
                      <c:numCache>
                        <c:formatCode>General</c:formatCode>
                        <c:ptCount val="10"/>
                        <c:pt idx="0">
                          <c:v>22.99455150650979</c:v>
                        </c:pt>
                        <c:pt idx="1">
                          <c:v>15.324640569857371</c:v>
                        </c:pt>
                        <c:pt idx="2">
                          <c:v>12.53799420603502</c:v>
                        </c:pt>
                        <c:pt idx="3">
                          <c:v>11.729257455929019</c:v>
                        </c:pt>
                        <c:pt idx="4">
                          <c:v>0</c:v>
                        </c:pt>
                        <c:pt idx="5">
                          <c:v>14.9584440791884</c:v>
                        </c:pt>
                        <c:pt idx="6">
                          <c:v>11.963335467204709</c:v>
                        </c:pt>
                        <c:pt idx="7">
                          <c:v>11.99864698908234</c:v>
                        </c:pt>
                        <c:pt idx="8">
                          <c:v>11.353377870402619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[1]Tabell_83A!$BP$39:$BP$48</c15:sqref>
                        </c15:formulaRef>
                      </c:ext>
                    </c:extLst>
                    <c:numCache>
                      <c:formatCode>0</c:formatCode>
                      <c:ptCount val="10"/>
                      <c:pt idx="0">
                        <c:v>64.476226949433723</c:v>
                      </c:pt>
                      <c:pt idx="1">
                        <c:v>75.972713866043108</c:v>
                      </c:pt>
                      <c:pt idx="2">
                        <c:v>57.19853059059551</c:v>
                      </c:pt>
                      <c:pt idx="3">
                        <c:v>51.834780677199923</c:v>
                      </c:pt>
                      <c:pt idx="4">
                        <c:v>0</c:v>
                      </c:pt>
                      <c:pt idx="5">
                        <c:v>64.744151198501683</c:v>
                      </c:pt>
                      <c:pt idx="6">
                        <c:v>73.130392072106716</c:v>
                      </c:pt>
                      <c:pt idx="7">
                        <c:v>67.153289030220449</c:v>
                      </c:pt>
                      <c:pt idx="8">
                        <c:v>47.482610208660617</c:v>
                      </c:pt>
                      <c:pt idx="9">
                        <c:v>0</c:v>
                      </c:pt>
                    </c:numCache>
                  </c:numRef>
                </c:val>
                <c:extLst xmlns:c15="http://schemas.microsoft.com/office/drawing/2012/chart">
                  <c:ext xmlns:c16="http://schemas.microsoft.com/office/drawing/2014/chart" uri="{C3380CC4-5D6E-409C-BE32-E72D297353CC}">
                    <c16:uniqueId val="{0000000C-E03D-4A0D-834A-30B1FC19C5AF}"/>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'[orebro-lan-2022-2022.12.01.xlsx]Tabell_83A'!$BR$38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plus>
                  <c:minus>
                    <c:numRef>
                      <c:extLst xmlns:c15="http://schemas.microsoft.com/office/drawing/2012/chart">
                        <c:ext xmlns:c15="http://schemas.microsoft.com/office/drawing/2012/chart" uri="{02D57815-91ED-43cb-92C2-25804820EDAC}">
                          <c15:formulaRef>
                            <c15:sqref>[1]Tabell_83A!$BS$39:$BS$48</c15:sqref>
                          </c15:formulaRef>
                        </c:ext>
                      </c:extLst>
                      <c:numCache>
                        <c:formatCode>General</c:formatCode>
                        <c:ptCount val="10"/>
                        <c:pt idx="0">
                          <c:v>8.3403881815702245</c:v>
                        </c:pt>
                        <c:pt idx="1">
                          <c:v>6.5854121455453214</c:v>
                        </c:pt>
                        <c:pt idx="2">
                          <c:v>5.6556309402667866</c:v>
                        </c:pt>
                        <c:pt idx="3">
                          <c:v>5.4851661985960138</c:v>
                        </c:pt>
                        <c:pt idx="4">
                          <c:v>10.31130800581786</c:v>
                        </c:pt>
                        <c:pt idx="5">
                          <c:v>8.2083875392146339</c:v>
                        </c:pt>
                        <c:pt idx="6">
                          <c:v>5.5726184183370169</c:v>
                        </c:pt>
                        <c:pt idx="7">
                          <c:v>5.3358103795981036</c:v>
                        </c:pt>
                        <c:pt idx="8">
                          <c:v>5.6410100782847001</c:v>
                        </c:pt>
                        <c:pt idx="9">
                          <c:v>10.69876265594641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[1]Tabell_83A!$AP$39:$AQ$48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[1]Tabell_83A!$BR$39:$BR$48</c15:sqref>
                        </c15:formulaRef>
                      </c:ext>
                    </c:extLst>
                    <c:numCache>
                      <c:formatCode>0</c:formatCode>
                      <c:ptCount val="10"/>
                      <c:pt idx="0">
                        <c:v>75.028495746722669</c:v>
                      </c:pt>
                      <c:pt idx="1">
                        <c:v>73.164894545757093</c:v>
                      </c:pt>
                      <c:pt idx="2">
                        <c:v>69.15849678551217</c:v>
                      </c:pt>
                      <c:pt idx="3">
                        <c:v>55.400603453226203</c:v>
                      </c:pt>
                      <c:pt idx="4">
                        <c:v>37.758683664236223</c:v>
                      </c:pt>
                      <c:pt idx="5">
                        <c:v>74.452808324524753</c:v>
                      </c:pt>
                      <c:pt idx="6">
                        <c:v>74.578981613556465</c:v>
                      </c:pt>
                      <c:pt idx="7">
                        <c:v>68.399425070533908</c:v>
                      </c:pt>
                      <c:pt idx="8">
                        <c:v>49.678261175077587</c:v>
                      </c:pt>
                      <c:pt idx="9">
                        <c:v>28.48344081997131</c:v>
                      </c:pt>
                    </c:numCache>
                  </c:numRef>
                </c:val>
                <c:extLst xmlns:c15="http://schemas.microsoft.com/office/drawing/2012/chart">
                  <c:ext xmlns:c16="http://schemas.microsoft.com/office/drawing/2014/chart" uri="{C3380CC4-5D6E-409C-BE32-E72D297353CC}">
                    <c16:uniqueId val="{0000000D-E03D-4A0D-834A-30B1FC19C5AF}"/>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'[orebro-lan-2022-2022.12.01.xlsx]Tabell_83A'!$AQ$84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400" dirty="0" err="1"/>
              <a:t>Andel</a:t>
            </a:r>
            <a:r>
              <a:rPr lang="en-US" sz="1400" dirty="0"/>
              <a:t> 18 </a:t>
            </a:r>
            <a:r>
              <a:rPr lang="en-US" sz="1400" dirty="0" err="1"/>
              <a:t>år</a:t>
            </a:r>
            <a:r>
              <a:rPr lang="en-US" sz="1400" dirty="0"/>
              <a:t> och </a:t>
            </a:r>
            <a:r>
              <a:rPr lang="en-US" sz="1400" dirty="0" err="1"/>
              <a:t>äldre</a:t>
            </a:r>
            <a:r>
              <a:rPr lang="en-US" sz="1400" dirty="0"/>
              <a:t> </a:t>
            </a:r>
            <a:r>
              <a:rPr lang="en-US" sz="1400" dirty="0" err="1"/>
              <a:t>som</a:t>
            </a:r>
            <a:r>
              <a:rPr lang="en-US" sz="1400" dirty="0"/>
              <a:t> </a:t>
            </a:r>
            <a:r>
              <a:rPr lang="en-US" sz="1400" dirty="0" err="1"/>
              <a:t>besväras</a:t>
            </a:r>
            <a:r>
              <a:rPr lang="en-US" sz="1400" dirty="0"/>
              <a:t> av </a:t>
            </a:r>
            <a:r>
              <a:rPr lang="en-US" sz="1400" dirty="0" err="1"/>
              <a:t>ensamhet</a:t>
            </a:r>
            <a:r>
              <a:rPr lang="en-US" sz="1400" dirty="0"/>
              <a:t> och </a:t>
            </a:r>
            <a:r>
              <a:rPr lang="en-US" sz="1400" dirty="0" err="1"/>
              <a:t>isolering</a:t>
            </a:r>
            <a:r>
              <a:rPr lang="en-US" sz="1400" b="0" i="0" u="none" strike="noStrike" baseline="0" dirty="0">
                <a:effectLst/>
              </a:rPr>
              <a:t>, </a:t>
            </a:r>
            <a:r>
              <a:rPr lang="en-US" sz="1400" b="0" i="0" u="none" strike="noStrike" baseline="0" dirty="0" err="1">
                <a:effectLst/>
              </a:rPr>
              <a:t>år</a:t>
            </a:r>
            <a:r>
              <a:rPr lang="en-US" sz="1400" b="0" i="0" u="none" strike="noStrike" baseline="0" dirty="0">
                <a:effectLst/>
              </a:rPr>
              <a:t> 2022,</a:t>
            </a:r>
            <a:r>
              <a:rPr lang="sv-SE" sz="1400" b="0" i="0" u="none" strike="noStrike" baseline="0" dirty="0">
                <a:effectLst/>
              </a:rPr>
              <a:t> uppdelat på kön och ålder. Data för region Örebro län</a:t>
            </a:r>
            <a:endParaRPr lang="en-US" sz="14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sv-SE"/>
        </a:p>
      </c:txPr>
    </c:title>
    <c:autoTitleDeleted val="0"/>
    <c:plotArea>
      <c:layout>
        <c:manualLayout>
          <c:layoutTarget val="inner"/>
          <c:xMode val="edge"/>
          <c:yMode val="edge"/>
          <c:x val="8.9065961160199408E-2"/>
          <c:y val="0.11429193623400287"/>
          <c:w val="0.8912347956601876"/>
          <c:h val="0.62033697410451549"/>
        </c:manualLayout>
      </c:layout>
      <c:barChart>
        <c:barDir val="col"/>
        <c:grouping val="clustered"/>
        <c:varyColors val="0"/>
        <c:ser>
          <c:idx val="1"/>
          <c:order val="1"/>
          <c:tx>
            <c:strRef>
              <c:f>'[orebro-lan-2022-2022.12.01.xlsx]Tabell_64A'!$AT$38</c:f>
              <c:strCache>
                <c:ptCount val="1"/>
                <c:pt idx="0">
                  <c:v>Örebro län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[2]Tabell_64A!$AP$39:$AQ$48</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f>[2]Tabell_64A!$AT$39:$AT$48</c:f>
              <c:numCache>
                <c:formatCode>0</c:formatCode>
                <c:ptCount val="10"/>
                <c:pt idx="0">
                  <c:v>34.729075132492383</c:v>
                </c:pt>
                <c:pt idx="1">
                  <c:v>19.4811527565926</c:v>
                </c:pt>
                <c:pt idx="2">
                  <c:v>13.60689823136115</c:v>
                </c:pt>
                <c:pt idx="3">
                  <c:v>14.58839969014775</c:v>
                </c:pt>
                <c:pt idx="4">
                  <c:v>26.507486812778971</c:v>
                </c:pt>
                <c:pt idx="5">
                  <c:v>39.332230106460138</c:v>
                </c:pt>
                <c:pt idx="6">
                  <c:v>24.47974002312715</c:v>
                </c:pt>
                <c:pt idx="7">
                  <c:v>20.838525853544731</c:v>
                </c:pt>
                <c:pt idx="8">
                  <c:v>23.96887326310965</c:v>
                </c:pt>
                <c:pt idx="9">
                  <c:v>34.159443062963312</c:v>
                </c:pt>
              </c:numCache>
            </c:numRef>
          </c:val>
          <c:extLst>
            <c:ext xmlns:c16="http://schemas.microsoft.com/office/drawing/2014/chart" uri="{C3380CC4-5D6E-409C-BE32-E72D297353CC}">
              <c16:uniqueId val="{00000000-C2F1-4066-9525-01E729B45EED}"/>
            </c:ext>
          </c:extLst>
        </c:ser>
        <c:dLbls>
          <c:showLegendKey val="0"/>
          <c:showVal val="0"/>
          <c:showCatName val="0"/>
          <c:showSerName val="0"/>
          <c:showPercent val="0"/>
          <c:showBubbleSize val="0"/>
        </c:dLbls>
        <c:gapWidth val="100"/>
        <c:axId val="736175000"/>
        <c:axId val="736175984"/>
        <c:extLst>
          <c:ext xmlns:c15="http://schemas.microsoft.com/office/drawing/2012/chart" uri="{02D57815-91ED-43cb-92C2-25804820EDAC}">
            <c15:filteredBarSeries>
              <c15:ser>
                <c:idx val="0"/>
                <c:order val="0"/>
                <c:tx>
                  <c:strRef>
                    <c:extLst>
                      <c:ext uri="{02D57815-91ED-43cb-92C2-25804820EDAC}">
                        <c15:formulaRef>
                          <c15:sqref>'[orebro-lan-2022-2022.12.01.xlsx]Tabell_64A'!$AR$38</c15:sqref>
                        </c15:formulaRef>
                      </c:ext>
                    </c:extLst>
                    <c:strCache>
                      <c:ptCount val="1"/>
                      <c:pt idx="0">
                        <c:v>CDUST</c:v>
                      </c:pt>
                    </c:strCache>
                  </c:strRef>
                </c:tx>
                <c:spPr>
                  <a:solidFill>
                    <a:srgbClr val="4B467D"/>
                  </a:solidFill>
                  <a:ln>
                    <a:noFill/>
                  </a:ln>
                  <a:effectLst/>
                </c:spPr>
                <c:invertIfNegative val="0"/>
                <c:errBars>
                  <c:errBarType val="both"/>
                  <c:errValType val="cust"/>
                  <c:noEndCap val="0"/>
                  <c:pl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plus>
                  <c:minus>
                    <c:numRef>
                      <c:extLst>
                        <c:ext uri="{02D57815-91ED-43cb-92C2-25804820EDAC}">
                          <c15:formulaRef>
                            <c15:sqref>[2]Tabell_64A!$AS$39:$AS$48</c15:sqref>
                          </c15:formulaRef>
                        </c:ext>
                      </c:extLst>
                      <c:numCache>
                        <c:formatCode>General</c:formatCode>
                        <c:ptCount val="10"/>
                        <c:pt idx="0">
                          <c:v>3.1084490289418949</c:v>
                        </c:pt>
                        <c:pt idx="1">
                          <c:v>1.916754612811564</c:v>
                        </c:pt>
                        <c:pt idx="2">
                          <c:v>1.2353978011904601</c:v>
                        </c:pt>
                        <c:pt idx="3">
                          <c:v>1.244088366472748</c:v>
                        </c:pt>
                        <c:pt idx="4">
                          <c:v>2.779894951934653</c:v>
                        </c:pt>
                        <c:pt idx="5">
                          <c:v>2.6756945049598189</c:v>
                        </c:pt>
                        <c:pt idx="6">
                          <c:v>1.7049647010535569</c:v>
                        </c:pt>
                        <c:pt idx="7">
                          <c:v>1.2959735008382021</c:v>
                        </c:pt>
                        <c:pt idx="8">
                          <c:v>1.4644383391600471</c:v>
                        </c:pt>
                        <c:pt idx="9">
                          <c:v>3.39701266149171</c:v>
                        </c:pt>
                      </c:numCache>
                    </c:numRef>
                  </c:minus>
                  <c:spPr>
                    <a:noFill/>
                    <a:ln w="12700" cap="flat" cmpd="sng" algn="ctr">
                      <a:solidFill>
                        <a:schemeClr val="tx1">
                          <a:lumMod val="65000"/>
                          <a:lumOff val="35000"/>
                        </a:schemeClr>
                      </a:solidFill>
                      <a:round/>
                    </a:ln>
                    <a:effectLst/>
                  </c:spPr>
                </c:errBars>
                <c:cat>
                  <c:multiLvlStrRef>
                    <c:extLst>
                      <c:ex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c:ext uri="{02D57815-91ED-43cb-92C2-25804820EDAC}">
                        <c15:formulaRef>
                          <c15:sqref>[2]Tabell_64A!$AR$39:$AR$48</c15:sqref>
                        </c15:formulaRef>
                      </c:ext>
                    </c:extLst>
                    <c:numCache>
                      <c:formatCode>0</c:formatCode>
                      <c:ptCount val="10"/>
                      <c:pt idx="0">
                        <c:v>36.584961970558368</c:v>
                      </c:pt>
                      <c:pt idx="1">
                        <c:v>22.701784255852619</c:v>
                      </c:pt>
                      <c:pt idx="2">
                        <c:v>14.00746819718389</c:v>
                      </c:pt>
                      <c:pt idx="3">
                        <c:v>14.12985351173444</c:v>
                      </c:pt>
                      <c:pt idx="4">
                        <c:v>25.398993716831729</c:v>
                      </c:pt>
                      <c:pt idx="5">
                        <c:v>37.781408021137928</c:v>
                      </c:pt>
                      <c:pt idx="6">
                        <c:v>23.601235413620451</c:v>
                      </c:pt>
                      <c:pt idx="7">
                        <c:v>18.889289124907631</c:v>
                      </c:pt>
                      <c:pt idx="8">
                        <c:v>23.851957886588451</c:v>
                      </c:pt>
                      <c:pt idx="9">
                        <c:v>40.234526090216917</c:v>
                      </c:pt>
                    </c:numCache>
                  </c:numRef>
                </c:val>
                <c:extLst>
                  <c:ext xmlns:c16="http://schemas.microsoft.com/office/drawing/2014/chart" uri="{C3380CC4-5D6E-409C-BE32-E72D297353CC}">
                    <c16:uniqueId val="{00000001-C2F1-4066-9525-01E729B45EE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'[orebro-lan-2022-2022.12.01.xlsx]Tabell_64A'!$AV$38</c15:sqref>
                        </c15:formulaRef>
                      </c:ext>
                    </c:extLst>
                    <c:strCache>
                      <c:ptCount val="1"/>
                      <c:pt idx="0">
                        <c:v>Askersunds kommun</c:v>
                      </c:pt>
                    </c:strCache>
                  </c:strRef>
                </c:tx>
                <c:spPr>
                  <a:solidFill>
                    <a:srgbClr val="B9D87B"/>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plus>
                  <c:minus>
                    <c:numRef>
                      <c:extLst xmlns:c15="http://schemas.microsoft.com/office/drawing/2012/chart">
                        <c:ext xmlns:c15="http://schemas.microsoft.com/office/drawing/2012/chart" uri="{02D57815-91ED-43cb-92C2-25804820EDAC}">
                          <c15:formulaRef>
                            <c15:sqref>[2]Tabell_64A!$AW$39:$AW$48</c15:sqref>
                          </c15:formulaRef>
                        </c:ext>
                      </c:extLst>
                      <c:numCache>
                        <c:formatCode>General</c:formatCode>
                        <c:ptCount val="10"/>
                        <c:pt idx="0">
                          <c:v>22.202193815876679</c:v>
                        </c:pt>
                        <c:pt idx="1">
                          <c:v>14.952176639304509</c:v>
                        </c:pt>
                        <c:pt idx="2">
                          <c:v>7.5095677054689141</c:v>
                        </c:pt>
                        <c:pt idx="3">
                          <c:v>6.2507830895044192</c:v>
                        </c:pt>
                        <c:pt idx="4">
                          <c:v>0</c:v>
                        </c:pt>
                        <c:pt idx="5">
                          <c:v>20.34290663423241</c:v>
                        </c:pt>
                        <c:pt idx="6">
                          <c:v>10.928696574072029</c:v>
                        </c:pt>
                        <c:pt idx="7">
                          <c:v>9.7387598506657493</c:v>
                        </c:pt>
                        <c:pt idx="8">
                          <c:v>11.12727330136328</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[2]Tabell_64A!$AV$39:$AV$48</c15:sqref>
                        </c15:formulaRef>
                      </c:ext>
                    </c:extLst>
                    <c:numCache>
                      <c:formatCode>0</c:formatCode>
                      <c:ptCount val="10"/>
                      <c:pt idx="0">
                        <c:v>34.323733465842317</c:v>
                      </c:pt>
                      <c:pt idx="1">
                        <c:v>19.644675211318841</c:v>
                      </c:pt>
                      <c:pt idx="2">
                        <c:v>9.3534380480828396</c:v>
                      </c:pt>
                      <c:pt idx="3">
                        <c:v>7.2120125973981901</c:v>
                      </c:pt>
                      <c:pt idx="4">
                        <c:v>0</c:v>
                      </c:pt>
                      <c:pt idx="5">
                        <c:v>54.810153024473408</c:v>
                      </c:pt>
                      <c:pt idx="6">
                        <c:v>21.31510957661116</c:v>
                      </c:pt>
                      <c:pt idx="7">
                        <c:v>18.627546375094841</c:v>
                      </c:pt>
                      <c:pt idx="8">
                        <c:v>28.253214774950699</c:v>
                      </c:pt>
                      <c:pt idx="9">
                        <c:v>0</c:v>
                      </c:pt>
                    </c:numCache>
                  </c:numRef>
                </c:val>
                <c:extLst xmlns:c15="http://schemas.microsoft.com/office/drawing/2012/chart">
                  <c:ext xmlns:c16="http://schemas.microsoft.com/office/drawing/2014/chart" uri="{C3380CC4-5D6E-409C-BE32-E72D297353CC}">
                    <c16:uniqueId val="{00000002-C2F1-4066-9525-01E729B45EE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'[orebro-lan-2022-2022.12.01.xlsx]Tabell_64A'!$AX$38</c15:sqref>
                        </c15:formulaRef>
                      </c:ext>
                    </c:extLst>
                    <c:strCache>
                      <c:ptCount val="1"/>
                      <c:pt idx="0">
                        <c:v>Degerfors kommun</c:v>
                      </c:pt>
                    </c:strCache>
                  </c:strRef>
                </c:tx>
                <c:spPr>
                  <a:pattFill prst="pct5">
                    <a:fgClr>
                      <a:schemeClr val="bg1"/>
                    </a:fgClr>
                    <a:bgClr>
                      <a:srgbClr val="992785"/>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plus>
                  <c:minus>
                    <c:numRef>
                      <c:extLst xmlns:c15="http://schemas.microsoft.com/office/drawing/2012/chart">
                        <c:ext xmlns:c15="http://schemas.microsoft.com/office/drawing/2012/chart" uri="{02D57815-91ED-43cb-92C2-25804820EDAC}">
                          <c15:formulaRef>
                            <c15:sqref>[2]Tabell_64A!$AY$39:$AY$48</c15:sqref>
                          </c15:formulaRef>
                        </c:ext>
                      </c:extLst>
                      <c:numCache>
                        <c:formatCode>General</c:formatCode>
                        <c:ptCount val="10"/>
                        <c:pt idx="0">
                          <c:v>0</c:v>
                        </c:pt>
                        <c:pt idx="1">
                          <c:v>16.783169837317988</c:v>
                        </c:pt>
                        <c:pt idx="2">
                          <c:v>8.1190728630881779</c:v>
                        </c:pt>
                        <c:pt idx="3">
                          <c:v>7.1306945165301174</c:v>
                        </c:pt>
                        <c:pt idx="4">
                          <c:v>17.77600946295918</c:v>
                        </c:pt>
                        <c:pt idx="5">
                          <c:v>15.85325666236667</c:v>
                        </c:pt>
                        <c:pt idx="6">
                          <c:v>12.515741023427401</c:v>
                        </c:pt>
                        <c:pt idx="7">
                          <c:v>9.5057862390029744</c:v>
                        </c:pt>
                        <c:pt idx="8">
                          <c:v>9.6424743875950316</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[2]Tabell_64A!$AX$39:$AX$48</c15:sqref>
                        </c15:formulaRef>
                      </c:ext>
                    </c:extLst>
                    <c:numCache>
                      <c:formatCode>0</c:formatCode>
                      <c:ptCount val="10"/>
                      <c:pt idx="0">
                        <c:v>0</c:v>
                      </c:pt>
                      <c:pt idx="1">
                        <c:v>24.519846449297422</c:v>
                      </c:pt>
                      <c:pt idx="2">
                        <c:v>9.4368139971040765</c:v>
                      </c:pt>
                      <c:pt idx="3">
                        <c:v>11.10961073417387</c:v>
                      </c:pt>
                      <c:pt idx="4">
                        <c:v>18.260950235135059</c:v>
                      </c:pt>
                      <c:pt idx="5">
                        <c:v>16.15461097162272</c:v>
                      </c:pt>
                      <c:pt idx="6">
                        <c:v>21.899705552163219</c:v>
                      </c:pt>
                      <c:pt idx="7">
                        <c:v>18.446527005692388</c:v>
                      </c:pt>
                      <c:pt idx="8">
                        <c:v>21.1677836708696</c:v>
                      </c:pt>
                      <c:pt idx="9">
                        <c:v>0</c:v>
                      </c:pt>
                    </c:numCache>
                  </c:numRef>
                </c:val>
                <c:extLst xmlns:c15="http://schemas.microsoft.com/office/drawing/2012/chart">
                  <c:ext xmlns:c16="http://schemas.microsoft.com/office/drawing/2014/chart" uri="{C3380CC4-5D6E-409C-BE32-E72D297353CC}">
                    <c16:uniqueId val="{00000003-C2F1-4066-9525-01E729B45EE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'[orebro-lan-2022-2022.12.01.xlsx]Tabell_64A'!$AZ$38</c15:sqref>
                        </c15:formulaRef>
                      </c:ext>
                    </c:extLst>
                    <c:strCache>
                      <c:ptCount val="1"/>
                      <c:pt idx="0">
                        <c:v>Hallsbergs kommun</c:v>
                      </c:pt>
                    </c:strCache>
                  </c:strRef>
                </c:tx>
                <c:spPr>
                  <a:pattFill prst="ltHorz">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plus>
                  <c:minus>
                    <c:numRef>
                      <c:extLst xmlns:c15="http://schemas.microsoft.com/office/drawing/2012/chart">
                        <c:ext xmlns:c15="http://schemas.microsoft.com/office/drawing/2012/chart" uri="{02D57815-91ED-43cb-92C2-25804820EDAC}">
                          <c15:formulaRef>
                            <c15:sqref>[2]Tabell_64A!$BA$39:$BA$48</c15:sqref>
                          </c15:formulaRef>
                        </c:ext>
                      </c:extLst>
                      <c:numCache>
                        <c:formatCode>General</c:formatCode>
                        <c:ptCount val="10"/>
                        <c:pt idx="0">
                          <c:v>21.555052750914999</c:v>
                        </c:pt>
                        <c:pt idx="1">
                          <c:v>13.69326660658869</c:v>
                        </c:pt>
                        <c:pt idx="2">
                          <c:v>8.6105617944580626</c:v>
                        </c:pt>
                        <c:pt idx="3">
                          <c:v>7.3909934836404041</c:v>
                        </c:pt>
                        <c:pt idx="4">
                          <c:v>23.943915267421289</c:v>
                        </c:pt>
                        <c:pt idx="5">
                          <c:v>16.956777391519552</c:v>
                        </c:pt>
                        <c:pt idx="6">
                          <c:v>11.63922609266149</c:v>
                        </c:pt>
                        <c:pt idx="7">
                          <c:v>9.6363300983361349</c:v>
                        </c:pt>
                        <c:pt idx="8">
                          <c:v>10.417133894515469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[2]Tabell_64A!$AZ$39:$AZ$48</c15:sqref>
                        </c15:formulaRef>
                      </c:ext>
                    </c:extLst>
                    <c:numCache>
                      <c:formatCode>0</c:formatCode>
                      <c:ptCount val="10"/>
                      <c:pt idx="0">
                        <c:v>32.386360500969658</c:v>
                      </c:pt>
                      <c:pt idx="1">
                        <c:v>20.94007024651415</c:v>
                      </c:pt>
                      <c:pt idx="2">
                        <c:v>10.37896607364123</c:v>
                      </c:pt>
                      <c:pt idx="3">
                        <c:v>12.614227491176999</c:v>
                      </c:pt>
                      <c:pt idx="4">
                        <c:v>46.893777248614143</c:v>
                      </c:pt>
                      <c:pt idx="5">
                        <c:v>40.671022225072043</c:v>
                      </c:pt>
                      <c:pt idx="6">
                        <c:v>21.981901352693662</c:v>
                      </c:pt>
                      <c:pt idx="7">
                        <c:v>17.701354250445089</c:v>
                      </c:pt>
                      <c:pt idx="8">
                        <c:v>25.617137143984539</c:v>
                      </c:pt>
                      <c:pt idx="9">
                        <c:v>0</c:v>
                      </c:pt>
                    </c:numCache>
                  </c:numRef>
                </c:val>
                <c:extLst xmlns:c15="http://schemas.microsoft.com/office/drawing/2012/chart">
                  <c:ext xmlns:c16="http://schemas.microsoft.com/office/drawing/2014/chart" uri="{C3380CC4-5D6E-409C-BE32-E72D297353CC}">
                    <c16:uniqueId val="{00000004-C2F1-4066-9525-01E729B45EE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'[orebro-lan-2022-2022.12.01.xlsx]Tabell_64A'!$BB$38</c15:sqref>
                        </c15:formulaRef>
                      </c:ext>
                    </c:extLst>
                    <c:strCache>
                      <c:ptCount val="1"/>
                      <c:pt idx="0">
                        <c:v>Hällefors kommun</c:v>
                      </c:pt>
                    </c:strCache>
                  </c:strRef>
                </c:tx>
                <c:spPr>
                  <a:pattFill prst="ltUpDiag">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plus>
                  <c:minus>
                    <c:numRef>
                      <c:extLst xmlns:c15="http://schemas.microsoft.com/office/drawing/2012/chart">
                        <c:ext xmlns:c15="http://schemas.microsoft.com/office/drawing/2012/chart" uri="{02D57815-91ED-43cb-92C2-25804820EDAC}">
                          <c15:formulaRef>
                            <c15:sqref>[2]Tabell_64A!$BC$39:$BC$48</c15:sqref>
                          </c15:formulaRef>
                        </c:ext>
                      </c:extLst>
                      <c:numCache>
                        <c:formatCode>General</c:formatCode>
                        <c:ptCount val="10"/>
                        <c:pt idx="0">
                          <c:v>0</c:v>
                        </c:pt>
                        <c:pt idx="1">
                          <c:v>19.308452755220131</c:v>
                        </c:pt>
                        <c:pt idx="2">
                          <c:v>10.363573439962421</c:v>
                        </c:pt>
                        <c:pt idx="3">
                          <c:v>7.9510691091169292</c:v>
                        </c:pt>
                        <c:pt idx="4">
                          <c:v>13.835387078367569</c:v>
                        </c:pt>
                        <c:pt idx="5">
                          <c:v>17.307129510291819</c:v>
                        </c:pt>
                        <c:pt idx="6">
                          <c:v>10.033877171938711</c:v>
                        </c:pt>
                        <c:pt idx="7">
                          <c:v>11.94386830013571</c:v>
                        </c:pt>
                        <c:pt idx="8">
                          <c:v>10.579941670267941</c:v>
                        </c:pt>
                        <c:pt idx="9">
                          <c:v>24.809785320140229</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[2]Tabell_64A!$BB$39:$BB$48</c15:sqref>
                        </c15:formulaRef>
                      </c:ext>
                    </c:extLst>
                    <c:numCache>
                      <c:formatCode>0</c:formatCode>
                      <c:ptCount val="10"/>
                      <c:pt idx="0">
                        <c:v>0</c:v>
                      </c:pt>
                      <c:pt idx="1">
                        <c:v>31.131001746053698</c:v>
                      </c:pt>
                      <c:pt idx="2">
                        <c:v>17.887874212420279</c:v>
                      </c:pt>
                      <c:pt idx="3">
                        <c:v>15.92928748355842</c:v>
                      </c:pt>
                      <c:pt idx="4">
                        <c:v>9.7599810817665951</c:v>
                      </c:pt>
                      <c:pt idx="5">
                        <c:v>42.670239219162262</c:v>
                      </c:pt>
                      <c:pt idx="6">
                        <c:v>14.59098766088518</c:v>
                      </c:pt>
                      <c:pt idx="7">
                        <c:v>26.193324938645041</c:v>
                      </c:pt>
                      <c:pt idx="8">
                        <c:v>28.48480343415979</c:v>
                      </c:pt>
                      <c:pt idx="9">
                        <c:v>48.730948542445567</c:v>
                      </c:pt>
                    </c:numCache>
                  </c:numRef>
                </c:val>
                <c:extLst xmlns:c15="http://schemas.microsoft.com/office/drawing/2012/chart">
                  <c:ext xmlns:c16="http://schemas.microsoft.com/office/drawing/2014/chart" uri="{C3380CC4-5D6E-409C-BE32-E72D297353CC}">
                    <c16:uniqueId val="{00000005-C2F1-4066-9525-01E729B45EE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'[orebro-lan-2022-2022.12.01.xlsx]Tabell_64A'!$BD$38</c15:sqref>
                        </c15:formulaRef>
                      </c:ext>
                    </c:extLst>
                    <c:strCache>
                      <c:ptCount val="1"/>
                      <c:pt idx="0">
                        <c:v>Karlskoga kommun</c:v>
                      </c:pt>
                    </c:strCache>
                  </c:strRef>
                </c:tx>
                <c:spPr>
                  <a:solidFill>
                    <a:srgbClr val="992785"/>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plus>
                  <c:minus>
                    <c:numRef>
                      <c:extLst xmlns:c15="http://schemas.microsoft.com/office/drawing/2012/chart">
                        <c:ext xmlns:c15="http://schemas.microsoft.com/office/drawing/2012/chart" uri="{02D57815-91ED-43cb-92C2-25804820EDAC}">
                          <c15:formulaRef>
                            <c15:sqref>[2]Tabell_64A!$BE$39:$BE$48</c15:sqref>
                          </c15:formulaRef>
                        </c:ext>
                      </c:extLst>
                      <c:numCache>
                        <c:formatCode>General</c:formatCode>
                        <c:ptCount val="10"/>
                        <c:pt idx="0">
                          <c:v>21.54490520082701</c:v>
                        </c:pt>
                        <c:pt idx="1">
                          <c:v>16.638300220712669</c:v>
                        </c:pt>
                        <c:pt idx="2">
                          <c:v>8.8282204247516347</c:v>
                        </c:pt>
                        <c:pt idx="3">
                          <c:v>5.864402566435575</c:v>
                        </c:pt>
                        <c:pt idx="4">
                          <c:v>0</c:v>
                        </c:pt>
                        <c:pt idx="5">
                          <c:v>18.5511510048667</c:v>
                        </c:pt>
                        <c:pt idx="6">
                          <c:v>13.15617927195771</c:v>
                        </c:pt>
                        <c:pt idx="7">
                          <c:v>11.065221425979191</c:v>
                        </c:pt>
                        <c:pt idx="8">
                          <c:v>9.0378401338310823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[2]Tabell_64A!$BD$39:$BD$48</c15:sqref>
                        </c15:formulaRef>
                      </c:ext>
                    </c:extLst>
                    <c:numCache>
                      <c:formatCode>0</c:formatCode>
                      <c:ptCount val="10"/>
                      <c:pt idx="0">
                        <c:v>39.487699966123188</c:v>
                      </c:pt>
                      <c:pt idx="1">
                        <c:v>22.602697185262759</c:v>
                      </c:pt>
                      <c:pt idx="2">
                        <c:v>13.59257780836489</c:v>
                      </c:pt>
                      <c:pt idx="3">
                        <c:v>7.0894824421178342</c:v>
                      </c:pt>
                      <c:pt idx="4">
                        <c:v>0</c:v>
                      </c:pt>
                      <c:pt idx="5">
                        <c:v>52.706451305667812</c:v>
                      </c:pt>
                      <c:pt idx="6">
                        <c:v>24.05564285689514</c:v>
                      </c:pt>
                      <c:pt idx="7">
                        <c:v>22.99185925578243</c:v>
                      </c:pt>
                      <c:pt idx="8">
                        <c:v>20.159227618474389</c:v>
                      </c:pt>
                      <c:pt idx="9">
                        <c:v>0</c:v>
                      </c:pt>
                    </c:numCache>
                  </c:numRef>
                </c:val>
                <c:extLst xmlns:c15="http://schemas.microsoft.com/office/drawing/2012/chart">
                  <c:ext xmlns:c16="http://schemas.microsoft.com/office/drawing/2014/chart" uri="{C3380CC4-5D6E-409C-BE32-E72D297353CC}">
                    <c16:uniqueId val="{00000006-C2F1-4066-9525-01E729B45EE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'[orebro-lan-2022-2022.12.01.xlsx]Tabell_64A'!$BF$38</c15:sqref>
                        </c15:formulaRef>
                      </c:ext>
                    </c:extLst>
                    <c:strCache>
                      <c:ptCount val="1"/>
                      <c:pt idx="0">
                        <c:v>Kumla kommun</c:v>
                      </c:pt>
                    </c:strCache>
                  </c:strRef>
                </c:tx>
                <c:spPr>
                  <a:pattFill prst="ltDnDiag">
                    <a:fgClr>
                      <a:schemeClr val="tx1">
                        <a:lumMod val="95000"/>
                        <a:lumOff val="5000"/>
                      </a:schemeClr>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plus>
                  <c:minus>
                    <c:numRef>
                      <c:extLst xmlns:c15="http://schemas.microsoft.com/office/drawing/2012/chart">
                        <c:ext xmlns:c15="http://schemas.microsoft.com/office/drawing/2012/chart" uri="{02D57815-91ED-43cb-92C2-25804820EDAC}">
                          <c15:formulaRef>
                            <c15:sqref>[2]Tabell_64A!$BG$39:$BG$48</c15:sqref>
                          </c15:formulaRef>
                        </c:ext>
                      </c:extLst>
                      <c:numCache>
                        <c:formatCode>General</c:formatCode>
                        <c:ptCount val="10"/>
                        <c:pt idx="0">
                          <c:v>23.125875994834239</c:v>
                        </c:pt>
                        <c:pt idx="1">
                          <c:v>13.872091414453219</c:v>
                        </c:pt>
                        <c:pt idx="2">
                          <c:v>8.8470436604382332</c:v>
                        </c:pt>
                        <c:pt idx="3">
                          <c:v>9.7642999144309552</c:v>
                        </c:pt>
                        <c:pt idx="4">
                          <c:v>0</c:v>
                        </c:pt>
                        <c:pt idx="5">
                          <c:v>14.988836263164639</c:v>
                        </c:pt>
                        <c:pt idx="6">
                          <c:v>14.249326450973109</c:v>
                        </c:pt>
                        <c:pt idx="7">
                          <c:v>8.6303050217517239</c:v>
                        </c:pt>
                        <c:pt idx="8">
                          <c:v>9.6929781005565783</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[2]Tabell_64A!$BF$39:$BF$48</c15:sqref>
                        </c15:formulaRef>
                      </c:ext>
                    </c:extLst>
                    <c:numCache>
                      <c:formatCode>0</c:formatCode>
                      <c:ptCount val="10"/>
                      <c:pt idx="0">
                        <c:v>47.671514137185959</c:v>
                      </c:pt>
                      <c:pt idx="1">
                        <c:v>21.457334885756179</c:v>
                      </c:pt>
                      <c:pt idx="2">
                        <c:v>10.01108234898178</c:v>
                      </c:pt>
                      <c:pt idx="3">
                        <c:v>22.91360684495335</c:v>
                      </c:pt>
                      <c:pt idx="4">
                        <c:v>0</c:v>
                      </c:pt>
                      <c:pt idx="5">
                        <c:v>44.736891815751378</c:v>
                      </c:pt>
                      <c:pt idx="6">
                        <c:v>29.795009804773422</c:v>
                      </c:pt>
                      <c:pt idx="7">
                        <c:v>16.58059870533274</c:v>
                      </c:pt>
                      <c:pt idx="8">
                        <c:v>22.24754550018848</c:v>
                      </c:pt>
                      <c:pt idx="9">
                        <c:v>0</c:v>
                      </c:pt>
                    </c:numCache>
                  </c:numRef>
                </c:val>
                <c:extLst xmlns:c15="http://schemas.microsoft.com/office/drawing/2012/chart">
                  <c:ext xmlns:c16="http://schemas.microsoft.com/office/drawing/2014/chart" uri="{C3380CC4-5D6E-409C-BE32-E72D297353CC}">
                    <c16:uniqueId val="{00000007-C2F1-4066-9525-01E729B45EE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'[orebro-lan-2022-2022.12.01.xlsx]Tabell_64A'!$BH$38</c15:sqref>
                        </c15:formulaRef>
                      </c:ext>
                    </c:extLst>
                    <c:strCache>
                      <c:ptCount val="1"/>
                      <c:pt idx="0">
                        <c:v>Laxå kommun</c:v>
                      </c:pt>
                    </c:strCache>
                  </c:strRef>
                </c:tx>
                <c:spPr>
                  <a:pattFill prst="lgGrid">
                    <a:fgClr>
                      <a:schemeClr val="tx1"/>
                    </a:fgClr>
                    <a:bgClr>
                      <a:srgbClr val="B9D87B"/>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plus>
                  <c:minus>
                    <c:numRef>
                      <c:extLst xmlns:c15="http://schemas.microsoft.com/office/drawing/2012/chart">
                        <c:ext xmlns:c15="http://schemas.microsoft.com/office/drawing/2012/chart" uri="{02D57815-91ED-43cb-92C2-25804820EDAC}">
                          <c15:formulaRef>
                            <c15:sqref>[2]Tabell_64A!$BI$39:$BI$48</c15:sqref>
                          </c15:formulaRef>
                        </c:ext>
                      </c:extLst>
                      <c:numCache>
                        <c:formatCode>General</c:formatCode>
                        <c:ptCount val="10"/>
                        <c:pt idx="0">
                          <c:v>23.19755877426493</c:v>
                        </c:pt>
                        <c:pt idx="1">
                          <c:v>17.314621275975181</c:v>
                        </c:pt>
                        <c:pt idx="2">
                          <c:v>10.529586766985149</c:v>
                        </c:pt>
                        <c:pt idx="3">
                          <c:v>11.841270695356689</c:v>
                        </c:pt>
                        <c:pt idx="4">
                          <c:v>19.05288230020691</c:v>
                        </c:pt>
                        <c:pt idx="5">
                          <c:v>23.733450189061589</c:v>
                        </c:pt>
                        <c:pt idx="6">
                          <c:v>15.392246412301199</c:v>
                        </c:pt>
                        <c:pt idx="7">
                          <c:v>8.9010355110206838</c:v>
                        </c:pt>
                        <c:pt idx="8">
                          <c:v>10.957214080290489</c:v>
                        </c:pt>
                        <c:pt idx="9">
                          <c:v>21.381956541002811</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[2]Tabell_64A!$BH$39:$BH$48</c15:sqref>
                        </c15:formulaRef>
                      </c:ext>
                    </c:extLst>
                    <c:numCache>
                      <c:formatCode>0</c:formatCode>
                      <c:ptCount val="10"/>
                      <c:pt idx="0">
                        <c:v>36.225402643525378</c:v>
                      </c:pt>
                      <c:pt idx="1">
                        <c:v>22.84936205440588</c:v>
                      </c:pt>
                      <c:pt idx="2">
                        <c:v>18.301066686125559</c:v>
                      </c:pt>
                      <c:pt idx="3">
                        <c:v>21.921347684520249</c:v>
                      </c:pt>
                      <c:pt idx="4">
                        <c:v>26.495179716499841</c:v>
                      </c:pt>
                      <c:pt idx="5">
                        <c:v>43.610701032153372</c:v>
                      </c:pt>
                      <c:pt idx="6">
                        <c:v>33.627470972922822</c:v>
                      </c:pt>
                      <c:pt idx="7">
                        <c:v>10.99610661110574</c:v>
                      </c:pt>
                      <c:pt idx="8">
                        <c:v>31.81383142935778</c:v>
                      </c:pt>
                      <c:pt idx="9">
                        <c:v>30.34520459679549</c:v>
                      </c:pt>
                    </c:numCache>
                  </c:numRef>
                </c:val>
                <c:extLst xmlns:c15="http://schemas.microsoft.com/office/drawing/2012/chart">
                  <c:ext xmlns:c16="http://schemas.microsoft.com/office/drawing/2014/chart" uri="{C3380CC4-5D6E-409C-BE32-E72D297353CC}">
                    <c16:uniqueId val="{00000008-C2F1-4066-9525-01E729B45EED}"/>
                  </c:ext>
                </c:extLst>
              </c15:ser>
            </c15:filteredBarSeries>
            <c15:filteredBarSeries>
              <c15:ser>
                <c:idx val="12"/>
                <c:order val="9"/>
                <c:tx>
                  <c:strRef>
                    <c:extLst xmlns:c15="http://schemas.microsoft.com/office/drawing/2012/chart">
                      <c:ext xmlns:c15="http://schemas.microsoft.com/office/drawing/2012/chart" uri="{02D57815-91ED-43cb-92C2-25804820EDAC}">
                        <c15:formulaRef>
                          <c15:sqref>'[orebro-lan-2022-2022.12.01.xlsx]Tabell_64A'!$BJ$38</c15:sqref>
                        </c15:formulaRef>
                      </c:ext>
                    </c:extLst>
                    <c:strCache>
                      <c:ptCount val="1"/>
                      <c:pt idx="0">
                        <c:v>Lekebergs kommun</c:v>
                      </c:pt>
                    </c:strCache>
                  </c:strRef>
                </c:tx>
                <c:spPr>
                  <a:pattFill prst="pct5">
                    <a:fgClr>
                      <a:schemeClr val="tx1">
                        <a:lumMod val="95000"/>
                        <a:lumOff val="5000"/>
                      </a:schemeClr>
                    </a:fgClr>
                    <a:bgClr>
                      <a:srgbClr val="B9D87B"/>
                    </a:bgClr>
                  </a:pattFill>
                  <a:ln>
                    <a:noFill/>
                  </a:ln>
                  <a:effectLst/>
                </c:spPr>
                <c:invertIfNegative val="0"/>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[2]Tabell_64A!$BJ$39:$BJ$48</c15:sqref>
                        </c15:formulaRef>
                      </c:ext>
                    </c:extLst>
                    <c:numCache>
                      <c:formatCode>0</c:formatCode>
                      <c:ptCount val="10"/>
                      <c:pt idx="0">
                        <c:v>30.76852963042812</c:v>
                      </c:pt>
                      <c:pt idx="1">
                        <c:v>13.659319173726811</c:v>
                      </c:pt>
                      <c:pt idx="2">
                        <c:v>14.547921742316319</c:v>
                      </c:pt>
                      <c:pt idx="3">
                        <c:v>19.07941974734609</c:v>
                      </c:pt>
                      <c:pt idx="4">
                        <c:v>0</c:v>
                      </c:pt>
                      <c:pt idx="5">
                        <c:v>28.469318495694001</c:v>
                      </c:pt>
                      <c:pt idx="6">
                        <c:v>22.228635595232209</c:v>
                      </c:pt>
                      <c:pt idx="7">
                        <c:v>18.59887972292799</c:v>
                      </c:pt>
                      <c:pt idx="8">
                        <c:v>16.683220095157669</c:v>
                      </c:pt>
                      <c:pt idx="9">
                        <c:v>0</c:v>
                      </c:pt>
                    </c:numCache>
                  </c:numRef>
                </c:val>
                <c:extLst xmlns:c15="http://schemas.microsoft.com/office/drawing/2012/chart">
                  <c:ext xmlns:c16="http://schemas.microsoft.com/office/drawing/2014/chart" uri="{C3380CC4-5D6E-409C-BE32-E72D297353CC}">
                    <c16:uniqueId val="{00000009-C2F1-4066-9525-01E729B45EE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'[orebro-lan-2022-2022.12.01.xlsx]Tabell_64A'!$BL$38</c15:sqref>
                        </c15:formulaRef>
                      </c:ext>
                    </c:extLst>
                    <c:strCache>
                      <c:ptCount val="1"/>
                      <c:pt idx="0">
                        <c:v>Lindesbergs kommun</c:v>
                      </c:pt>
                    </c:strCache>
                  </c:strRef>
                </c:tx>
                <c:spPr>
                  <a:solidFill>
                    <a:srgbClr val="FDC82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plus>
                  <c:minus>
                    <c:numRef>
                      <c:extLst xmlns:c15="http://schemas.microsoft.com/office/drawing/2012/chart">
                        <c:ext xmlns:c15="http://schemas.microsoft.com/office/drawing/2012/chart" uri="{02D57815-91ED-43cb-92C2-25804820EDAC}">
                          <c15:formulaRef>
                            <c15:sqref>[2]Tabell_64A!$BM$39:$BM$48</c15:sqref>
                          </c15:formulaRef>
                        </c:ext>
                      </c:extLst>
                      <c:numCache>
                        <c:formatCode>General</c:formatCode>
                        <c:ptCount val="10"/>
                        <c:pt idx="0">
                          <c:v>21.09233582985269</c:v>
                        </c:pt>
                        <c:pt idx="1">
                          <c:v>10.99899560336193</c:v>
                        </c:pt>
                        <c:pt idx="2">
                          <c:v>9.5787700450703674</c:v>
                        </c:pt>
                        <c:pt idx="3">
                          <c:v>8.6703294181645241</c:v>
                        </c:pt>
                        <c:pt idx="4">
                          <c:v>16.90684560580247</c:v>
                        </c:pt>
                        <c:pt idx="5">
                          <c:v>18.44438733473989</c:v>
                        </c:pt>
                        <c:pt idx="6">
                          <c:v>12.55567885609182</c:v>
                        </c:pt>
                        <c:pt idx="7">
                          <c:v>11.163816360464059</c:v>
                        </c:pt>
                        <c:pt idx="8">
                          <c:v>10.732681423569829</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[2]Tabell_64A!$BL$39:$BL$48</c15:sqref>
                        </c15:formulaRef>
                      </c:ext>
                    </c:extLst>
                    <c:numCache>
                      <c:formatCode>0</c:formatCode>
                      <c:ptCount val="10"/>
                      <c:pt idx="0">
                        <c:v>38.361375412467318</c:v>
                      </c:pt>
                      <c:pt idx="1">
                        <c:v>11.4071744303871</c:v>
                      </c:pt>
                      <c:pt idx="2">
                        <c:v>14.50881246494955</c:v>
                      </c:pt>
                      <c:pt idx="3">
                        <c:v>16.046433289603339</c:v>
                      </c:pt>
                      <c:pt idx="4">
                        <c:v>15.289456114132159</c:v>
                      </c:pt>
                      <c:pt idx="5">
                        <c:v>30.14601951767504</c:v>
                      </c:pt>
                      <c:pt idx="6">
                        <c:v>18.690188188536592</c:v>
                      </c:pt>
                      <c:pt idx="7">
                        <c:v>23.500092874565311</c:v>
                      </c:pt>
                      <c:pt idx="8">
                        <c:v>22.327311091049051</c:v>
                      </c:pt>
                      <c:pt idx="9">
                        <c:v>0</c:v>
                      </c:pt>
                    </c:numCache>
                  </c:numRef>
                </c:val>
                <c:extLst xmlns:c15="http://schemas.microsoft.com/office/drawing/2012/chart">
                  <c:ext xmlns:c16="http://schemas.microsoft.com/office/drawing/2014/chart" uri="{C3380CC4-5D6E-409C-BE32-E72D297353CC}">
                    <c16:uniqueId val="{0000000A-C2F1-4066-9525-01E729B45EE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'[orebro-lan-2022-2022.12.01.xlsx]Tabell_64A'!$BN$38</c15:sqref>
                        </c15:formulaRef>
                      </c:ext>
                    </c:extLst>
                    <c:strCache>
                      <c:ptCount val="1"/>
                      <c:pt idx="0">
                        <c:v>Ljusnarsbergs kommun</c:v>
                      </c:pt>
                    </c:strCache>
                  </c:strRef>
                </c:tx>
                <c:spPr>
                  <a:pattFill prst="lgGrid">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plus>
                  <c:minus>
                    <c:numRef>
                      <c:extLst xmlns:c15="http://schemas.microsoft.com/office/drawing/2012/chart">
                        <c:ext xmlns:c15="http://schemas.microsoft.com/office/drawing/2012/chart" uri="{02D57815-91ED-43cb-92C2-25804820EDAC}">
                          <c15:formulaRef>
                            <c15:sqref>[2]Tabell_64A!$BO$39:$BO$48</c15:sqref>
                          </c15:formulaRef>
                        </c:ext>
                      </c:extLst>
                      <c:numCache>
                        <c:formatCode>General</c:formatCode>
                        <c:ptCount val="10"/>
                        <c:pt idx="0">
                          <c:v>22.458357568740691</c:v>
                        </c:pt>
                        <c:pt idx="1">
                          <c:v>7.2543719667261266</c:v>
                        </c:pt>
                        <c:pt idx="2">
                          <c:v>10.36377048663314</c:v>
                        </c:pt>
                        <c:pt idx="3">
                          <c:v>10.278795382439039</c:v>
                        </c:pt>
                        <c:pt idx="4">
                          <c:v>0</c:v>
                        </c:pt>
                        <c:pt idx="5">
                          <c:v>19.02346390054414</c:v>
                        </c:pt>
                        <c:pt idx="6">
                          <c:v>16.387175418062899</c:v>
                        </c:pt>
                        <c:pt idx="7">
                          <c:v>8.6568661505776436</c:v>
                        </c:pt>
                        <c:pt idx="8">
                          <c:v>9.7641821283288301</c:v>
                        </c:pt>
                        <c:pt idx="9">
                          <c:v>0</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[2]Tabell_64A!$BN$39:$BN$48</c15:sqref>
                        </c15:formulaRef>
                      </c:ext>
                    </c:extLst>
                    <c:numCache>
                      <c:formatCode>0</c:formatCode>
                      <c:ptCount val="10"/>
                      <c:pt idx="0">
                        <c:v>34.348000859527893</c:v>
                      </c:pt>
                      <c:pt idx="1">
                        <c:v>3.5196978488933821</c:v>
                      </c:pt>
                      <c:pt idx="2">
                        <c:v>13.355537476875909</c:v>
                      </c:pt>
                      <c:pt idx="3">
                        <c:v>19.94630470984368</c:v>
                      </c:pt>
                      <c:pt idx="4">
                        <c:v>0</c:v>
                      </c:pt>
                      <c:pt idx="5">
                        <c:v>33.556138990539473</c:v>
                      </c:pt>
                      <c:pt idx="6">
                        <c:v>37.972551486333742</c:v>
                      </c:pt>
                      <c:pt idx="7">
                        <c:v>15.015667489196961</c:v>
                      </c:pt>
                      <c:pt idx="8">
                        <c:v>23.522325621824411</c:v>
                      </c:pt>
                      <c:pt idx="9">
                        <c:v>0</c:v>
                      </c:pt>
                    </c:numCache>
                  </c:numRef>
                </c:val>
                <c:extLst xmlns:c15="http://schemas.microsoft.com/office/drawing/2012/chart">
                  <c:ext xmlns:c16="http://schemas.microsoft.com/office/drawing/2014/chart" uri="{C3380CC4-5D6E-409C-BE32-E72D297353CC}">
                    <c16:uniqueId val="{0000000B-C2F1-4066-9525-01E729B45EED}"/>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'[orebro-lan-2022-2022.12.01.xlsx]Tabell_64A'!$BP$38</c15:sqref>
                        </c15:formulaRef>
                      </c:ext>
                    </c:extLst>
                    <c:strCache>
                      <c:ptCount val="1"/>
                      <c:pt idx="0">
                        <c:v>Nora kommun</c:v>
                      </c:pt>
                    </c:strCache>
                  </c:strRef>
                </c:tx>
                <c:spPr>
                  <a:pattFill prst="pct5">
                    <a:fgClr>
                      <a:schemeClr val="tx1">
                        <a:lumMod val="95000"/>
                        <a:lumOff val="5000"/>
                      </a:schemeClr>
                    </a:fgClr>
                    <a:bgClr>
                      <a:srgbClr val="FDC82F"/>
                    </a:bgClr>
                  </a:patt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plus>
                  <c:minus>
                    <c:numRef>
                      <c:extLst xmlns:c15="http://schemas.microsoft.com/office/drawing/2012/chart">
                        <c:ext xmlns:c15="http://schemas.microsoft.com/office/drawing/2012/chart" uri="{02D57815-91ED-43cb-92C2-25804820EDAC}">
                          <c15:formulaRef>
                            <c15:sqref>[2]Tabell_64A!$BQ$39:$BQ$48</c15:sqref>
                          </c15:formulaRef>
                        </c:ext>
                      </c:extLst>
                      <c:numCache>
                        <c:formatCode>General</c:formatCode>
                        <c:ptCount val="10"/>
                        <c:pt idx="0">
                          <c:v>0</c:v>
                        </c:pt>
                        <c:pt idx="1">
                          <c:v>15.34016798304914</c:v>
                        </c:pt>
                        <c:pt idx="2">
                          <c:v>12.18337114945435</c:v>
                        </c:pt>
                        <c:pt idx="3">
                          <c:v>8.7218174221076357</c:v>
                        </c:pt>
                        <c:pt idx="4">
                          <c:v>0</c:v>
                        </c:pt>
                        <c:pt idx="5">
                          <c:v>15.316315081281569</c:v>
                        </c:pt>
                        <c:pt idx="6">
                          <c:v>12.25141928815294</c:v>
                        </c:pt>
                        <c:pt idx="7">
                          <c:v>8.8613908197778528</c:v>
                        </c:pt>
                        <c:pt idx="8">
                          <c:v>10.18324027951302</c:v>
                        </c:pt>
                        <c:pt idx="9">
                          <c:v>22.62544389750413</c:v>
                        </c:pt>
                      </c:numCache>
                    </c:numRef>
                  </c:minus>
                  <c:spPr>
                    <a:noFill/>
                    <a:ln w="12700"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[2]Tabell_64A!$BP$39:$BP$48</c15:sqref>
                        </c15:formulaRef>
                      </c:ext>
                    </c:extLst>
                    <c:numCache>
                      <c:formatCode>0</c:formatCode>
                      <c:ptCount val="10"/>
                      <c:pt idx="0">
                        <c:v>0</c:v>
                      </c:pt>
                      <c:pt idx="1">
                        <c:v>26.987781018074251</c:v>
                      </c:pt>
                      <c:pt idx="2">
                        <c:v>25.465892044582201</c:v>
                      </c:pt>
                      <c:pt idx="3">
                        <c:v>16.319802734171962</c:v>
                      </c:pt>
                      <c:pt idx="4">
                        <c:v>0</c:v>
                      </c:pt>
                      <c:pt idx="5">
                        <c:v>37.684058417672333</c:v>
                      </c:pt>
                      <c:pt idx="6">
                        <c:v>23.312642070343401</c:v>
                      </c:pt>
                      <c:pt idx="7">
                        <c:v>14.613964324217539</c:v>
                      </c:pt>
                      <c:pt idx="8">
                        <c:v>23.420203024252849</c:v>
                      </c:pt>
                      <c:pt idx="9">
                        <c:v>37.215961776034952</c:v>
                      </c:pt>
                    </c:numCache>
                  </c:numRef>
                </c:val>
                <c:extLst xmlns:c15="http://schemas.microsoft.com/office/drawing/2012/chart">
                  <c:ext xmlns:c16="http://schemas.microsoft.com/office/drawing/2014/chart" uri="{C3380CC4-5D6E-409C-BE32-E72D297353CC}">
                    <c16:uniqueId val="{0000000C-C2F1-4066-9525-01E729B45EED}"/>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'[orebro-lan-2022-2022.12.01.xlsx]Tabell_64A'!$BR$38</c15:sqref>
                        </c15:formulaRef>
                      </c:ext>
                    </c:extLst>
                    <c:strCache>
                      <c:ptCount val="1"/>
                      <c:pt idx="0">
                        <c:v>Örebro kommun</c:v>
                      </c:pt>
                    </c:strCache>
                  </c:strRef>
                </c:tx>
                <c:spPr>
                  <a:solidFill>
                    <a:srgbClr val="47C6FF"/>
                  </a:solidFill>
                  <a:ln>
                    <a:noFill/>
                  </a:ln>
                  <a:effectLst/>
                </c:spPr>
                <c:invertIfNegative val="0"/>
                <c:errBars>
                  <c:errBarType val="both"/>
                  <c:errValType val="cust"/>
                  <c:noEndCap val="0"/>
                  <c:pl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plus>
                  <c:minus>
                    <c:numRef>
                      <c:extLst xmlns:c15="http://schemas.microsoft.com/office/drawing/2012/chart">
                        <c:ext xmlns:c15="http://schemas.microsoft.com/office/drawing/2012/chart" uri="{02D57815-91ED-43cb-92C2-25804820EDAC}">
                          <c15:formulaRef>
                            <c15:sqref>[2]Tabell_64A!$BS$39:$BS$48</c15:sqref>
                          </c15:formulaRef>
                        </c:ext>
                      </c:extLst>
                      <c:numCache>
                        <c:formatCode>General</c:formatCode>
                        <c:ptCount val="10"/>
                        <c:pt idx="0">
                          <c:v>9.5054767325734861</c:v>
                        </c:pt>
                        <c:pt idx="1">
                          <c:v>5.9579217170117271</c:v>
                        </c:pt>
                        <c:pt idx="2">
                          <c:v>4.4069170676883207</c:v>
                        </c:pt>
                        <c:pt idx="3">
                          <c:v>3.9411273841117369</c:v>
                        </c:pt>
                        <c:pt idx="4">
                          <c:v>9.5336620122981941</c:v>
                        </c:pt>
                        <c:pt idx="5">
                          <c:v>8.8825736950169993</c:v>
                        </c:pt>
                        <c:pt idx="6">
                          <c:v>5.7754441670117247</c:v>
                        </c:pt>
                        <c:pt idx="7">
                          <c:v>4.875354964888448</c:v>
                        </c:pt>
                        <c:pt idx="8">
                          <c:v>5.0154221879048482</c:v>
                        </c:pt>
                        <c:pt idx="9">
                          <c:v>10.268007305240451</c:v>
                        </c:pt>
                      </c:numCache>
                    </c:numRef>
                  </c:minus>
                  <c:spPr>
                    <a:noFill/>
                    <a:ln w="9525" cap="flat" cmpd="sng" algn="ctr">
                      <a:solidFill>
                        <a:schemeClr val="tx1">
                          <a:lumMod val="65000"/>
                          <a:lumOff val="35000"/>
                        </a:schemeClr>
                      </a:solidFill>
                      <a:round/>
                    </a:ln>
                    <a:effectLst/>
                  </c:spPr>
                </c:errBars>
                <c:cat>
                  <c:multiLvlStrRef>
                    <c:extLst xmlns:c15="http://schemas.microsoft.com/office/drawing/2012/chart">
                      <c:ext xmlns:c15="http://schemas.microsoft.com/office/drawing/2012/chart" uri="{02D57815-91ED-43cb-92C2-25804820EDAC}">
                        <c15:formulaRef>
                          <c15:sqref>[2]Tabell_64A!$AP$39:$AQ$48</c15:sqref>
                        </c15:formulaRef>
                      </c:ext>
                    </c:extLst>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Män</c:v>
                        </c:pt>
                        <c:pt idx="5">
                          <c:v>Kvinnor</c:v>
                        </c:pt>
                      </c:lvl>
                    </c:multiLvlStrCache>
                  </c:multiLvlStrRef>
                </c:cat>
                <c:val>
                  <c:numRef>
                    <c:extLst xmlns:c15="http://schemas.microsoft.com/office/drawing/2012/chart">
                      <c:ext xmlns:c15="http://schemas.microsoft.com/office/drawing/2012/chart" uri="{02D57815-91ED-43cb-92C2-25804820EDAC}">
                        <c15:formulaRef>
                          <c15:sqref>[2]Tabell_64A!$BR$39:$BR$48</c15:sqref>
                        </c15:formulaRef>
                      </c:ext>
                    </c:extLst>
                    <c:numCache>
                      <c:formatCode>0</c:formatCode>
                      <c:ptCount val="10"/>
                      <c:pt idx="0">
                        <c:v>32.73940805047593</c:v>
                      </c:pt>
                      <c:pt idx="1">
                        <c:v>19.262302023210339</c:v>
                      </c:pt>
                      <c:pt idx="2">
                        <c:v>13.60438649074811</c:v>
                      </c:pt>
                      <c:pt idx="3">
                        <c:v>15.125493572075561</c:v>
                      </c:pt>
                      <c:pt idx="4">
                        <c:v>25.734059597745489</c:v>
                      </c:pt>
                      <c:pt idx="5">
                        <c:v>38.17541335757489</c:v>
                      </c:pt>
                      <c:pt idx="6">
                        <c:v>24.98841239950524</c:v>
                      </c:pt>
                      <c:pt idx="7">
                        <c:v>22.57695696785748</c:v>
                      </c:pt>
                      <c:pt idx="8">
                        <c:v>24.865096908821151</c:v>
                      </c:pt>
                      <c:pt idx="9">
                        <c:v>27.27750685006243</c:v>
                      </c:pt>
                    </c:numCache>
                  </c:numRef>
                </c:val>
                <c:extLst xmlns:c15="http://schemas.microsoft.com/office/drawing/2012/chart">
                  <c:ext xmlns:c16="http://schemas.microsoft.com/office/drawing/2014/chart" uri="{C3380CC4-5D6E-409C-BE32-E72D297353CC}">
                    <c16:uniqueId val="{0000000D-C2F1-4066-9525-01E729B45EED}"/>
                  </c:ext>
                </c:extLst>
              </c15:ser>
            </c15:filteredBarSeries>
          </c:ext>
        </c:extLst>
      </c:barChart>
      <c:catAx>
        <c:axId val="73617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sv-SE"/>
          </a:p>
        </c:txPr>
        <c:crossAx val="736175984"/>
        <c:crosses val="autoZero"/>
        <c:auto val="1"/>
        <c:lblAlgn val="ctr"/>
        <c:lblOffset val="100"/>
        <c:noMultiLvlLbl val="0"/>
      </c:catAx>
      <c:valAx>
        <c:axId val="73617598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strRef>
              <c:f>'[orebro-lan-2022-2022.12.01.xlsx]Tabell_64A'!$AQ$84</c:f>
              <c:strCache>
                <c:ptCount val="1"/>
                <c:pt idx="0">
                  <c:v>Procent</c:v>
                </c:pt>
              </c:strCache>
            </c:strRef>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sv-SE"/>
          </a:p>
        </c:txPr>
        <c:crossAx val="736175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65000"/>
          <a:lumOff val="35000"/>
        </a:schemeClr>
      </a:solidFill>
      <a:round/>
    </a:ln>
    <a:effectLst/>
  </c:spPr>
  <c:txPr>
    <a:bodyPr/>
    <a:lstStyle/>
    <a:p>
      <a:pPr>
        <a:defRPr>
          <a:solidFill>
            <a:sysClr val="windowText" lastClr="000000"/>
          </a:solidFill>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Fysisk aktiv minst 60 minuter/dag</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5.6254763083601417E-2"/>
          <c:y val="0.22614388556722051"/>
          <c:w val="0.90975529141751188"/>
          <c:h val="0.60972730945690679"/>
        </c:manualLayout>
      </c:layout>
      <c:barChart>
        <c:barDir val="col"/>
        <c:grouping val="clustered"/>
        <c:varyColors val="0"/>
        <c:ser>
          <c:idx val="0"/>
          <c:order val="0"/>
          <c:tx>
            <c:strRef>
              <c:f>'Aktiv 60 min om dagen			'!$C$55</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'!$D$55:$O$55</c:f>
              <c:numCache>
                <c:formatCode>0%</c:formatCode>
                <c:ptCount val="12"/>
                <c:pt idx="0">
                  <c:v>0.37</c:v>
                </c:pt>
                <c:pt idx="1">
                  <c:v>0.49</c:v>
                </c:pt>
                <c:pt idx="2">
                  <c:v>0.35</c:v>
                </c:pt>
                <c:pt idx="3">
                  <c:v>0.46</c:v>
                </c:pt>
                <c:pt idx="4">
                  <c:v>0.45</c:v>
                </c:pt>
                <c:pt idx="5">
                  <c:v>0.56999999999999995</c:v>
                </c:pt>
                <c:pt idx="6">
                  <c:v>0.5</c:v>
                </c:pt>
                <c:pt idx="7">
                  <c:v>0.62</c:v>
                </c:pt>
                <c:pt idx="8">
                  <c:v>0.52</c:v>
                </c:pt>
                <c:pt idx="9">
                  <c:v>0.42</c:v>
                </c:pt>
                <c:pt idx="10">
                  <c:v>0.46</c:v>
                </c:pt>
                <c:pt idx="11">
                  <c:v>0.57999999999999996</c:v>
                </c:pt>
              </c:numCache>
            </c:numRef>
          </c:val>
          <c:extLst>
            <c:ext xmlns:c16="http://schemas.microsoft.com/office/drawing/2014/chart" uri="{C3380CC4-5D6E-409C-BE32-E72D297353CC}">
              <c16:uniqueId val="{00000000-DF20-4DDA-93C5-29FD09323312}"/>
            </c:ext>
          </c:extLst>
        </c:ser>
        <c:ser>
          <c:idx val="1"/>
          <c:order val="1"/>
          <c:tx>
            <c:strRef>
              <c:f>'Aktiv 60 min om dagen			'!$C$56</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'!$D$56:$O$56</c:f>
              <c:numCache>
                <c:formatCode>0%</c:formatCode>
                <c:ptCount val="12"/>
                <c:pt idx="0">
                  <c:v>0.39</c:v>
                </c:pt>
                <c:pt idx="1">
                  <c:v>0.32</c:v>
                </c:pt>
                <c:pt idx="2">
                  <c:v>0.39</c:v>
                </c:pt>
                <c:pt idx="3">
                  <c:v>0.49</c:v>
                </c:pt>
                <c:pt idx="4">
                  <c:v>0.45</c:v>
                </c:pt>
                <c:pt idx="5">
                  <c:v>0.55000000000000004</c:v>
                </c:pt>
                <c:pt idx="6">
                  <c:v>0.41</c:v>
                </c:pt>
                <c:pt idx="7">
                  <c:v>0.41</c:v>
                </c:pt>
                <c:pt idx="8">
                  <c:v>0.33</c:v>
                </c:pt>
                <c:pt idx="9">
                  <c:v>0.59</c:v>
                </c:pt>
                <c:pt idx="10">
                  <c:v>0.39</c:v>
                </c:pt>
                <c:pt idx="11">
                  <c:v>0.54</c:v>
                </c:pt>
              </c:numCache>
            </c:numRef>
          </c:val>
          <c:extLst>
            <c:ext xmlns:c16="http://schemas.microsoft.com/office/drawing/2014/chart" uri="{C3380CC4-5D6E-409C-BE32-E72D297353CC}">
              <c16:uniqueId val="{00000001-DF20-4DDA-93C5-29FD09323312}"/>
            </c:ext>
          </c:extLst>
        </c:ser>
        <c:ser>
          <c:idx val="2"/>
          <c:order val="2"/>
          <c:tx>
            <c:strRef>
              <c:f>'Aktiv 60 min om dagen			'!$C$57</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'Aktiv 60 min om dagen			'!$D$53:$O$54</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'Aktiv 60 min om dagen			'!$D$57:$O$57</c:f>
              <c:numCache>
                <c:formatCode>0%</c:formatCode>
                <c:ptCount val="12"/>
                <c:pt idx="0">
                  <c:v>0.21</c:v>
                </c:pt>
                <c:pt idx="1">
                  <c:v>0.42</c:v>
                </c:pt>
                <c:pt idx="2">
                  <c:v>0.32</c:v>
                </c:pt>
                <c:pt idx="3">
                  <c:v>0.54</c:v>
                </c:pt>
                <c:pt idx="4">
                  <c:v>0.41</c:v>
                </c:pt>
                <c:pt idx="5">
                  <c:v>0.54</c:v>
                </c:pt>
                <c:pt idx="7">
                  <c:v>0.48</c:v>
                </c:pt>
                <c:pt idx="8">
                  <c:v>0.32</c:v>
                </c:pt>
                <c:pt idx="9">
                  <c:v>0.43</c:v>
                </c:pt>
                <c:pt idx="10">
                  <c:v>0.36</c:v>
                </c:pt>
                <c:pt idx="11">
                  <c:v>0.53</c:v>
                </c:pt>
              </c:numCache>
            </c:numRef>
          </c:val>
          <c:extLst>
            <c:ext xmlns:c16="http://schemas.microsoft.com/office/drawing/2014/chart" uri="{C3380CC4-5D6E-409C-BE32-E72D297353CC}">
              <c16:uniqueId val="{00000002-DF20-4DDA-93C5-29FD09323312}"/>
            </c:ext>
          </c:extLst>
        </c:ser>
        <c:dLbls>
          <c:showLegendKey val="0"/>
          <c:showVal val="0"/>
          <c:showCatName val="0"/>
          <c:showSerName val="0"/>
          <c:showPercent val="0"/>
          <c:showBubbleSize val="0"/>
        </c:dLbls>
        <c:gapWidth val="75"/>
        <c:overlap val="-25"/>
        <c:axId val="931321656"/>
        <c:axId val="931320056"/>
      </c:barChart>
      <c:catAx>
        <c:axId val="93132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0056"/>
        <c:crosses val="autoZero"/>
        <c:auto val="1"/>
        <c:lblAlgn val="ctr"/>
        <c:lblOffset val="100"/>
        <c:noMultiLvlLbl val="0"/>
      </c:catAx>
      <c:valAx>
        <c:axId val="931320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3132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når upp till minst 150 aktivitetsminuter per vecka</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Sheet1!$F$34</c:f>
              <c:strCache>
                <c:ptCount val="1"/>
                <c:pt idx="0">
                  <c:v>Regelbundet deltagande med flera</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Sheet1!$F$35:$F$44</c:f>
              <c:numCache>
                <c:formatCode>0</c:formatCode>
                <c:ptCount val="10"/>
                <c:pt idx="0">
                  <c:v>84.381903865814678</c:v>
                </c:pt>
                <c:pt idx="1">
                  <c:v>79.132563973420773</c:v>
                </c:pt>
                <c:pt idx="2">
                  <c:v>73.490584254515923</c:v>
                </c:pt>
                <c:pt idx="3">
                  <c:v>60.788909943098858</c:v>
                </c:pt>
                <c:pt idx="4">
                  <c:v>38.134685506749626</c:v>
                </c:pt>
                <c:pt idx="5">
                  <c:v>81.937235592965962</c:v>
                </c:pt>
                <c:pt idx="6">
                  <c:v>74.225013968085491</c:v>
                </c:pt>
                <c:pt idx="7">
                  <c:v>74.859006117573088</c:v>
                </c:pt>
                <c:pt idx="8">
                  <c:v>70.076473569214102</c:v>
                </c:pt>
                <c:pt idx="9">
                  <c:v>33.363779947658792</c:v>
                </c:pt>
              </c:numCache>
            </c:numRef>
          </c:val>
          <c:extLst>
            <c:ext xmlns:c16="http://schemas.microsoft.com/office/drawing/2014/chart" uri="{C3380CC4-5D6E-409C-BE32-E72D297353CC}">
              <c16:uniqueId val="{00000000-F96F-474D-8E3C-4B3149EF99E3}"/>
            </c:ext>
          </c:extLst>
        </c:ser>
        <c:ser>
          <c:idx val="1"/>
          <c:order val="1"/>
          <c:tx>
            <c:strRef>
              <c:f>Sheet1!$G$34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Sheet1!$D$35:$E$44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Sheet1!$G$35:$G$44</c:f>
              <c:numCache>
                <c:formatCode>0</c:formatCode>
                <c:ptCount val="10"/>
                <c:pt idx="0">
                  <c:v>61.615566253720502</c:v>
                </c:pt>
                <c:pt idx="1">
                  <c:v>52.030129569140456</c:v>
                </c:pt>
                <c:pt idx="2">
                  <c:v>55.503131190623165</c:v>
                </c:pt>
                <c:pt idx="3">
                  <c:v>40.779753651132353</c:v>
                </c:pt>
                <c:pt idx="4">
                  <c:v>19.625752925382649</c:v>
                </c:pt>
                <c:pt idx="5">
                  <c:v>59.122021067195575</c:v>
                </c:pt>
                <c:pt idx="6">
                  <c:v>54.23920985519036</c:v>
                </c:pt>
                <c:pt idx="7">
                  <c:v>57.816107433391508</c:v>
                </c:pt>
                <c:pt idx="8">
                  <c:v>46.888876677590794</c:v>
                </c:pt>
                <c:pt idx="9">
                  <c:v>31.457336479355412</c:v>
                </c:pt>
              </c:numCache>
            </c:numRef>
          </c:val>
          <c:extLst>
            <c:ext xmlns:c16="http://schemas.microsoft.com/office/drawing/2014/chart" uri="{C3380CC4-5D6E-409C-BE32-E72D297353CC}">
              <c16:uniqueId val="{00000001-F96F-474D-8E3C-4B3149EF99E3}"/>
            </c:ext>
          </c:extLst>
        </c:ser>
        <c:dLbls>
          <c:showLegendKey val="0"/>
          <c:showVal val="0"/>
          <c:showCatName val="0"/>
          <c:showSerName val="0"/>
          <c:showPercent val="0"/>
          <c:showBubbleSize val="0"/>
        </c:dLbls>
        <c:gapWidth val="219"/>
        <c:overlap val="-27"/>
        <c:axId val="1540583040"/>
        <c:axId val="1540579296"/>
      </c:barChart>
      <c:catAx>
        <c:axId val="154058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79296"/>
        <c:crosses val="autoZero"/>
        <c:auto val="1"/>
        <c:lblAlgn val="ctr"/>
        <c:lblOffset val="100"/>
        <c:noMultiLvlLbl val="0"/>
      </c:catAx>
      <c:valAx>
        <c:axId val="1540579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540583040"/>
        <c:crosses val="autoZero"/>
        <c:crossBetween val="between"/>
      </c:valAx>
      <c:spPr>
        <a:noFill/>
        <a:ln>
          <a:noFill/>
        </a:ln>
        <a:effectLst/>
      </c:spPr>
    </c:plotArea>
    <c:legend>
      <c:legendPos val="b"/>
      <c:layout>
        <c:manualLayout>
          <c:xMode val="edge"/>
          <c:yMode val="edge"/>
          <c:x val="0.18854118218329782"/>
          <c:y val="0.95016314137203439"/>
          <c:w val="0.66122838655703087"/>
          <c:h val="3.67649632031290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dirty="0"/>
              <a:t>Andel som bedömer sitt allmänna hälsotillstånd som bra eller mycket bra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Sheet1!$S$34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Sheet1!$S$35:$S$44</c:f>
              <c:numCache>
                <c:formatCode>0</c:formatCode>
                <c:ptCount val="10"/>
                <c:pt idx="0">
                  <c:v>76.584831269937183</c:v>
                </c:pt>
                <c:pt idx="1">
                  <c:v>77</c:v>
                </c:pt>
                <c:pt idx="2">
                  <c:v>73</c:v>
                </c:pt>
                <c:pt idx="3">
                  <c:v>60</c:v>
                </c:pt>
                <c:pt idx="4">
                  <c:v>38</c:v>
                </c:pt>
                <c:pt idx="5">
                  <c:v>89</c:v>
                </c:pt>
                <c:pt idx="6">
                  <c:v>84</c:v>
                </c:pt>
                <c:pt idx="7">
                  <c:v>75</c:v>
                </c:pt>
                <c:pt idx="8">
                  <c:v>69</c:v>
                </c:pt>
                <c:pt idx="9">
                  <c:v>39</c:v>
                </c:pt>
              </c:numCache>
            </c:numRef>
          </c:val>
          <c:extLst>
            <c:ext xmlns:c16="http://schemas.microsoft.com/office/drawing/2014/chart" uri="{C3380CC4-5D6E-409C-BE32-E72D297353CC}">
              <c16:uniqueId val="{00000000-A5E3-4BA3-8C2A-1CFE70DFB1D5}"/>
            </c:ext>
          </c:extLst>
        </c:ser>
        <c:ser>
          <c:idx val="1"/>
          <c:order val="1"/>
          <c:tx>
            <c:strRef>
              <c:f>Sheet1!$T$34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Sheet1!$Q$35:$R$44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Sheet1!$T$35:$T$44</c:f>
              <c:numCache>
                <c:formatCode>0</c:formatCode>
                <c:ptCount val="10"/>
                <c:pt idx="0">
                  <c:v>68</c:v>
                </c:pt>
                <c:pt idx="1">
                  <c:v>65</c:v>
                </c:pt>
                <c:pt idx="2">
                  <c:v>60</c:v>
                </c:pt>
                <c:pt idx="3">
                  <c:v>46</c:v>
                </c:pt>
                <c:pt idx="4">
                  <c:v>27</c:v>
                </c:pt>
                <c:pt idx="5">
                  <c:v>72</c:v>
                </c:pt>
                <c:pt idx="6">
                  <c:v>70</c:v>
                </c:pt>
                <c:pt idx="7">
                  <c:v>64</c:v>
                </c:pt>
                <c:pt idx="8">
                  <c:v>52</c:v>
                </c:pt>
                <c:pt idx="9">
                  <c:v>41</c:v>
                </c:pt>
              </c:numCache>
            </c:numRef>
          </c:val>
          <c:extLst>
            <c:ext xmlns:c16="http://schemas.microsoft.com/office/drawing/2014/chart" uri="{C3380CC4-5D6E-409C-BE32-E72D297353CC}">
              <c16:uniqueId val="{00000001-A5E3-4BA3-8C2A-1CFE70DFB1D5}"/>
            </c:ext>
          </c:extLst>
        </c:ser>
        <c:dLbls>
          <c:showLegendKey val="0"/>
          <c:showVal val="0"/>
          <c:showCatName val="0"/>
          <c:showSerName val="0"/>
          <c:showPercent val="0"/>
          <c:showBubbleSize val="0"/>
        </c:dLbls>
        <c:gapWidth val="219"/>
        <c:overlap val="-27"/>
        <c:axId val="356710271"/>
        <c:axId val="356711935"/>
      </c:barChart>
      <c:catAx>
        <c:axId val="35671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1935"/>
        <c:crosses val="autoZero"/>
        <c:auto val="1"/>
        <c:lblAlgn val="ctr"/>
        <c:lblOffset val="100"/>
        <c:noMultiLvlLbl val="0"/>
      </c:catAx>
      <c:valAx>
        <c:axId val="356711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6710271"/>
        <c:crosses val="autoZero"/>
        <c:crossBetween val="between"/>
      </c:valAx>
      <c:spPr>
        <a:noFill/>
        <a:ln>
          <a:noFill/>
        </a:ln>
        <a:effectLst/>
      </c:spPr>
    </c:plotArea>
    <c:legend>
      <c:legendPos val="b"/>
      <c:layout>
        <c:manualLayout>
          <c:xMode val="edge"/>
          <c:yMode val="edge"/>
          <c:x val="0.24858578914342863"/>
          <c:y val="0.94126867137850379"/>
          <c:w val="0.57189218754961157"/>
          <c:h val="4.543544709931674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1800" dirty="0"/>
              <a:t>Andel som ser mycket optimistiskt eller ganska optimistiskt på framtiden för sin personliga del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Sheet1!$Y$35:$Y$44</c:f>
              <c:numCache>
                <c:formatCode>0</c:formatCode>
                <c:ptCount val="10"/>
                <c:pt idx="0">
                  <c:v>75</c:v>
                </c:pt>
                <c:pt idx="1">
                  <c:v>85</c:v>
                </c:pt>
                <c:pt idx="2">
                  <c:v>77</c:v>
                </c:pt>
                <c:pt idx="3">
                  <c:v>62</c:v>
                </c:pt>
                <c:pt idx="4">
                  <c:v>44</c:v>
                </c:pt>
                <c:pt idx="5">
                  <c:v>79</c:v>
                </c:pt>
                <c:pt idx="6">
                  <c:v>79</c:v>
                </c:pt>
                <c:pt idx="7">
                  <c:v>78</c:v>
                </c:pt>
                <c:pt idx="8">
                  <c:v>69</c:v>
                </c:pt>
                <c:pt idx="9">
                  <c:v>49</c:v>
                </c:pt>
              </c:numCache>
            </c:numRef>
          </c:val>
          <c:extLst>
            <c:ext xmlns:c16="http://schemas.microsoft.com/office/drawing/2014/chart" uri="{C3380CC4-5D6E-409C-BE32-E72D297353CC}">
              <c16:uniqueId val="{00000000-2D32-46D4-87D1-C460E25B6248}"/>
            </c:ext>
          </c:extLst>
        </c:ser>
        <c:ser>
          <c:idx val="1"/>
          <c:order val="1"/>
          <c:tx>
            <c:strRef>
              <c:f>Sheet1!$Z$34</c:f>
              <c:strCache>
                <c:ptCount val="1"/>
                <c:pt idx="0">
                  <c:v>Ej Regelbundet deltagande med flera</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Sheet1!$W$35:$X$44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Sheet1!$Z$35:$Z$44</c:f>
              <c:numCache>
                <c:formatCode>0</c:formatCode>
                <c:ptCount val="10"/>
                <c:pt idx="0">
                  <c:v>62</c:v>
                </c:pt>
                <c:pt idx="1">
                  <c:v>62</c:v>
                </c:pt>
                <c:pt idx="2">
                  <c:v>58</c:v>
                </c:pt>
                <c:pt idx="3">
                  <c:v>45</c:v>
                </c:pt>
                <c:pt idx="4">
                  <c:v>25</c:v>
                </c:pt>
                <c:pt idx="5">
                  <c:v>57</c:v>
                </c:pt>
                <c:pt idx="6">
                  <c:v>66</c:v>
                </c:pt>
                <c:pt idx="7">
                  <c:v>61</c:v>
                </c:pt>
                <c:pt idx="8">
                  <c:v>47</c:v>
                </c:pt>
                <c:pt idx="9">
                  <c:v>38</c:v>
                </c:pt>
              </c:numCache>
            </c:numRef>
          </c:val>
          <c:extLst>
            <c:ext xmlns:c16="http://schemas.microsoft.com/office/drawing/2014/chart" uri="{C3380CC4-5D6E-409C-BE32-E72D297353CC}">
              <c16:uniqueId val="{00000001-2D32-46D4-87D1-C460E25B6248}"/>
            </c:ext>
          </c:extLst>
        </c:ser>
        <c:dLbls>
          <c:showLegendKey val="0"/>
          <c:showVal val="0"/>
          <c:showCatName val="0"/>
          <c:showSerName val="0"/>
          <c:showPercent val="0"/>
          <c:showBubbleSize val="0"/>
        </c:dLbls>
        <c:gapWidth val="219"/>
        <c:overlap val="-27"/>
        <c:axId val="423863231"/>
        <c:axId val="423864479"/>
      </c:barChart>
      <c:catAx>
        <c:axId val="42386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4479"/>
        <c:crosses val="autoZero"/>
        <c:auto val="1"/>
        <c:lblAlgn val="ctr"/>
        <c:lblOffset val="100"/>
        <c:noMultiLvlLbl val="0"/>
      </c:catAx>
      <c:valAx>
        <c:axId val="4238644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23863231"/>
        <c:crosses val="autoZero"/>
        <c:crossBetween val="between"/>
      </c:valAx>
      <c:spPr>
        <a:noFill/>
        <a:ln>
          <a:noFill/>
        </a:ln>
        <a:effectLst/>
      </c:spPr>
    </c:plotArea>
    <c:legend>
      <c:legendPos val="b"/>
      <c:layout>
        <c:manualLayout>
          <c:xMode val="edge"/>
          <c:yMode val="edge"/>
          <c:x val="0.24830148452167072"/>
          <c:y val="0.94179189549916353"/>
          <c:w val="0.59372753152830393"/>
          <c:h val="4.503067297938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dirty="0"/>
              <a:t>Andel som upplever lätta besvär eller svåra besvär av ensamhet och isolering</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Sheet1!$L$34</c:f>
              <c:strCache>
                <c:ptCount val="1"/>
                <c:pt idx="0">
                  <c:v>Regelbundet deltagande med flera</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Sheet1!$L$35:$L$44</c:f>
              <c:numCache>
                <c:formatCode>0</c:formatCode>
                <c:ptCount val="10"/>
                <c:pt idx="0">
                  <c:v>34.520415580733278</c:v>
                </c:pt>
                <c:pt idx="1">
                  <c:v>19.901822372984391</c:v>
                </c:pt>
                <c:pt idx="2">
                  <c:v>19.061633260761813</c:v>
                </c:pt>
                <c:pt idx="3">
                  <c:v>22.121736289996242</c:v>
                </c:pt>
                <c:pt idx="4">
                  <c:v>34.754557485930725</c:v>
                </c:pt>
                <c:pt idx="5">
                  <c:v>29.37675369260435</c:v>
                </c:pt>
                <c:pt idx="6">
                  <c:v>17.101250910530513</c:v>
                </c:pt>
                <c:pt idx="7">
                  <c:v>7.7112197421741113</c:v>
                </c:pt>
                <c:pt idx="8">
                  <c:v>11.196118353523568</c:v>
                </c:pt>
                <c:pt idx="9">
                  <c:v>24.410802755753817</c:v>
                </c:pt>
              </c:numCache>
            </c:numRef>
          </c:val>
          <c:extLst>
            <c:ext xmlns:c16="http://schemas.microsoft.com/office/drawing/2014/chart" uri="{C3380CC4-5D6E-409C-BE32-E72D297353CC}">
              <c16:uniqueId val="{00000000-3BEA-4C46-89C3-1ABEA72749E9}"/>
            </c:ext>
          </c:extLst>
        </c:ser>
        <c:ser>
          <c:idx val="1"/>
          <c:order val="1"/>
          <c:tx>
            <c:strRef>
              <c:f>Sheet1!$M$34</c:f>
              <c:strCache>
                <c:ptCount val="1"/>
                <c:pt idx="0">
                  <c:v>Ej Regelbundet deltagande med flera</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Sheet1!$J$35:$K$44</c:f>
              <c:multiLvlStrCache>
                <c:ptCount val="10"/>
                <c:lvl>
                  <c:pt idx="0">
                    <c:v>18–29 år</c:v>
                  </c:pt>
                  <c:pt idx="1">
                    <c:v>30–49 år</c:v>
                  </c:pt>
                  <c:pt idx="2">
                    <c:v>50–69 år</c:v>
                  </c:pt>
                  <c:pt idx="3">
                    <c:v>70–84 år</c:v>
                  </c:pt>
                  <c:pt idx="4">
                    <c:v>85– år</c:v>
                  </c:pt>
                  <c:pt idx="5">
                    <c:v>18–29 år</c:v>
                  </c:pt>
                  <c:pt idx="6">
                    <c:v>30–49 år</c:v>
                  </c:pt>
                  <c:pt idx="7">
                    <c:v>50–69 år</c:v>
                  </c:pt>
                  <c:pt idx="8">
                    <c:v>70–84 år</c:v>
                  </c:pt>
                  <c:pt idx="9">
                    <c:v>85– år</c:v>
                  </c:pt>
                </c:lvl>
                <c:lvl>
                  <c:pt idx="0">
                    <c:v>Kvinnor</c:v>
                  </c:pt>
                  <c:pt idx="5">
                    <c:v>Män</c:v>
                  </c:pt>
                </c:lvl>
              </c:multiLvlStrCache>
            </c:multiLvlStrRef>
          </c:cat>
          <c:val>
            <c:numRef>
              <c:f>Sheet1!$M$35:$M$44</c:f>
              <c:numCache>
                <c:formatCode>0</c:formatCode>
                <c:ptCount val="10"/>
                <c:pt idx="0">
                  <c:v>43.622855554086456</c:v>
                </c:pt>
                <c:pt idx="1">
                  <c:v>28.911287329851689</c:v>
                </c:pt>
                <c:pt idx="2">
                  <c:v>22.587992547084731</c:v>
                </c:pt>
                <c:pt idx="3">
                  <c:v>24.420622433736479</c:v>
                </c:pt>
                <c:pt idx="4">
                  <c:v>34.561310575012655</c:v>
                </c:pt>
                <c:pt idx="5">
                  <c:v>41.595025422421543</c:v>
                </c:pt>
                <c:pt idx="6">
                  <c:v>22.174717736948786</c:v>
                </c:pt>
                <c:pt idx="7">
                  <c:v>18.761895290435497</c:v>
                </c:pt>
                <c:pt idx="8">
                  <c:v>16.404373945874919</c:v>
                </c:pt>
                <c:pt idx="9">
                  <c:v>26.821273357477516</c:v>
                </c:pt>
              </c:numCache>
            </c:numRef>
          </c:val>
          <c:extLst>
            <c:ext xmlns:c16="http://schemas.microsoft.com/office/drawing/2014/chart" uri="{C3380CC4-5D6E-409C-BE32-E72D297353CC}">
              <c16:uniqueId val="{00000001-3BEA-4C46-89C3-1ABEA72749E9}"/>
            </c:ext>
          </c:extLst>
        </c:ser>
        <c:dLbls>
          <c:showLegendKey val="0"/>
          <c:showVal val="0"/>
          <c:showCatName val="0"/>
          <c:showSerName val="0"/>
          <c:showPercent val="0"/>
          <c:showBubbleSize val="0"/>
        </c:dLbls>
        <c:gapWidth val="219"/>
        <c:overlap val="-27"/>
        <c:axId val="288024400"/>
        <c:axId val="288019408"/>
      </c:barChart>
      <c:catAx>
        <c:axId val="2880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19408"/>
        <c:crosses val="autoZero"/>
        <c:auto val="1"/>
        <c:lblAlgn val="ctr"/>
        <c:lblOffset val="100"/>
        <c:noMultiLvlLbl val="0"/>
      </c:catAx>
      <c:valAx>
        <c:axId val="288019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88024400"/>
        <c:crosses val="autoZero"/>
        <c:crossBetween val="between"/>
      </c:valAx>
      <c:spPr>
        <a:noFill/>
        <a:ln>
          <a:noFill/>
        </a:ln>
        <a:effectLst/>
      </c:spPr>
    </c:plotArea>
    <c:legend>
      <c:legendPos val="b"/>
      <c:layout>
        <c:manualLayout>
          <c:xMode val="edge"/>
          <c:yMode val="edge"/>
          <c:x val="0.20906891127760335"/>
          <c:y val="0.9448082205156072"/>
          <c:w val="0.6524384951340183"/>
          <c:h val="4.43713654697925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'Största Ungdomsföreningarna'!$D$6</c:f>
              <c:strCache>
                <c:ptCount val="1"/>
                <c:pt idx="0">
                  <c:v>Deltagartillfällen pojkar</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Ungdomsföreningarna'!$B$8:$B$10</c:f>
              <c:strCache>
                <c:ptCount val="3"/>
                <c:pt idx="0">
                  <c:v>Lekebergs Idrotts Förening</c:v>
                </c:pt>
                <c:pt idx="1">
                  <c:v>Fjugesta Idrottsförening</c:v>
                </c:pt>
                <c:pt idx="2">
                  <c:v>Mullhyttans Idrottsförening</c:v>
                </c:pt>
              </c:strCache>
            </c:strRef>
          </c:cat>
          <c:val>
            <c:numRef>
              <c:f>'Största Ungdomsföreningarna'!$D$8:$D$10</c:f>
              <c:numCache>
                <c:formatCode>General</c:formatCode>
                <c:ptCount val="3"/>
                <c:pt idx="0">
                  <c:v>6977</c:v>
                </c:pt>
                <c:pt idx="1">
                  <c:v>5385</c:v>
                </c:pt>
                <c:pt idx="2">
                  <c:v>840</c:v>
                </c:pt>
              </c:numCache>
            </c:numRef>
          </c:val>
          <c:extLst>
            <c:ext xmlns:c16="http://schemas.microsoft.com/office/drawing/2014/chart" uri="{C3380CC4-5D6E-409C-BE32-E72D297353CC}">
              <c16:uniqueId val="{00000000-1F6E-46AA-BDF7-25AED471CDAF}"/>
            </c:ext>
          </c:extLst>
        </c:ser>
        <c:ser>
          <c:idx val="0"/>
          <c:order val="1"/>
          <c:tx>
            <c:strRef>
              <c:f>'Största Ungdomsföreningarna'!$C$6</c:f>
              <c:strCache>
                <c:ptCount val="1"/>
                <c:pt idx="0">
                  <c:v>Deltagartillfällen flickor</c:v>
                </c:pt>
              </c:strCache>
            </c:strRef>
          </c:tx>
          <c:spPr>
            <a:solidFill>
              <a:srgbClr val="FFC000"/>
            </a:solid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6E-46AA-BDF7-25AED471CD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Ungdomsföreningarna'!$B$8:$B$10</c:f>
              <c:strCache>
                <c:ptCount val="3"/>
                <c:pt idx="0">
                  <c:v>Lekebergs Idrotts Förening</c:v>
                </c:pt>
                <c:pt idx="1">
                  <c:v>Fjugesta Idrottsförening</c:v>
                </c:pt>
                <c:pt idx="2">
                  <c:v>Mullhyttans Idrottsförening</c:v>
                </c:pt>
              </c:strCache>
            </c:strRef>
          </c:cat>
          <c:val>
            <c:numRef>
              <c:f>'Största Ungdomsföreningarna'!$C$8:$C$10</c:f>
              <c:numCache>
                <c:formatCode>General</c:formatCode>
                <c:ptCount val="3"/>
                <c:pt idx="0">
                  <c:v>2321</c:v>
                </c:pt>
                <c:pt idx="1">
                  <c:v>1000</c:v>
                </c:pt>
                <c:pt idx="2">
                  <c:v>170</c:v>
                </c:pt>
              </c:numCache>
            </c:numRef>
          </c:val>
          <c:extLst>
            <c:ext xmlns:c16="http://schemas.microsoft.com/office/drawing/2014/chart" uri="{C3380CC4-5D6E-409C-BE32-E72D297353CC}">
              <c16:uniqueId val="{00000002-1F6E-46AA-BDF7-25AED471CDAF}"/>
            </c:ext>
          </c:extLst>
        </c:ser>
        <c:dLbls>
          <c:showLegendKey val="0"/>
          <c:showVal val="0"/>
          <c:showCatName val="0"/>
          <c:showSerName val="0"/>
          <c:showPercent val="0"/>
          <c:showBubbleSize val="0"/>
        </c:dLbls>
        <c:gapWidth val="150"/>
        <c:overlap val="100"/>
        <c:axId val="541691224"/>
        <c:axId val="541684336"/>
      </c:barChart>
      <c:catAx>
        <c:axId val="5416912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Idrottsförening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84336"/>
        <c:crosses val="autoZero"/>
        <c:auto val="1"/>
        <c:lblAlgn val="ctr"/>
        <c:lblOffset val="100"/>
        <c:noMultiLvlLbl val="0"/>
      </c:catAx>
      <c:valAx>
        <c:axId val="54168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41691224"/>
        <c:crosses val="autoZero"/>
        <c:crossBetween val="between"/>
        <c:majorUnit val="1000"/>
      </c:valAx>
      <c:spPr>
        <a:noFill/>
        <a:ln>
          <a:noFill/>
        </a:ln>
        <a:effectLst/>
      </c:spPr>
    </c:plotArea>
    <c:legend>
      <c:legendPos val="b"/>
      <c:layout>
        <c:manualLayout>
          <c:xMode val="edge"/>
          <c:yMode val="edge"/>
          <c:x val="0.25531996403404594"/>
          <c:y val="0.91037977861462982"/>
          <c:w val="0.59986524390574969"/>
          <c:h val="6.77789798561573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 idrott uppdelat på kön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stacked"/>
        <c:varyColors val="0"/>
        <c:ser>
          <c:idx val="1"/>
          <c:order val="0"/>
          <c:tx>
            <c:strRef>
              <c:f>'Deltagartillfällen Idrott'!$D$6</c:f>
              <c:strCache>
                <c:ptCount val="1"/>
                <c:pt idx="0">
                  <c:v>Deltagartillfällen pojkar</c:v>
                </c:pt>
              </c:strCache>
            </c:strRef>
          </c:tx>
          <c:spPr>
            <a:solidFill>
              <a:srgbClr val="0070C0"/>
            </a:solidFill>
            <a:ln>
              <a:noFill/>
            </a:ln>
            <a:effectLst/>
          </c:spPr>
          <c:invertIfNegative val="0"/>
          <c:dLbls>
            <c:dLbl>
              <c:idx val="1"/>
              <c:layout>
                <c:manualLayout>
                  <c:x val="6.04575154592858E-2"/>
                  <c:y val="-4.84474407257969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F6-4FA3-8E47-8558CA4EC486}"/>
                </c:ext>
              </c:extLst>
            </c:dLbl>
            <c:dLbl>
              <c:idx val="2"/>
              <c:layout>
                <c:manualLayout>
                  <c:x val="6.5020346814703686E-2"/>
                  <c:y val="-1.6956604254028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F6-4FA3-8E47-8558CA4EC486}"/>
                </c:ext>
              </c:extLst>
            </c:dLbl>
            <c:dLbl>
              <c:idx val="3"/>
              <c:layout>
                <c:manualLayout>
                  <c:x val="6.04575154592858E-2"/>
                  <c:y val="-1.93789762903184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F6-4FA3-8E47-8558CA4EC486}"/>
                </c:ext>
              </c:extLst>
            </c:dLbl>
            <c:dLbl>
              <c:idx val="4"/>
              <c:layout>
                <c:manualLayout>
                  <c:x val="5.1331852748450209E-2"/>
                  <c:y val="-3.14908364717674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F6-4FA3-8E47-8558CA4EC4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Idrott'!$B$7:$B$11</c:f>
              <c:strCache>
                <c:ptCount val="5"/>
                <c:pt idx="0">
                  <c:v>Fotboll</c:v>
                </c:pt>
                <c:pt idx="1">
                  <c:v>Friidrott</c:v>
                </c:pt>
                <c:pt idx="2">
                  <c:v>Cykel</c:v>
                </c:pt>
                <c:pt idx="3">
                  <c:v>Handboll</c:v>
                </c:pt>
                <c:pt idx="4">
                  <c:v>Gymnastik</c:v>
                </c:pt>
              </c:strCache>
            </c:strRef>
          </c:cat>
          <c:val>
            <c:numRef>
              <c:f>'Deltagartillfällen Idrott'!$D$7:$D$11</c:f>
              <c:numCache>
                <c:formatCode>General</c:formatCode>
                <c:ptCount val="5"/>
                <c:pt idx="0">
                  <c:v>12299</c:v>
                </c:pt>
                <c:pt idx="1">
                  <c:v>541</c:v>
                </c:pt>
                <c:pt idx="2">
                  <c:v>350</c:v>
                </c:pt>
                <c:pt idx="3">
                  <c:v>7</c:v>
                </c:pt>
                <c:pt idx="4">
                  <c:v>5</c:v>
                </c:pt>
              </c:numCache>
            </c:numRef>
          </c:val>
          <c:extLst>
            <c:ext xmlns:c16="http://schemas.microsoft.com/office/drawing/2014/chart" uri="{C3380CC4-5D6E-409C-BE32-E72D297353CC}">
              <c16:uniqueId val="{00000000-59F6-4FA3-8E47-8558CA4EC486}"/>
            </c:ext>
          </c:extLst>
        </c:ser>
        <c:ser>
          <c:idx val="0"/>
          <c:order val="1"/>
          <c:tx>
            <c:strRef>
              <c:f>'Deltagartillfällen Idrott'!$C$6</c:f>
              <c:strCache>
                <c:ptCount val="1"/>
                <c:pt idx="0">
                  <c:v>Deltagartillfällen flickor</c:v>
                </c:pt>
              </c:strCache>
            </c:strRef>
          </c:tx>
          <c:spPr>
            <a:solidFill>
              <a:srgbClr val="FFC000"/>
            </a:solidFill>
            <a:ln>
              <a:noFill/>
            </a:ln>
            <a:effectLst/>
          </c:spPr>
          <c:invertIfNegative val="0"/>
          <c:dLbls>
            <c:dLbl>
              <c:idx val="1"/>
              <c:layout>
                <c:manualLayout>
                  <c:x val="0"/>
                  <c:y val="-6.29816729435349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F6-4FA3-8E47-8558CA4EC486}"/>
                </c:ext>
              </c:extLst>
            </c:dLbl>
            <c:dLbl>
              <c:idx val="3"/>
              <c:layout>
                <c:manualLayout>
                  <c:x val="7.984954871980976E-3"/>
                  <c:y val="-6.7826417016114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F6-4FA3-8E47-8558CA4EC486}"/>
                </c:ext>
              </c:extLst>
            </c:dLbl>
            <c:dLbl>
              <c:idx val="4"/>
              <c:layout>
                <c:manualLayout>
                  <c:x val="-1.1407078388544491E-3"/>
                  <c:y val="-7.92300671683710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F6-4FA3-8E47-8558CA4EC4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'Deltagartillfällen Idrott'!$B$7:$B$11</c:f>
              <c:strCache>
                <c:ptCount val="5"/>
                <c:pt idx="0">
                  <c:v>Fotboll</c:v>
                </c:pt>
                <c:pt idx="1">
                  <c:v>Friidrott</c:v>
                </c:pt>
                <c:pt idx="2">
                  <c:v>Cykel</c:v>
                </c:pt>
                <c:pt idx="3">
                  <c:v>Handboll</c:v>
                </c:pt>
                <c:pt idx="4">
                  <c:v>Gymnastik</c:v>
                </c:pt>
              </c:strCache>
            </c:strRef>
          </c:cat>
          <c:val>
            <c:numRef>
              <c:f>'Deltagartillfällen Idrott'!$C$7:$C$11</c:f>
              <c:numCache>
                <c:formatCode>General</c:formatCode>
                <c:ptCount val="5"/>
                <c:pt idx="0">
                  <c:v>3083</c:v>
                </c:pt>
                <c:pt idx="1">
                  <c:v>194</c:v>
                </c:pt>
                <c:pt idx="2">
                  <c:v>30</c:v>
                </c:pt>
                <c:pt idx="3">
                  <c:v>149</c:v>
                </c:pt>
                <c:pt idx="4">
                  <c:v>35</c:v>
                </c:pt>
              </c:numCache>
            </c:numRef>
          </c:val>
          <c:extLst>
            <c:ext xmlns:c16="http://schemas.microsoft.com/office/drawing/2014/chart" uri="{C3380CC4-5D6E-409C-BE32-E72D297353CC}">
              <c16:uniqueId val="{00000003-59F6-4FA3-8E47-8558CA4EC486}"/>
            </c:ext>
          </c:extLst>
        </c:ser>
        <c:dLbls>
          <c:showLegendKey val="0"/>
          <c:showVal val="0"/>
          <c:showCatName val="0"/>
          <c:showSerName val="0"/>
          <c:showPercent val="0"/>
          <c:showBubbleSize val="0"/>
        </c:dLbls>
        <c:gapWidth val="150"/>
        <c:overlap val="100"/>
        <c:axId val="775657936"/>
        <c:axId val="775658264"/>
      </c:barChart>
      <c:catAx>
        <c:axId val="77565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Idrott</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8264"/>
        <c:crosses val="autoZero"/>
        <c:auto val="1"/>
        <c:lblAlgn val="ctr"/>
        <c:lblOffset val="100"/>
        <c:noMultiLvlLbl val="0"/>
      </c:catAx>
      <c:valAx>
        <c:axId val="7756582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75657936"/>
        <c:crosses val="autoZero"/>
        <c:crossBetween val="between"/>
        <c:majorUnit val="2000"/>
      </c:valAx>
      <c:spPr>
        <a:noFill/>
        <a:ln>
          <a:noFill/>
        </a:ln>
        <a:effectLst/>
      </c:spPr>
    </c:plotArea>
    <c:legend>
      <c:legendPos val="b"/>
      <c:layout>
        <c:manualLayout>
          <c:xMode val="edge"/>
          <c:yMode val="edge"/>
          <c:x val="0.35448377486940569"/>
          <c:y val="0.94424881275049644"/>
          <c:w val="0.38104535899613323"/>
          <c:h val="4.47591895612140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'Folkbildningsrapporterande IF'!$C$6</c:f>
              <c:strCache>
                <c:ptCount val="1"/>
                <c:pt idx="0">
                  <c:v>Folkbildningstimmar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'Folkbildningsrapporterande IF'!$B$7:$B$10</c:f>
              <c:strCache>
                <c:ptCount val="4"/>
                <c:pt idx="0">
                  <c:v>Lekebergs Idrotts Förening</c:v>
                </c:pt>
                <c:pt idx="1">
                  <c:v>Mullhyttans Idrottsförening</c:v>
                </c:pt>
                <c:pt idx="2">
                  <c:v>Gropens Idrottsförening</c:v>
                </c:pt>
                <c:pt idx="3">
                  <c:v>Fjugesta Idrottsförening</c:v>
                </c:pt>
              </c:strCache>
            </c:strRef>
          </c:cat>
          <c:val>
            <c:numRef>
              <c:f>'Folkbildningsrapporterande IF'!$C$7:$C$10</c:f>
              <c:numCache>
                <c:formatCode>General</c:formatCode>
                <c:ptCount val="4"/>
                <c:pt idx="0">
                  <c:v>522</c:v>
                </c:pt>
                <c:pt idx="1">
                  <c:v>314</c:v>
                </c:pt>
                <c:pt idx="2">
                  <c:v>54</c:v>
                </c:pt>
                <c:pt idx="3">
                  <c:v>16</c:v>
                </c:pt>
              </c:numCache>
            </c:numRef>
          </c:val>
          <c:extLst>
            <c:ext xmlns:c16="http://schemas.microsoft.com/office/drawing/2014/chart" uri="{C3380CC4-5D6E-409C-BE32-E72D297353CC}">
              <c16:uniqueId val="{00000000-425F-47CF-9200-4D6EC4B0C4DF}"/>
            </c:ext>
          </c:extLst>
        </c:ser>
        <c:dLbls>
          <c:dLblPos val="outEnd"/>
          <c:showLegendKey val="0"/>
          <c:showVal val="1"/>
          <c:showCatName val="0"/>
          <c:showSerName val="0"/>
          <c:showPercent val="0"/>
          <c:showBubbleSize val="0"/>
        </c:dLbls>
        <c:gapWidth val="219"/>
        <c:overlap val="-27"/>
        <c:axId val="436206063"/>
        <c:axId val="436206479"/>
      </c:barChart>
      <c:catAx>
        <c:axId val="43620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6206479"/>
        <c:crosses val="autoZero"/>
        <c:auto val="1"/>
        <c:lblAlgn val="ctr"/>
        <c:lblOffset val="100"/>
        <c:noMultiLvlLbl val="0"/>
      </c:catAx>
      <c:valAx>
        <c:axId val="436206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Antal timmar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6206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antal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2"/>
          <c:order val="0"/>
          <c:tx>
            <c:strRef>
              <c:f>'LOK-STÖD Antal delt.'!$C$6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delt.'!$C$7:$C$13</c:f>
              <c:numCache>
                <c:formatCode>General</c:formatCode>
                <c:ptCount val="7"/>
                <c:pt idx="0">
                  <c:v>3034</c:v>
                </c:pt>
                <c:pt idx="1">
                  <c:v>2709</c:v>
                </c:pt>
                <c:pt idx="2">
                  <c:v>2184</c:v>
                </c:pt>
                <c:pt idx="3">
                  <c:v>2603</c:v>
                </c:pt>
                <c:pt idx="4">
                  <c:v>2443</c:v>
                </c:pt>
                <c:pt idx="5" formatCode="0">
                  <c:v>3563</c:v>
                </c:pt>
                <c:pt idx="6">
                  <c:v>3491</c:v>
                </c:pt>
              </c:numCache>
            </c:numRef>
          </c:val>
          <c:smooth val="0"/>
          <c:extLst>
            <c:ext xmlns:c16="http://schemas.microsoft.com/office/drawing/2014/chart" uri="{C3380CC4-5D6E-409C-BE32-E72D297353CC}">
              <c16:uniqueId val="{00000000-8010-4602-BB41-4A1FFAB89EB2}"/>
            </c:ext>
          </c:extLst>
        </c:ser>
        <c:ser>
          <c:idx val="1"/>
          <c:order val="1"/>
          <c:tx>
            <c:strRef>
              <c:f>'LOK-STÖD Antal delt.'!$D$6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delt.'!$D$7:$D$13</c:f>
              <c:numCache>
                <c:formatCode>General</c:formatCode>
                <c:ptCount val="7"/>
                <c:pt idx="0">
                  <c:v>10775</c:v>
                </c:pt>
                <c:pt idx="1">
                  <c:v>11378</c:v>
                </c:pt>
                <c:pt idx="2">
                  <c:v>12091</c:v>
                </c:pt>
                <c:pt idx="3">
                  <c:v>9591</c:v>
                </c:pt>
                <c:pt idx="4">
                  <c:v>10172</c:v>
                </c:pt>
                <c:pt idx="5" formatCode="0">
                  <c:v>12725</c:v>
                </c:pt>
                <c:pt idx="6">
                  <c:v>13202</c:v>
                </c:pt>
              </c:numCache>
            </c:numRef>
          </c:val>
          <c:smooth val="0"/>
          <c:extLst>
            <c:ext xmlns:c16="http://schemas.microsoft.com/office/drawing/2014/chart" uri="{C3380CC4-5D6E-409C-BE32-E72D297353CC}">
              <c16:uniqueId val="{00000001-8010-4602-BB41-4A1FFAB89EB2}"/>
            </c:ext>
          </c:extLst>
        </c:ser>
        <c:ser>
          <c:idx val="0"/>
          <c:order val="2"/>
          <c:tx>
            <c:strRef>
              <c:f>'LOK-STÖD Antal delt.'!$E$6</c:f>
              <c:strCache>
                <c:ptCount val="1"/>
                <c:pt idx="0">
                  <c:v>Totalt</c:v>
                </c:pt>
              </c:strCache>
            </c:strRef>
          </c:tx>
          <c:spPr>
            <a:ln w="28575" cap="rnd">
              <a:solidFill>
                <a:srgbClr val="002060"/>
              </a:solidFill>
              <a:round/>
            </a:ln>
            <a:effectLst/>
          </c:spPr>
          <c:marker>
            <c:symbol val="circle"/>
            <c:size val="5"/>
            <c:spPr>
              <a:solidFill>
                <a:srgbClr val="002060"/>
              </a:solidFill>
              <a:ln w="2857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Antal delt.'!$B$7:$B$13</c:f>
              <c:numCache>
                <c:formatCode>General</c:formatCode>
                <c:ptCount val="7"/>
                <c:pt idx="0">
                  <c:v>2015</c:v>
                </c:pt>
                <c:pt idx="1">
                  <c:v>2016</c:v>
                </c:pt>
                <c:pt idx="2">
                  <c:v>2017</c:v>
                </c:pt>
                <c:pt idx="3">
                  <c:v>2018</c:v>
                </c:pt>
                <c:pt idx="4">
                  <c:v>2019</c:v>
                </c:pt>
                <c:pt idx="5">
                  <c:v>2020</c:v>
                </c:pt>
                <c:pt idx="6">
                  <c:v>2021</c:v>
                </c:pt>
              </c:numCache>
            </c:numRef>
          </c:cat>
          <c:val>
            <c:numRef>
              <c:f>'LOK-STÖD Antal delt.'!$E$7:$E$13</c:f>
              <c:numCache>
                <c:formatCode>General</c:formatCode>
                <c:ptCount val="7"/>
                <c:pt idx="0">
                  <c:v>13809</c:v>
                </c:pt>
                <c:pt idx="1">
                  <c:v>14087</c:v>
                </c:pt>
                <c:pt idx="2">
                  <c:v>14275</c:v>
                </c:pt>
                <c:pt idx="3">
                  <c:v>12194</c:v>
                </c:pt>
                <c:pt idx="4">
                  <c:v>12615</c:v>
                </c:pt>
                <c:pt idx="5">
                  <c:v>16288</c:v>
                </c:pt>
                <c:pt idx="6">
                  <c:v>16693</c:v>
                </c:pt>
              </c:numCache>
            </c:numRef>
          </c:val>
          <c:smooth val="0"/>
          <c:extLst>
            <c:ext xmlns:c16="http://schemas.microsoft.com/office/drawing/2014/chart" uri="{C3380CC4-5D6E-409C-BE32-E72D297353CC}">
              <c16:uniqueId val="{00000002-8010-4602-BB41-4A1FFAB89EB2}"/>
            </c:ext>
          </c:extLst>
        </c:ser>
        <c:dLbls>
          <c:dLblPos val="t"/>
          <c:showLegendKey val="0"/>
          <c:showVal val="1"/>
          <c:showCatName val="0"/>
          <c:showSerName val="0"/>
          <c:showPercent val="0"/>
          <c:showBubbleSize val="0"/>
        </c:dLbls>
        <c:marker val="1"/>
        <c:smooth val="0"/>
        <c:axId val="555051480"/>
        <c:axId val="555049184"/>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2000"/>
      </c:valAx>
      <c:spPr>
        <a:noFill/>
        <a:ln>
          <a:noFill/>
        </a:ln>
        <a:effectLst/>
      </c:spPr>
    </c:plotArea>
    <c:legend>
      <c:legendPos val="b"/>
      <c:layout>
        <c:manualLayout>
          <c:xMode val="edge"/>
          <c:yMode val="edge"/>
          <c:x val="0.369056834464419"/>
          <c:y val="0.9197872137656572"/>
          <c:w val="0.3557567308007894"/>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b="1"/>
              <a:t>LOK-stöd</a:t>
            </a:r>
            <a:r>
              <a:rPr lang="sv-SE" b="1" baseline="0"/>
              <a:t> andel deltagartillfällen</a:t>
            </a:r>
            <a:endParaRPr lang="sv-SE"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1"/>
          <c:order val="1"/>
          <c:tx>
            <c:strRef>
              <c:f>'LOK-STÖD Flickor-Pojkar'!$D$6</c:f>
              <c:strCache>
                <c:ptCount val="1"/>
                <c:pt idx="0">
                  <c:v>Pojkar</c:v>
                </c:pt>
              </c:strCache>
            </c:strRef>
          </c:tx>
          <c:spPr>
            <a:ln w="28575" cap="rnd">
              <a:solidFill>
                <a:srgbClr val="00B0F0"/>
              </a:solidFill>
              <a:round/>
            </a:ln>
            <a:effectLst/>
          </c:spPr>
          <c:marker>
            <c:symbol val="circle"/>
            <c:size val="5"/>
            <c:spPr>
              <a:solidFill>
                <a:srgbClr val="00B0F0"/>
              </a:solidFill>
              <a:ln w="28575">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Flickor-Pojkar'!$D$7:$D$13</c:f>
              <c:numCache>
                <c:formatCode>0%</c:formatCode>
                <c:ptCount val="7"/>
                <c:pt idx="0">
                  <c:v>0.78028821782895208</c:v>
                </c:pt>
                <c:pt idx="1">
                  <c:v>0.8076950379782778</c:v>
                </c:pt>
                <c:pt idx="2">
                  <c:v>0.84700525394045534</c:v>
                </c:pt>
                <c:pt idx="3">
                  <c:v>0.78653436116122688</c:v>
                </c:pt>
                <c:pt idx="4">
                  <c:v>0.80634165675782798</c:v>
                </c:pt>
                <c:pt idx="5">
                  <c:v>0.78125</c:v>
                </c:pt>
                <c:pt idx="6">
                  <c:v>0.79087042472892832</c:v>
                </c:pt>
              </c:numCache>
            </c:numRef>
          </c:val>
          <c:smooth val="0"/>
          <c:extLst>
            <c:ext xmlns:c16="http://schemas.microsoft.com/office/drawing/2014/chart" uri="{C3380CC4-5D6E-409C-BE32-E72D297353CC}">
              <c16:uniqueId val="{00000000-8C52-46DC-9010-8745DDBDCF7C}"/>
            </c:ext>
          </c:extLst>
        </c:ser>
        <c:ser>
          <c:idx val="0"/>
          <c:order val="2"/>
          <c:tx>
            <c:strRef>
              <c:f>'LOK-STÖD Flickor-Pojkar'!$C$6</c:f>
              <c:strCache>
                <c:ptCount val="1"/>
                <c:pt idx="0">
                  <c:v>Flickor</c:v>
                </c:pt>
              </c:strCache>
            </c:strRef>
          </c:tx>
          <c:spPr>
            <a:ln w="28575" cap="rnd">
              <a:solidFill>
                <a:srgbClr val="FFC000"/>
              </a:solidFill>
              <a:round/>
            </a:ln>
            <a:effectLst/>
          </c:spPr>
          <c:marker>
            <c:symbol val="circle"/>
            <c:size val="5"/>
            <c:spPr>
              <a:solidFill>
                <a:srgbClr val="FFC000"/>
              </a:solidFill>
              <a:ln w="2857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Flickor-Pojkar'!$B$7:$B$13</c:f>
              <c:numCache>
                <c:formatCode>General</c:formatCode>
                <c:ptCount val="7"/>
                <c:pt idx="0">
                  <c:v>2015</c:v>
                </c:pt>
                <c:pt idx="1">
                  <c:v>2016</c:v>
                </c:pt>
                <c:pt idx="2">
                  <c:v>2017</c:v>
                </c:pt>
                <c:pt idx="3">
                  <c:v>2018</c:v>
                </c:pt>
                <c:pt idx="4">
                  <c:v>2019</c:v>
                </c:pt>
                <c:pt idx="5">
                  <c:v>2020</c:v>
                </c:pt>
                <c:pt idx="6">
                  <c:v>2021</c:v>
                </c:pt>
              </c:numCache>
            </c:numRef>
          </c:cat>
          <c:val>
            <c:numRef>
              <c:f>'LOK-STÖD Flickor-Pojkar'!$C$7:$C$13</c:f>
              <c:numCache>
                <c:formatCode>0%</c:formatCode>
                <c:ptCount val="7"/>
                <c:pt idx="0">
                  <c:v>0.21971178217104786</c:v>
                </c:pt>
                <c:pt idx="1">
                  <c:v>0.19230496202172215</c:v>
                </c:pt>
                <c:pt idx="2">
                  <c:v>0.15299474605954466</c:v>
                </c:pt>
                <c:pt idx="3">
                  <c:v>0.21346563883877318</c:v>
                </c:pt>
                <c:pt idx="4">
                  <c:v>0.19365834324217202</c:v>
                </c:pt>
                <c:pt idx="5">
                  <c:v>0.21875</c:v>
                </c:pt>
                <c:pt idx="6">
                  <c:v>0.2091295752710717</c:v>
                </c:pt>
              </c:numCache>
            </c:numRef>
          </c:val>
          <c:smooth val="0"/>
          <c:extLst>
            <c:ext xmlns:c16="http://schemas.microsoft.com/office/drawing/2014/chart" uri="{C3380CC4-5D6E-409C-BE32-E72D297353CC}">
              <c16:uniqueId val="{00000001-8C52-46DC-9010-8745DDBDCF7C}"/>
            </c:ext>
          </c:extLst>
        </c:ser>
        <c:dLbls>
          <c:dLblPos val="t"/>
          <c:showLegendKey val="0"/>
          <c:showVal val="1"/>
          <c:showCatName val="0"/>
          <c:showSerName val="0"/>
          <c:showPercent val="0"/>
          <c:showBubbleSize val="0"/>
        </c:dLbls>
        <c:marker val="1"/>
        <c:smooth val="0"/>
        <c:axId val="555051480"/>
        <c:axId val="555049184"/>
        <c:extLst>
          <c:ext xmlns:c15="http://schemas.microsoft.com/office/drawing/2012/chart" uri="{02D57815-91ED-43cb-92C2-25804820EDAC}">
            <c15:filteredLineSeries>
              <c15:ser>
                <c:idx val="2"/>
                <c:order val="0"/>
                <c:tx>
                  <c:strRef>
                    <c:extLst>
                      <c:ext uri="{02D57815-91ED-43cb-92C2-25804820EDAC}">
                        <c15:formulaRef>
                          <c15:sqref>'LOK-STÖD Flickor-Pojkar'!$E$6</c15:sqref>
                        </c15:formulaRef>
                      </c:ext>
                    </c:extLst>
                    <c:strCache>
                      <c:ptCount val="1"/>
                      <c:pt idx="0">
                        <c:v>Totalt</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Flickor-Pojkar'!$B$7:$B$13</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'LOK-STÖD Flickor-Pojkar'!$E$7:$E$10</c15:sqref>
                        </c15:formulaRef>
                      </c:ext>
                    </c:extLst>
                    <c:numCache>
                      <c:formatCode>0.0%</c:formatCode>
                      <c:ptCount val="4"/>
                      <c:pt idx="0">
                        <c:v>1</c:v>
                      </c:pt>
                      <c:pt idx="1">
                        <c:v>1</c:v>
                      </c:pt>
                      <c:pt idx="2">
                        <c:v>1</c:v>
                      </c:pt>
                      <c:pt idx="3">
                        <c:v>1</c:v>
                      </c:pt>
                    </c:numCache>
                  </c:numRef>
                </c:val>
                <c:smooth val="0"/>
                <c:extLst>
                  <c:ext xmlns:c16="http://schemas.microsoft.com/office/drawing/2014/chart" uri="{C3380CC4-5D6E-409C-BE32-E72D297353CC}">
                    <c16:uniqueId val="{00000002-8C52-46DC-9010-8745DDBDCF7C}"/>
                  </c:ext>
                </c:extLst>
              </c15:ser>
            </c15:filteredLineSeries>
          </c:ext>
        </c:extLst>
      </c:lineChart>
      <c:catAx>
        <c:axId val="5550514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49184"/>
        <c:crosses val="autoZero"/>
        <c:auto val="1"/>
        <c:lblAlgn val="ctr"/>
        <c:lblOffset val="100"/>
        <c:noMultiLvlLbl val="0"/>
      </c:catAx>
      <c:valAx>
        <c:axId val="5550491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sv-SE" sz="1400" b="1"/>
                  <a:t>Fördelning 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5051480"/>
        <c:crosses val="autoZero"/>
        <c:crossBetween val="between"/>
        <c:majorUnit val="0.1"/>
      </c:valAx>
      <c:spPr>
        <a:noFill/>
        <a:ln>
          <a:noFill/>
        </a:ln>
        <a:effectLst/>
      </c:spPr>
    </c:plotArea>
    <c:legend>
      <c:legendPos val="b"/>
      <c:layout>
        <c:manualLayout>
          <c:xMode val="edge"/>
          <c:yMode val="edge"/>
          <c:x val="0.42884449207177805"/>
          <c:y val="0.91689716977774105"/>
          <c:w val="0.24109316738278269"/>
          <c:h val="5.92547772237010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'LOK-STÖD 2016-2018 åldersgrp. '!$F$6</c:f>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3.8524890458535528E-2"/>
                  <c:y val="-8.587451425794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2E-4858-8DFF-C0CA79E45092}"/>
                </c:ext>
              </c:extLst>
            </c:dLbl>
            <c:dLbl>
              <c:idx val="3"/>
              <c:layout>
                <c:manualLayout>
                  <c:x val="-1.2934685443807964E-2"/>
                  <c:y val="-6.52584622535510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2E-4858-8DFF-C0CA79E450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'!$F$7:$F$10</c:f>
              <c:numCache>
                <c:formatCode>General</c:formatCode>
                <c:ptCount val="4"/>
                <c:pt idx="0">
                  <c:v>2343</c:v>
                </c:pt>
                <c:pt idx="1">
                  <c:v>76</c:v>
                </c:pt>
                <c:pt idx="2">
                  <c:v>10</c:v>
                </c:pt>
                <c:pt idx="3">
                  <c:v>14</c:v>
                </c:pt>
              </c:numCache>
            </c:numRef>
          </c:val>
          <c:smooth val="0"/>
          <c:extLst>
            <c:ext xmlns:c16="http://schemas.microsoft.com/office/drawing/2014/chart" uri="{C3380CC4-5D6E-409C-BE32-E72D297353CC}">
              <c16:uniqueId val="{00000002-E22E-4858-8DFF-C0CA79E45092}"/>
            </c:ext>
          </c:extLst>
        </c:ser>
        <c:ser>
          <c:idx val="1"/>
          <c:order val="1"/>
          <c:tx>
            <c:strRef>
              <c:f>'LOK-STÖD 2016-2018 åldersgrp. '!$G$6</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6.3277597854598426E-3"/>
                  <c:y val="-5.4950436251352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E-4858-8DFF-C0CA79E45092}"/>
                </c:ext>
              </c:extLst>
            </c:dLbl>
            <c:dLbl>
              <c:idx val="3"/>
              <c:layout>
                <c:manualLayout>
                  <c:x val="-6.4115095473263092E-2"/>
                  <c:y val="-8.2438505590548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2E-4858-8DFF-C0CA79E450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'!$G$7:$G$10</c:f>
              <c:numCache>
                <c:formatCode>General</c:formatCode>
                <c:ptCount val="4"/>
                <c:pt idx="0">
                  <c:v>3197</c:v>
                </c:pt>
                <c:pt idx="1">
                  <c:v>301</c:v>
                </c:pt>
                <c:pt idx="2">
                  <c:v>1</c:v>
                </c:pt>
                <c:pt idx="3">
                  <c:v>64</c:v>
                </c:pt>
              </c:numCache>
            </c:numRef>
          </c:val>
          <c:smooth val="0"/>
          <c:extLst xmlns:c15="http://schemas.microsoft.com/office/drawing/2012/chart">
            <c:ext xmlns:c16="http://schemas.microsoft.com/office/drawing/2014/chart" uri="{C3380CC4-5D6E-409C-BE32-E72D297353CC}">
              <c16:uniqueId val="{00000005-E22E-4858-8DFF-C0CA79E45092}"/>
            </c:ext>
          </c:extLst>
        </c:ser>
        <c:ser>
          <c:idx val="2"/>
          <c:order val="2"/>
          <c:tx>
            <c:strRef>
              <c:f>'LOK-STÖD 2016-2018 åldersgrp. '!$H$6</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4.5876258444584476E-2"/>
                  <c:y val="-3.7770392914355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2E-4858-8DFF-C0CA79E45092}"/>
                </c:ext>
              </c:extLst>
            </c:dLbl>
            <c:dLbl>
              <c:idx val="3"/>
              <c:layout>
                <c:manualLayout>
                  <c:x val="1.5633288881724525E-2"/>
                  <c:y val="-1.7154340909957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2E-4858-8DFF-C0CA79E450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'!$B$7:$B$10</c:f>
              <c:strCache>
                <c:ptCount val="4"/>
                <c:pt idx="0">
                  <c:v>7-12 år</c:v>
                </c:pt>
                <c:pt idx="1">
                  <c:v>13-16 år</c:v>
                </c:pt>
                <c:pt idx="2">
                  <c:v>17-20 år</c:v>
                </c:pt>
                <c:pt idx="3">
                  <c:v>21-25 år</c:v>
                </c:pt>
              </c:strCache>
            </c:strRef>
          </c:cat>
          <c:val>
            <c:numRef>
              <c:f>'LOK-STÖD 2016-2018 åldersgrp. '!$H$7:$H$10</c:f>
              <c:numCache>
                <c:formatCode>General</c:formatCode>
                <c:ptCount val="4"/>
                <c:pt idx="0">
                  <c:v>2826</c:v>
                </c:pt>
                <c:pt idx="1">
                  <c:v>665</c:v>
                </c:pt>
                <c:pt idx="2">
                  <c:v>0</c:v>
                </c:pt>
                <c:pt idx="3">
                  <c:v>0</c:v>
                </c:pt>
              </c:numCache>
            </c:numRef>
          </c:val>
          <c:smooth val="0"/>
          <c:extLst xmlns:c15="http://schemas.microsoft.com/office/drawing/2012/chart">
            <c:ext xmlns:c16="http://schemas.microsoft.com/office/drawing/2014/chart" uri="{C3380CC4-5D6E-409C-BE32-E72D297353CC}">
              <c16:uniqueId val="{00000008-E22E-4858-8DFF-C0CA79E45092}"/>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svarat "ja" på frågan om de "Är medlem i idrottsförening"</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 i idrottsförening'!$C$57</c:f>
              <c:strCache>
                <c:ptCount val="1"/>
                <c:pt idx="0">
                  <c:v>Åk 7</c:v>
                </c:pt>
              </c:strCache>
            </c:strRef>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idrottsförening'!$D$57:$O$57</c:f>
              <c:numCache>
                <c:formatCode>0%</c:formatCode>
                <c:ptCount val="12"/>
                <c:pt idx="0">
                  <c:v>0.51</c:v>
                </c:pt>
                <c:pt idx="1">
                  <c:v>0.49</c:v>
                </c:pt>
                <c:pt idx="2">
                  <c:v>0.47</c:v>
                </c:pt>
                <c:pt idx="3">
                  <c:v>0.52</c:v>
                </c:pt>
                <c:pt idx="4">
                  <c:v>0.56999999999999995</c:v>
                </c:pt>
                <c:pt idx="5">
                  <c:v>0.63</c:v>
                </c:pt>
                <c:pt idx="6">
                  <c:v>0.53</c:v>
                </c:pt>
                <c:pt idx="7">
                  <c:v>0.67</c:v>
                </c:pt>
                <c:pt idx="8">
                  <c:v>0.52</c:v>
                </c:pt>
                <c:pt idx="9">
                  <c:v>0.39</c:v>
                </c:pt>
                <c:pt idx="10">
                  <c:v>0.56999999999999995</c:v>
                </c:pt>
                <c:pt idx="11">
                  <c:v>0.6</c:v>
                </c:pt>
              </c:numCache>
            </c:numRef>
          </c:val>
          <c:extLst>
            <c:ext xmlns:c16="http://schemas.microsoft.com/office/drawing/2014/chart" uri="{C3380CC4-5D6E-409C-BE32-E72D297353CC}">
              <c16:uniqueId val="{00000000-8C7B-44E5-9814-45DFB9893748}"/>
            </c:ext>
          </c:extLst>
        </c:ser>
        <c:ser>
          <c:idx val="1"/>
          <c:order val="1"/>
          <c:tx>
            <c:strRef>
              <c:f>'Medlem i idrottsförening'!$C$58</c:f>
              <c:strCache>
                <c:ptCount val="1"/>
                <c:pt idx="0">
                  <c:v>Åk 9</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idrottsförening'!$D$58:$O$58</c:f>
              <c:numCache>
                <c:formatCode>0%</c:formatCode>
                <c:ptCount val="12"/>
                <c:pt idx="0">
                  <c:v>0.46</c:v>
                </c:pt>
                <c:pt idx="1">
                  <c:v>0.26</c:v>
                </c:pt>
                <c:pt idx="2">
                  <c:v>0.39</c:v>
                </c:pt>
                <c:pt idx="3">
                  <c:v>0.46</c:v>
                </c:pt>
                <c:pt idx="4">
                  <c:v>0.52</c:v>
                </c:pt>
                <c:pt idx="5">
                  <c:v>0.48</c:v>
                </c:pt>
                <c:pt idx="6">
                  <c:v>0.28999999999999998</c:v>
                </c:pt>
                <c:pt idx="7">
                  <c:v>0.56000000000000005</c:v>
                </c:pt>
                <c:pt idx="8">
                  <c:v>0.33</c:v>
                </c:pt>
                <c:pt idx="9">
                  <c:v>0.61</c:v>
                </c:pt>
                <c:pt idx="10">
                  <c:v>0.44</c:v>
                </c:pt>
                <c:pt idx="11">
                  <c:v>0.51</c:v>
                </c:pt>
              </c:numCache>
            </c:numRef>
          </c:val>
          <c:extLst>
            <c:ext xmlns:c16="http://schemas.microsoft.com/office/drawing/2014/chart" uri="{C3380CC4-5D6E-409C-BE32-E72D297353CC}">
              <c16:uniqueId val="{00000001-8C7B-44E5-9814-45DFB9893748}"/>
            </c:ext>
          </c:extLst>
        </c:ser>
        <c:ser>
          <c:idx val="2"/>
          <c:order val="2"/>
          <c:tx>
            <c:strRef>
              <c:f>'Medlem i idrottsförening'!$C$59</c:f>
              <c:strCache>
                <c:ptCount val="1"/>
                <c:pt idx="0">
                  <c:v>Gy 2</c:v>
                </c:pt>
              </c:strCache>
            </c:strRef>
          </c:tx>
          <c:spPr>
            <a:solidFill>
              <a:schemeClr val="accent3"/>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 i idrottsförening'!$D$55:$O$56</c:f>
              <c:multiLvlStrCache>
                <c:ptCount val="12"/>
                <c:lvl>
                  <c:pt idx="0">
                    <c:v>Tjejer</c:v>
                  </c:pt>
                  <c:pt idx="1">
                    <c:v>Killar</c:v>
                  </c:pt>
                  <c:pt idx="2">
                    <c:v>Tjejer</c:v>
                  </c:pt>
                  <c:pt idx="3">
                    <c:v>Killar</c:v>
                  </c:pt>
                  <c:pt idx="4">
                    <c:v>Tjejer</c:v>
                  </c:pt>
                  <c:pt idx="5">
                    <c:v>Killar</c:v>
                  </c:pt>
                  <c:pt idx="6">
                    <c:v>Tjejer</c:v>
                  </c:pt>
                  <c:pt idx="7">
                    <c:v>Killar</c:v>
                  </c:pt>
                  <c:pt idx="8">
                    <c:v>Tjejer</c:v>
                  </c:pt>
                  <c:pt idx="9">
                    <c:v>Killar</c:v>
                  </c:pt>
                  <c:pt idx="10">
                    <c:v>Tjejer</c:v>
                  </c:pt>
                  <c:pt idx="11">
                    <c:v>Killar</c:v>
                  </c:pt>
                </c:lvl>
                <c:lvl>
                  <c:pt idx="0">
                    <c:v>Askersund</c:v>
                  </c:pt>
                  <c:pt idx="2">
                    <c:v>Hallsberg</c:v>
                  </c:pt>
                  <c:pt idx="4">
                    <c:v>Kumla</c:v>
                  </c:pt>
                  <c:pt idx="6">
                    <c:v>Laxå</c:v>
                  </c:pt>
                  <c:pt idx="8">
                    <c:v>Lekeberg</c:v>
                  </c:pt>
                  <c:pt idx="10">
                    <c:v>Örebro län</c:v>
                  </c:pt>
                </c:lvl>
              </c:multiLvlStrCache>
            </c:multiLvlStrRef>
          </c:cat>
          <c:val>
            <c:numRef>
              <c:f>'Medlem i idrottsförening'!$D$59:$O$59</c:f>
              <c:numCache>
                <c:formatCode>0%</c:formatCode>
                <c:ptCount val="12"/>
                <c:pt idx="0">
                  <c:v>0.39</c:v>
                </c:pt>
                <c:pt idx="1">
                  <c:v>0.34</c:v>
                </c:pt>
                <c:pt idx="2">
                  <c:v>0.37</c:v>
                </c:pt>
                <c:pt idx="3">
                  <c:v>0.45</c:v>
                </c:pt>
                <c:pt idx="4">
                  <c:v>0.45</c:v>
                </c:pt>
                <c:pt idx="5">
                  <c:v>0.48</c:v>
                </c:pt>
                <c:pt idx="7">
                  <c:v>0.38</c:v>
                </c:pt>
                <c:pt idx="8">
                  <c:v>0.28000000000000003</c:v>
                </c:pt>
                <c:pt idx="9">
                  <c:v>0.43</c:v>
                </c:pt>
                <c:pt idx="10">
                  <c:v>0.34</c:v>
                </c:pt>
                <c:pt idx="11">
                  <c:v>0.46</c:v>
                </c:pt>
              </c:numCache>
            </c:numRef>
          </c:val>
          <c:extLst>
            <c:ext xmlns:c16="http://schemas.microsoft.com/office/drawing/2014/chart" uri="{C3380CC4-5D6E-409C-BE32-E72D297353CC}">
              <c16:uniqueId val="{00000002-8C7B-44E5-9814-45DFB9893748}"/>
            </c:ext>
          </c:extLst>
        </c:ser>
        <c:dLbls>
          <c:showLegendKey val="0"/>
          <c:showVal val="0"/>
          <c:showCatName val="0"/>
          <c:showSerName val="0"/>
          <c:showPercent val="0"/>
          <c:showBubbleSize val="0"/>
        </c:dLbls>
        <c:gapWidth val="219"/>
        <c:overlap val="-27"/>
        <c:axId val="453376440"/>
        <c:axId val="453380280"/>
      </c:barChart>
      <c:catAx>
        <c:axId val="453376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80280"/>
        <c:crosses val="autoZero"/>
        <c:auto val="1"/>
        <c:lblAlgn val="ctr"/>
        <c:lblOffset val="100"/>
        <c:noMultiLvlLbl val="0"/>
      </c:catAx>
      <c:valAx>
        <c:axId val="453380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376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541177165696"/>
          <c:y val="3.8052507011930289E-2"/>
          <c:w val="0.8478425014399471"/>
          <c:h val="0.72920997057399906"/>
        </c:manualLayout>
      </c:layout>
      <c:lineChart>
        <c:grouping val="standard"/>
        <c:varyColors val="0"/>
        <c:ser>
          <c:idx val="0"/>
          <c:order val="0"/>
          <c:tx>
            <c:strRef>
              <c:f>'LOK-STÖD 2016-2018 åldersgrp. '!$F$13</c:f>
              <c:strCache>
                <c:ptCount val="1"/>
                <c:pt idx="0">
                  <c:v>2019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2225726088391743E-2"/>
                  <c:y val="4.499702144478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39-4716-A6ED-186B77F4F726}"/>
                </c:ext>
              </c:extLst>
            </c:dLbl>
            <c:dLbl>
              <c:idx val="2"/>
              <c:layout>
                <c:manualLayout>
                  <c:x val="1.8363064104664754E-2"/>
                  <c:y val="-8.9916412506608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39-4716-A6ED-186B77F4F726}"/>
                </c:ext>
              </c:extLst>
            </c:dLbl>
            <c:dLbl>
              <c:idx val="3"/>
              <c:layout>
                <c:manualLayout>
                  <c:x val="9.6942064308888822E-3"/>
                  <c:y val="-0.1763993829882685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39-4716-A6ED-186B77F4F7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'!$F$14:$F$17</c:f>
              <c:numCache>
                <c:formatCode>General</c:formatCode>
                <c:ptCount val="4"/>
                <c:pt idx="0">
                  <c:v>6011</c:v>
                </c:pt>
                <c:pt idx="1">
                  <c:v>2128</c:v>
                </c:pt>
                <c:pt idx="2">
                  <c:v>1382</c:v>
                </c:pt>
                <c:pt idx="3">
                  <c:v>651</c:v>
                </c:pt>
              </c:numCache>
            </c:numRef>
          </c:val>
          <c:smooth val="0"/>
          <c:extLst xmlns:c15="http://schemas.microsoft.com/office/drawing/2012/chart">
            <c:ext xmlns:c16="http://schemas.microsoft.com/office/drawing/2014/chart" uri="{C3380CC4-5D6E-409C-BE32-E72D297353CC}">
              <c16:uniqueId val="{00000003-BB39-4716-A6ED-186B77F4F726}"/>
            </c:ext>
          </c:extLst>
        </c:ser>
        <c:ser>
          <c:idx val="1"/>
          <c:order val="1"/>
          <c:tx>
            <c:strRef>
              <c:f>'LOK-STÖD 2016-2018 åldersgrp. '!$G$13</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4850459269268338E-2"/>
                  <c:y val="2.7700427348448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39-4716-A6ED-186B77F4F726}"/>
                </c:ext>
              </c:extLst>
            </c:dLbl>
            <c:dLbl>
              <c:idx val="1"/>
              <c:layout>
                <c:manualLayout>
                  <c:x val="-0.10514485436579665"/>
                  <c:y val="-2.7648673759813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39-4716-A6ED-186B77F4F726}"/>
                </c:ext>
              </c:extLst>
            </c:dLbl>
            <c:dLbl>
              <c:idx val="2"/>
              <c:layout>
                <c:manualLayout>
                  <c:x val="-0.10514485436579665"/>
                  <c:y val="-0.11067232542220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39-4716-A6ED-186B77F4F726}"/>
                </c:ext>
              </c:extLst>
            </c:dLbl>
            <c:dLbl>
              <c:idx val="3"/>
              <c:layout>
                <c:manualLayout>
                  <c:x val="9.6942064308888822E-3"/>
                  <c:y val="-0.107213006602940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39-4716-A6ED-186B77F4F7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'!$G$14:$G$17</c:f>
              <c:numCache>
                <c:formatCode>General</c:formatCode>
                <c:ptCount val="4"/>
                <c:pt idx="0">
                  <c:v>8282</c:v>
                </c:pt>
                <c:pt idx="1">
                  <c:v>2139</c:v>
                </c:pt>
                <c:pt idx="2">
                  <c:v>1699</c:v>
                </c:pt>
                <c:pt idx="3">
                  <c:v>605</c:v>
                </c:pt>
              </c:numCache>
            </c:numRef>
          </c:val>
          <c:smooth val="0"/>
          <c:extLst>
            <c:ext xmlns:c16="http://schemas.microsoft.com/office/drawing/2014/chart" uri="{C3380CC4-5D6E-409C-BE32-E72D297353CC}">
              <c16:uniqueId val="{00000008-BB39-4716-A6ED-186B77F4F726}"/>
            </c:ext>
          </c:extLst>
        </c:ser>
        <c:ser>
          <c:idx val="2"/>
          <c:order val="2"/>
          <c:tx>
            <c:strRef>
              <c:f>'LOK-STÖD 2016-2018 åldersgrp. '!$H$13</c:f>
              <c:strCache>
                <c:ptCount val="1"/>
                <c:pt idx="0">
                  <c:v>2021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098779728554146E-2"/>
                  <c:y val="-3.80266302176129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39-4716-A6ED-186B77F4F726}"/>
                </c:ext>
              </c:extLst>
            </c:dLbl>
            <c:dLbl>
              <c:idx val="2"/>
              <c:layout>
                <c:manualLayout>
                  <c:x val="-0.1307785732936283"/>
                  <c:y val="-1.0352079663481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B39-4716-A6ED-186B77F4F726}"/>
                </c:ext>
              </c:extLst>
            </c:dLbl>
            <c:dLbl>
              <c:idx val="3"/>
              <c:layout>
                <c:manualLayout>
                  <c:x val="9.6942064308888822E-3"/>
                  <c:y val="-4.1485949036879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B39-4716-A6ED-186B77F4F72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'LOK-STÖD 2016-2018 åldersgrp. '!$B$14:$B$17</c:f>
              <c:strCache>
                <c:ptCount val="4"/>
                <c:pt idx="0">
                  <c:v>7-12 år</c:v>
                </c:pt>
                <c:pt idx="1">
                  <c:v>13-16 år</c:v>
                </c:pt>
                <c:pt idx="2">
                  <c:v>17-20 år</c:v>
                </c:pt>
                <c:pt idx="3">
                  <c:v>21-25 år</c:v>
                </c:pt>
              </c:strCache>
            </c:strRef>
          </c:cat>
          <c:val>
            <c:numRef>
              <c:f>'LOK-STÖD 2016-2018 åldersgrp. '!$H$14:$H$17</c:f>
              <c:numCache>
                <c:formatCode>General</c:formatCode>
                <c:ptCount val="4"/>
                <c:pt idx="0">
                  <c:v>8392</c:v>
                </c:pt>
                <c:pt idx="1">
                  <c:v>3258</c:v>
                </c:pt>
                <c:pt idx="2">
                  <c:v>1040</c:v>
                </c:pt>
                <c:pt idx="3">
                  <c:v>512</c:v>
                </c:pt>
              </c:numCache>
            </c:numRef>
          </c:val>
          <c:smooth val="0"/>
          <c:extLst xmlns:c15="http://schemas.microsoft.com/office/drawing/2012/chart">
            <c:ext xmlns:c16="http://schemas.microsoft.com/office/drawing/2014/chart" uri="{C3380CC4-5D6E-409C-BE32-E72D297353CC}">
              <c16:uniqueId val="{0000000C-BB39-4716-A6ED-186B77F4F726}"/>
            </c:ext>
          </c:extLst>
        </c:ser>
        <c:dLbls>
          <c:dLblPos val="t"/>
          <c:showLegendKey val="0"/>
          <c:showVal val="1"/>
          <c:showCatName val="0"/>
          <c:showSerName val="0"/>
          <c:showPercent val="0"/>
          <c:showBubbleSize val="0"/>
        </c:dLbls>
        <c:marker val="1"/>
        <c:smooth val="0"/>
        <c:axId val="555049840"/>
        <c:axId val="555050168"/>
        <c:extLst/>
      </c:lineChart>
      <c:catAx>
        <c:axId val="555049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åldersgrupper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50168"/>
        <c:crosses val="autoZero"/>
        <c:auto val="1"/>
        <c:lblAlgn val="ctr"/>
        <c:lblOffset val="100"/>
        <c:noMultiLvlLbl val="0"/>
      </c:catAx>
      <c:valAx>
        <c:axId val="55505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55049840"/>
        <c:crosses val="autoZero"/>
        <c:crossBetween val="between"/>
        <c:majorUnit val="1000"/>
      </c:valAx>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Deltagartillfällen personer med funktionsnedsättning 2010-2021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'LOK-STÖD Funktionsnedsättning'!$D$4:$D$7</c:f>
              <c:strCache>
                <c:ptCount val="4"/>
                <c:pt idx="0">
                  <c:v>Lekeberg</c:v>
                </c:pt>
                <c:pt idx="1">
                  <c:v>Deltagartillfällen personer med funktionsnedsättning 2009-2018</c:v>
                </c:pt>
                <c:pt idx="3">
                  <c:v>Antal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'LOK-STÖD Funktionsnedsättning'!$C$9:$C$20</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'LOK-STÖD Funktionsnedsättning'!$D$9:$D$20</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7480-48E9-92C0-6897F140A1FA}"/>
            </c:ext>
          </c:extLst>
        </c:ser>
        <c:dLbls>
          <c:dLblPos val="outEnd"/>
          <c:showLegendKey val="0"/>
          <c:showVal val="1"/>
          <c:showCatName val="0"/>
          <c:showSerName val="0"/>
          <c:showPercent val="0"/>
          <c:showBubbleSize val="0"/>
        </c:dLbls>
        <c:gapWidth val="219"/>
        <c:overlap val="-27"/>
        <c:axId val="707283112"/>
        <c:axId val="501577416"/>
        <c:extLst>
          <c:ext xmlns:c15="http://schemas.microsoft.com/office/drawing/2012/chart" uri="{02D57815-91ED-43cb-92C2-25804820EDAC}">
            <c15:filteredBarSeries>
              <c15:ser>
                <c:idx val="1"/>
                <c:order val="1"/>
                <c:tx>
                  <c:strRef>
                    <c:extLst>
                      <c:ext uri="{02D57815-91ED-43cb-92C2-25804820EDAC}">
                        <c15:formulaRef>
                          <c15:sqref>'LOK-STÖD Funktionsnedsättning'!$E$4:$E$7</c15:sqref>
                        </c15:formulaRef>
                      </c:ext>
                    </c:extLst>
                    <c:strCache>
                      <c:ptCount val="4"/>
                      <c:pt idx="0">
                        <c:v>Lekeberg</c:v>
                      </c:pt>
                      <c:pt idx="1">
                        <c:v>Deltagartillfällen personer med funktionsnedsättning 2009-2018</c:v>
                      </c:pt>
                      <c:pt idx="3">
                        <c:v>Antal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'LOK-STÖD Funktionsnedsättning'!$C$9:$C$20</c15:sqref>
                        </c15:formulaRef>
                      </c:ext>
                    </c:extLst>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extLst>
                      <c:ext uri="{02D57815-91ED-43cb-92C2-25804820EDAC}">
                        <c15:formulaRef>
                          <c15:sqref>'LOK-STÖD Funktionsnedsättning'!$E$9:$E$20</c15:sqref>
                        </c15:formulaRef>
                      </c:ext>
                    </c:extLst>
                    <c:numCache>
                      <c:formatCode>General</c:formatCode>
                      <c:ptCount val="12"/>
                    </c:numCache>
                  </c:numRef>
                </c:val>
                <c:extLst>
                  <c:ext xmlns:c16="http://schemas.microsoft.com/office/drawing/2014/chart" uri="{C3380CC4-5D6E-409C-BE32-E72D297353CC}">
                    <c16:uniqueId val="{00000001-7480-48E9-92C0-6897F140A1F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'LOK-STÖD Funktionsnedsättning'!$F$4:$F$7</c15:sqref>
                        </c15:formulaRef>
                      </c:ext>
                    </c:extLst>
                    <c:strCache>
                      <c:ptCount val="4"/>
                      <c:pt idx="0">
                        <c:v>Lekeberg</c:v>
                      </c:pt>
                      <c:pt idx="1">
                        <c:v>Deltagartillfällen personer med funktionsnedsättning 2009-2018</c:v>
                      </c:pt>
                      <c:pt idx="3">
                        <c:v>Antal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'LOK-STÖD Funktionsnedsättning'!$C$9:$C$20</c15:sqref>
                        </c15:formulaRef>
                      </c:ext>
                    </c:extLst>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extLst xmlns:c15="http://schemas.microsoft.com/office/drawing/2012/chart">
                      <c:ext xmlns:c15="http://schemas.microsoft.com/office/drawing/2012/chart" uri="{02D57815-91ED-43cb-92C2-25804820EDAC}">
                        <c15:formulaRef>
                          <c15:sqref>'LOK-STÖD Funktionsnedsättning'!$F$9:$F$20</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2-7480-48E9-92C0-6897F140A1F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'LOK-STÖD Funktionsnedsättning'!$G$4:$G$7</c15:sqref>
                        </c15:formulaRef>
                      </c:ext>
                    </c:extLst>
                    <c:strCache>
                      <c:ptCount val="4"/>
                      <c:pt idx="0">
                        <c:v>Lekeberg</c:v>
                      </c:pt>
                      <c:pt idx="1">
                        <c:v>Deltagartillfällen personer med funktionsnedsättning 2009-2018</c:v>
                      </c:pt>
                      <c:pt idx="3">
                        <c:v>Antal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'LOK-STÖD Funktionsnedsättning'!$C$9:$C$20</c15:sqref>
                        </c15:formulaRef>
                      </c:ext>
                    </c:extLst>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extLst xmlns:c15="http://schemas.microsoft.com/office/drawing/2012/chart">
                      <c:ext xmlns:c15="http://schemas.microsoft.com/office/drawing/2012/chart" uri="{02D57815-91ED-43cb-92C2-25804820EDAC}">
                        <c15:formulaRef>
                          <c15:sqref>'LOK-STÖD Funktionsnedsättning'!$G$9:$G$20</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3-7480-48E9-92C0-6897F140A1FA}"/>
                  </c:ext>
                </c:extLst>
              </c15:ser>
            </c15:filteredBarSeries>
          </c:ext>
        </c:extLst>
      </c:barChart>
      <c:catAx>
        <c:axId val="707283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1577416"/>
        <c:crosses val="autoZero"/>
        <c:auto val="1"/>
        <c:lblAlgn val="ctr"/>
        <c:lblOffset val="100"/>
        <c:noMultiLvlLbl val="0"/>
      </c:catAx>
      <c:valAx>
        <c:axId val="50157741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7072831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dirty="0"/>
              <a:t>Andel som</a:t>
            </a:r>
            <a:r>
              <a:rPr lang="sv-SE" sz="1800" b="1" baseline="0" dirty="0"/>
              <a:t> svarat "Mycket bra/Bra" på frågan "Hur mår du rent allmänt?” - Länsnivå</a:t>
            </a:r>
            <a:endParaRPr lang="sv-SE" sz="1800"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Sheet1!$M$173</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Sheet1!$N$173:$S$173</c:f>
              <c:numCache>
                <c:formatCode>###0%</c:formatCode>
                <c:ptCount val="6"/>
                <c:pt idx="0">
                  <c:v>0.74712643678160917</c:v>
                </c:pt>
                <c:pt idx="1">
                  <c:v>0.726078799249531</c:v>
                </c:pt>
                <c:pt idx="2">
                  <c:v>0.69950738916256161</c:v>
                </c:pt>
                <c:pt idx="3">
                  <c:v>0.89926289926289926</c:v>
                </c:pt>
                <c:pt idx="4">
                  <c:v>0.86833855799373039</c:v>
                </c:pt>
                <c:pt idx="5">
                  <c:v>0.83542039355992836</c:v>
                </c:pt>
              </c:numCache>
            </c:numRef>
          </c:val>
          <c:extLst>
            <c:ext xmlns:c16="http://schemas.microsoft.com/office/drawing/2014/chart" uri="{C3380CC4-5D6E-409C-BE32-E72D297353CC}">
              <c16:uniqueId val="{00000000-6FEE-436E-BF57-C749FF5BB83D}"/>
            </c:ext>
          </c:extLst>
        </c:ser>
        <c:ser>
          <c:idx val="1"/>
          <c:order val="1"/>
          <c:tx>
            <c:strRef>
              <c:f>Sheet1!$M$174</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Sheet1!$N$170:$S$172</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Sheet1!$N$174:$S$174</c:f>
              <c:numCache>
                <c:formatCode>###0%</c:formatCode>
                <c:ptCount val="6"/>
                <c:pt idx="0">
                  <c:v>0.6872852233676976</c:v>
                </c:pt>
                <c:pt idx="1">
                  <c:v>0.54948301329394389</c:v>
                </c:pt>
                <c:pt idx="2">
                  <c:v>0.62326169405815424</c:v>
                </c:pt>
                <c:pt idx="3">
                  <c:v>0.81021897810218979</c:v>
                </c:pt>
                <c:pt idx="4">
                  <c:v>0.79677419354838708</c:v>
                </c:pt>
                <c:pt idx="5">
                  <c:v>0.74169184290030221</c:v>
                </c:pt>
              </c:numCache>
            </c:numRef>
          </c:val>
          <c:extLst>
            <c:ext xmlns:c16="http://schemas.microsoft.com/office/drawing/2014/chart" uri="{C3380CC4-5D6E-409C-BE32-E72D297353CC}">
              <c16:uniqueId val="{00000001-6FEE-436E-BF57-C749FF5BB83D}"/>
            </c:ext>
          </c:extLst>
        </c:ser>
        <c:dLbls>
          <c:showLegendKey val="0"/>
          <c:showVal val="0"/>
          <c:showCatName val="0"/>
          <c:showSerName val="0"/>
          <c:showPercent val="0"/>
          <c:showBubbleSize val="0"/>
        </c:dLbls>
        <c:gapWidth val="219"/>
        <c:overlap val="-27"/>
        <c:axId val="453868192"/>
        <c:axId val="453869504"/>
      </c:barChart>
      <c:catAx>
        <c:axId val="45386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453869504"/>
        <c:crosses val="autoZero"/>
        <c:auto val="1"/>
        <c:lblAlgn val="ctr"/>
        <c:lblOffset val="100"/>
        <c:noMultiLvlLbl val="0"/>
      </c:catAx>
      <c:valAx>
        <c:axId val="45386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45386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r>
              <a:rPr lang="sv-SE" sz="1800" b="1" i="0" baseline="0" dirty="0">
                <a:effectLst/>
              </a:rPr>
              <a:t>Andel med gott psykiskt välbefinnande (Tjejer/Killar) - Länsnivå</a:t>
            </a:r>
            <a:endParaRPr lang="sv-SE" sz="18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ysClr val="windowText" lastClr="000000">
                    <a:lumMod val="65000"/>
                    <a:lumOff val="35000"/>
                  </a:sysClr>
                </a:solidFill>
              </a:defRPr>
            </a:pPr>
            <a:endParaRPr lang="sv-SE" sz="1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ysClr val="windowText" lastClr="000000">
                  <a:lumMod val="65000"/>
                  <a:lumOff val="35000"/>
                </a:sysClr>
              </a:solidFill>
              <a:latin typeface="+mn-lt"/>
              <a:ea typeface="+mn-ea"/>
              <a:cs typeface="+mn-cs"/>
            </a:defRPr>
          </a:pPr>
          <a:endParaRPr lang="sv-SE"/>
        </a:p>
      </c:txPr>
    </c:title>
    <c:autoTitleDeleted val="0"/>
    <c:plotArea>
      <c:layout/>
      <c:barChart>
        <c:barDir val="col"/>
        <c:grouping val="clustered"/>
        <c:varyColors val="0"/>
        <c:ser>
          <c:idx val="0"/>
          <c:order val="0"/>
          <c:tx>
            <c:strRef>
              <c:f>Sheet1!$W$172</c:f>
              <c:strCache>
                <c:ptCount val="1"/>
                <c:pt idx="0">
                  <c:v>Medlem i idrottsförening</c:v>
                </c:pt>
              </c:strCache>
            </c:strRef>
          </c:tx>
          <c:spPr>
            <a:solidFill>
              <a:srgbClr val="0070C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Sheet1!$X$172:$AA$172</c:f>
              <c:numCache>
                <c:formatCode>###0%</c:formatCode>
                <c:ptCount val="4"/>
                <c:pt idx="0">
                  <c:v>0.40789473684210525</c:v>
                </c:pt>
                <c:pt idx="1">
                  <c:v>0.45112781954887216</c:v>
                </c:pt>
                <c:pt idx="2">
                  <c:v>0.56062992125984257</c:v>
                </c:pt>
                <c:pt idx="3">
                  <c:v>0.55268022181146026</c:v>
                </c:pt>
              </c:numCache>
            </c:numRef>
          </c:val>
          <c:extLst>
            <c:ext xmlns:c16="http://schemas.microsoft.com/office/drawing/2014/chart" uri="{C3380CC4-5D6E-409C-BE32-E72D297353CC}">
              <c16:uniqueId val="{00000000-942A-48B0-8D46-E572F7073AEB}"/>
            </c:ext>
          </c:extLst>
        </c:ser>
        <c:ser>
          <c:idx val="1"/>
          <c:order val="1"/>
          <c:tx>
            <c:strRef>
              <c:f>Sheet1!$W$173</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Sheet1!$X$170:$AA$171</c:f>
              <c:multiLvlStrCache>
                <c:ptCount val="4"/>
                <c:lvl>
                  <c:pt idx="0">
                    <c:v>Åk 9</c:v>
                  </c:pt>
                  <c:pt idx="1">
                    <c:v>Gy 2</c:v>
                  </c:pt>
                  <c:pt idx="2">
                    <c:v>Åk 9</c:v>
                  </c:pt>
                  <c:pt idx="3">
                    <c:v>Gy 2</c:v>
                  </c:pt>
                </c:lvl>
                <c:lvl>
                  <c:pt idx="0">
                    <c:v>Tjejer</c:v>
                  </c:pt>
                  <c:pt idx="2">
                    <c:v>Killar</c:v>
                  </c:pt>
                </c:lvl>
              </c:multiLvlStrCache>
            </c:multiLvlStrRef>
          </c:cat>
          <c:val>
            <c:numRef>
              <c:f>Sheet1!$X$173:$AA$173</c:f>
              <c:numCache>
                <c:formatCode>###0%</c:formatCode>
                <c:ptCount val="4"/>
                <c:pt idx="0">
                  <c:v>0.29596412556053814</c:v>
                </c:pt>
                <c:pt idx="1">
                  <c:v>0.34282018111254847</c:v>
                </c:pt>
                <c:pt idx="2">
                  <c:v>0.41761827079934749</c:v>
                </c:pt>
                <c:pt idx="3">
                  <c:v>0.42969984202211692</c:v>
                </c:pt>
              </c:numCache>
            </c:numRef>
          </c:val>
          <c:extLst>
            <c:ext xmlns:c16="http://schemas.microsoft.com/office/drawing/2014/chart" uri="{C3380CC4-5D6E-409C-BE32-E72D297353CC}">
              <c16:uniqueId val="{00000001-942A-48B0-8D46-E572F7073AEB}"/>
            </c:ext>
          </c:extLst>
        </c:ser>
        <c:dLbls>
          <c:showLegendKey val="0"/>
          <c:showVal val="0"/>
          <c:showCatName val="0"/>
          <c:showSerName val="0"/>
          <c:showPercent val="0"/>
          <c:showBubbleSize val="0"/>
        </c:dLbls>
        <c:gapWidth val="219"/>
        <c:overlap val="-27"/>
        <c:axId val="1069514080"/>
        <c:axId val="1069512768"/>
      </c:barChart>
      <c:catAx>
        <c:axId val="10695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069512768"/>
        <c:crosses val="autoZero"/>
        <c:auto val="1"/>
        <c:lblAlgn val="ctr"/>
        <c:lblOffset val="100"/>
        <c:noMultiLvlLbl val="0"/>
      </c:catAx>
      <c:valAx>
        <c:axId val="1069512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06951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1" noProof="0"/>
              <a:t>Andel som röker dagligen eller någon gång ibland utifrån medlemskap</a:t>
            </a:r>
            <a:r>
              <a:rPr lang="sv-SE" sz="1800" b="1" baseline="0" noProof="0"/>
              <a:t> i idrottsförening (Tjejer/Killar)- Länsnivå</a:t>
            </a:r>
            <a:r>
              <a:rPr lang="sv-SE" sz="1800" b="1" noProof="0"/>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Sheet1!$Z$544</c:f>
              <c:strCache>
                <c:ptCount val="1"/>
                <c:pt idx="0">
                  <c:v>Medlem i idrottsförening</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Sheet1!$AA$544:$AF$544</c:f>
              <c:numCache>
                <c:formatCode>###0%</c:formatCode>
                <c:ptCount val="6"/>
                <c:pt idx="0">
                  <c:v>1.1688311688311687E-2</c:v>
                </c:pt>
                <c:pt idx="1">
                  <c:v>4.7348484848484848E-2</c:v>
                </c:pt>
                <c:pt idx="2">
                  <c:v>8.6633663366336627E-2</c:v>
                </c:pt>
                <c:pt idx="3">
                  <c:v>1.7565872020075281E-2</c:v>
                </c:pt>
                <c:pt idx="4">
                  <c:v>4.8231511254019289E-2</c:v>
                </c:pt>
                <c:pt idx="5">
                  <c:v>9.6539162112932606E-2</c:v>
                </c:pt>
              </c:numCache>
            </c:numRef>
          </c:val>
          <c:extLst>
            <c:ext xmlns:c16="http://schemas.microsoft.com/office/drawing/2014/chart" uri="{C3380CC4-5D6E-409C-BE32-E72D297353CC}">
              <c16:uniqueId val="{00000000-BBAD-48C3-A695-5821F1E375F1}"/>
            </c:ext>
          </c:extLst>
        </c:ser>
        <c:ser>
          <c:idx val="1"/>
          <c:order val="1"/>
          <c:tx>
            <c:strRef>
              <c:f>Sheet1!$Z$545</c:f>
              <c:strCache>
                <c:ptCount val="1"/>
                <c:pt idx="0">
                  <c:v>Ej medlem i idrottsförening</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Sheet1!$AA$541:$AF$543</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Sheet1!$AA$545:$AF$545</c:f>
              <c:numCache>
                <c:formatCode>###0%</c:formatCode>
                <c:ptCount val="6"/>
                <c:pt idx="0">
                  <c:v>3.4904013961605584E-2</c:v>
                </c:pt>
                <c:pt idx="1">
                  <c:v>0.11343283582089551</c:v>
                </c:pt>
                <c:pt idx="2">
                  <c:v>0.23341836734693877</c:v>
                </c:pt>
                <c:pt idx="3">
                  <c:v>3.9106145251396648E-2</c:v>
                </c:pt>
                <c:pt idx="4">
                  <c:v>7.0957095709570955E-2</c:v>
                </c:pt>
                <c:pt idx="5">
                  <c:v>0.17511520737327188</c:v>
                </c:pt>
              </c:numCache>
            </c:numRef>
          </c:val>
          <c:extLst>
            <c:ext xmlns:c16="http://schemas.microsoft.com/office/drawing/2014/chart" uri="{C3380CC4-5D6E-409C-BE32-E72D297353CC}">
              <c16:uniqueId val="{00000001-BBAD-48C3-A695-5821F1E375F1}"/>
            </c:ext>
          </c:extLst>
        </c:ser>
        <c:dLbls>
          <c:showLegendKey val="0"/>
          <c:showVal val="0"/>
          <c:showCatName val="0"/>
          <c:showSerName val="0"/>
          <c:showPercent val="0"/>
          <c:showBubbleSize val="0"/>
        </c:dLbls>
        <c:gapWidth val="219"/>
        <c:overlap val="-27"/>
        <c:axId val="700936096"/>
        <c:axId val="700935768"/>
      </c:barChart>
      <c:catAx>
        <c:axId val="7009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00935768"/>
        <c:crosses val="autoZero"/>
        <c:auto val="1"/>
        <c:lblAlgn val="ctr"/>
        <c:lblOffset val="100"/>
        <c:noMultiLvlLbl val="0"/>
      </c:catAx>
      <c:valAx>
        <c:axId val="7009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009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sv-SE" sz="1800" b="1" i="0" baseline="0">
                <a:effectLst/>
              </a:rPr>
              <a:t>Andel som snusar dagligen eller någon gång ibland (Tjejer/Killar) - Länsnivå</a:t>
            </a:r>
            <a:endParaRPr lang="sv-SE"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Sheet1!$Y$509</c:f>
              <c:strCache>
                <c:ptCount val="1"/>
                <c:pt idx="0">
                  <c:v>Medlem i idrottsförening</c:v>
                </c:pt>
              </c:strCache>
            </c:strRef>
          </c:tx>
          <c:spPr>
            <a:solidFill>
              <a:srgbClr val="006BB1"/>
            </a:solidFill>
            <a:ln w="12700">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Sheet1!$Z$509:$AE$509</c:f>
              <c:numCache>
                <c:formatCode>###0%</c:formatCode>
                <c:ptCount val="6"/>
                <c:pt idx="0">
                  <c:v>3.8961038961038957E-3</c:v>
                </c:pt>
                <c:pt idx="1">
                  <c:v>0.02</c:v>
                </c:pt>
                <c:pt idx="2">
                  <c:v>0.11881188118811883</c:v>
                </c:pt>
                <c:pt idx="3">
                  <c:v>2.1329987452948555E-2</c:v>
                </c:pt>
                <c:pt idx="4">
                  <c:v>0.10932475884244372</c:v>
                </c:pt>
                <c:pt idx="5">
                  <c:v>0.26047358834244078</c:v>
                </c:pt>
              </c:numCache>
            </c:numRef>
          </c:val>
          <c:extLst>
            <c:ext xmlns:c16="http://schemas.microsoft.com/office/drawing/2014/chart" uri="{C3380CC4-5D6E-409C-BE32-E72D297353CC}">
              <c16:uniqueId val="{00000000-B1A7-408C-B165-25351ED7138B}"/>
            </c:ext>
          </c:extLst>
        </c:ser>
        <c:ser>
          <c:idx val="1"/>
          <c:order val="1"/>
          <c:tx>
            <c:strRef>
              <c:f>Sheet1!$Y$510</c:f>
              <c:strCache>
                <c:ptCount val="1"/>
                <c:pt idx="0">
                  <c:v>Ej medlem i idrottsförening</c:v>
                </c:pt>
              </c:strCache>
            </c:strRef>
          </c:tx>
          <c:spPr>
            <a:solidFill>
              <a:srgbClr val="92D050"/>
            </a:solidFill>
            <a:ln w="127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Sheet1!$Z$506:$AE$508</c:f>
              <c:multiLvlStrCache>
                <c:ptCount val="6"/>
                <c:lvl>
                  <c:pt idx="0">
                    <c:v>Årskurs 7</c:v>
                  </c:pt>
                  <c:pt idx="1">
                    <c:v>Årskurs 9</c:v>
                  </c:pt>
                  <c:pt idx="2">
                    <c:v>Gymnasiet år 2</c:v>
                  </c:pt>
                  <c:pt idx="3">
                    <c:v>Årskurs 7</c:v>
                  </c:pt>
                  <c:pt idx="4">
                    <c:v>Årskurs 9</c:v>
                  </c:pt>
                  <c:pt idx="5">
                    <c:v>Gymnasiet år 2</c:v>
                  </c:pt>
                </c:lvl>
                <c:lvl>
                  <c:pt idx="0">
                    <c:v>Tjejer</c:v>
                  </c:pt>
                  <c:pt idx="3">
                    <c:v>Killar</c:v>
                  </c:pt>
                </c:lvl>
              </c:multiLvlStrCache>
            </c:multiLvlStrRef>
          </c:cat>
          <c:val>
            <c:numRef>
              <c:f>Sheet1!$Z$510:$AE$510</c:f>
              <c:numCache>
                <c:formatCode>###0%</c:formatCode>
                <c:ptCount val="6"/>
                <c:pt idx="0">
                  <c:v>8.7260034904013961E-3</c:v>
                </c:pt>
                <c:pt idx="1">
                  <c:v>4.6337817638266068E-2</c:v>
                </c:pt>
                <c:pt idx="2">
                  <c:v>0.12611464968152869</c:v>
                </c:pt>
                <c:pt idx="3">
                  <c:v>3.7174721189591073E-2</c:v>
                </c:pt>
                <c:pt idx="4">
                  <c:v>0.13696369636963696</c:v>
                </c:pt>
                <c:pt idx="5">
                  <c:v>0.25806451612903225</c:v>
                </c:pt>
              </c:numCache>
            </c:numRef>
          </c:val>
          <c:extLst>
            <c:ext xmlns:c16="http://schemas.microsoft.com/office/drawing/2014/chart" uri="{C3380CC4-5D6E-409C-BE32-E72D297353CC}">
              <c16:uniqueId val="{00000001-B1A7-408C-B165-25351ED7138B}"/>
            </c:ext>
          </c:extLst>
        </c:ser>
        <c:dLbls>
          <c:showLegendKey val="0"/>
          <c:showVal val="0"/>
          <c:showCatName val="0"/>
          <c:showSerName val="0"/>
          <c:showPercent val="0"/>
          <c:showBubbleSize val="0"/>
        </c:dLbls>
        <c:gapWidth val="219"/>
        <c:overlap val="-27"/>
        <c:axId val="744165352"/>
        <c:axId val="744170272"/>
      </c:barChart>
      <c:catAx>
        <c:axId val="74416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744170272"/>
        <c:crosses val="autoZero"/>
        <c:auto val="1"/>
        <c:lblAlgn val="ctr"/>
        <c:lblOffset val="100"/>
        <c:noMultiLvlLbl val="0"/>
      </c:catAx>
      <c:valAx>
        <c:axId val="7441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74416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Sheet1!$W$593</c:f>
              <c:strCache>
                <c:ptCount val="1"/>
                <c:pt idx="0">
                  <c:v>Medlem i idrottsförening</c:v>
                </c:pt>
              </c:strCache>
            </c:strRef>
          </c:tx>
          <c:spPr>
            <a:solidFill>
              <a:srgbClr val="006BB1"/>
            </a:solidFill>
            <a:ln w="9525">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Sheet1!$X$593:$AA$593</c:f>
              <c:numCache>
                <c:formatCode>###0%</c:formatCode>
                <c:ptCount val="4"/>
                <c:pt idx="0" formatCode="0%">
                  <c:v>0.05</c:v>
                </c:pt>
                <c:pt idx="1">
                  <c:v>0.17801047120418848</c:v>
                </c:pt>
                <c:pt idx="2" formatCode="0%">
                  <c:v>0.05</c:v>
                </c:pt>
                <c:pt idx="3">
                  <c:v>0.17567567567567569</c:v>
                </c:pt>
              </c:numCache>
            </c:numRef>
          </c:val>
          <c:extLst>
            <c:ext xmlns:c16="http://schemas.microsoft.com/office/drawing/2014/chart" uri="{C3380CC4-5D6E-409C-BE32-E72D297353CC}">
              <c16:uniqueId val="{00000000-E6F1-4B01-9C3C-90A468D0C99F}"/>
            </c:ext>
          </c:extLst>
        </c:ser>
        <c:ser>
          <c:idx val="1"/>
          <c:order val="1"/>
          <c:tx>
            <c:strRef>
              <c:f>Sheet1!$W$594</c:f>
              <c:strCache>
                <c:ptCount val="1"/>
                <c:pt idx="0">
                  <c:v>Ej medlem i idrottsförening</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Sheet1!$X$591:$AA$592</c:f>
              <c:multiLvlStrCache>
                <c:ptCount val="4"/>
                <c:lvl>
                  <c:pt idx="0">
                    <c:v>Årskurs 9</c:v>
                  </c:pt>
                  <c:pt idx="1">
                    <c:v>Gymnasiet år 2</c:v>
                  </c:pt>
                  <c:pt idx="2">
                    <c:v>Årskurs 9</c:v>
                  </c:pt>
                  <c:pt idx="3">
                    <c:v>Gymnasiet år 2</c:v>
                  </c:pt>
                </c:lvl>
                <c:lvl>
                  <c:pt idx="0">
                    <c:v>Tjejer</c:v>
                  </c:pt>
                  <c:pt idx="2">
                    <c:v>Killar</c:v>
                  </c:pt>
                </c:lvl>
              </c:multiLvlStrCache>
            </c:multiLvlStrRef>
          </c:cat>
          <c:val>
            <c:numRef>
              <c:f>Sheet1!$X$594:$AA$594</c:f>
              <c:numCache>
                <c:formatCode>###0%</c:formatCode>
                <c:ptCount val="4"/>
                <c:pt idx="0" formatCode="0%">
                  <c:v>0.33</c:v>
                </c:pt>
                <c:pt idx="1">
                  <c:v>0.33375474083438683</c:v>
                </c:pt>
                <c:pt idx="2" formatCode="0%">
                  <c:v>0.24</c:v>
                </c:pt>
                <c:pt idx="3">
                  <c:v>0.30559757942511345</c:v>
                </c:pt>
              </c:numCache>
            </c:numRef>
          </c:val>
          <c:extLst>
            <c:ext xmlns:c16="http://schemas.microsoft.com/office/drawing/2014/chart" uri="{C3380CC4-5D6E-409C-BE32-E72D297353CC}">
              <c16:uniqueId val="{00000001-E6F1-4B01-9C3C-90A468D0C99F}"/>
            </c:ext>
          </c:extLst>
        </c:ser>
        <c:dLbls>
          <c:showLegendKey val="0"/>
          <c:showVal val="0"/>
          <c:showCatName val="0"/>
          <c:showSerName val="0"/>
          <c:showPercent val="0"/>
          <c:showBubbleSize val="0"/>
        </c:dLbls>
        <c:gapWidth val="219"/>
        <c:overlap val="-27"/>
        <c:axId val="965009216"/>
        <c:axId val="965006920"/>
      </c:barChart>
      <c:catAx>
        <c:axId val="9650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965006920"/>
        <c:crosses val="autoZero"/>
        <c:auto val="1"/>
        <c:lblAlgn val="ctr"/>
        <c:lblOffset val="100"/>
        <c:noMultiLvlLbl val="0"/>
      </c:catAx>
      <c:valAx>
        <c:axId val="9650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96500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i="0" baseline="0">
                <a:effectLst/>
              </a:rPr>
              <a:t>Andel med god självskattad hälsa utifrån daglig fysisk aktivitet (tjejer/killar) - Länsnivå</a:t>
            </a:r>
            <a:endParaRPr lang="sv-SE">
              <a:effectLst/>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Sheet1!$O$849</c:f>
              <c:strCache>
                <c:ptCount val="1"/>
                <c:pt idx="0">
                  <c:v>Mindre än 30 minuter</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Sheet1!$P$849:$U$849</c:f>
              <c:numCache>
                <c:formatCode>0%</c:formatCode>
                <c:ptCount val="6"/>
                <c:pt idx="0">
                  <c:v>0.62</c:v>
                </c:pt>
                <c:pt idx="1">
                  <c:v>0.72</c:v>
                </c:pt>
                <c:pt idx="2">
                  <c:v>0.54</c:v>
                </c:pt>
                <c:pt idx="3">
                  <c:v>0.77</c:v>
                </c:pt>
                <c:pt idx="4">
                  <c:v>0.62</c:v>
                </c:pt>
                <c:pt idx="5">
                  <c:v>0.72</c:v>
                </c:pt>
              </c:numCache>
            </c:numRef>
          </c:val>
          <c:extLst>
            <c:ext xmlns:c16="http://schemas.microsoft.com/office/drawing/2014/chart" uri="{C3380CC4-5D6E-409C-BE32-E72D297353CC}">
              <c16:uniqueId val="{00000000-6B89-4009-8A0F-97E1EC20A761}"/>
            </c:ext>
          </c:extLst>
        </c:ser>
        <c:ser>
          <c:idx val="1"/>
          <c:order val="1"/>
          <c:tx>
            <c:strRef>
              <c:f>Sheet1!$O$850</c:f>
              <c:strCache>
                <c:ptCount val="1"/>
                <c:pt idx="0">
                  <c:v>30 till 59 minuter</c:v>
                </c:pt>
              </c:strCache>
            </c:strRef>
          </c:tx>
          <c:spPr>
            <a:solidFill>
              <a:schemeClr val="accent2"/>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Sheet1!$P$850:$U$850</c:f>
              <c:numCache>
                <c:formatCode>0%</c:formatCode>
                <c:ptCount val="6"/>
                <c:pt idx="0">
                  <c:v>0.72</c:v>
                </c:pt>
                <c:pt idx="1">
                  <c:v>0.85</c:v>
                </c:pt>
                <c:pt idx="2">
                  <c:v>0.61</c:v>
                </c:pt>
                <c:pt idx="3">
                  <c:v>0.82</c:v>
                </c:pt>
                <c:pt idx="4">
                  <c:v>0.64</c:v>
                </c:pt>
                <c:pt idx="5">
                  <c:v>0.76</c:v>
                </c:pt>
              </c:numCache>
            </c:numRef>
          </c:val>
          <c:extLst>
            <c:ext xmlns:c16="http://schemas.microsoft.com/office/drawing/2014/chart" uri="{C3380CC4-5D6E-409C-BE32-E72D297353CC}">
              <c16:uniqueId val="{00000001-6B89-4009-8A0F-97E1EC20A761}"/>
            </c:ext>
          </c:extLst>
        </c:ser>
        <c:ser>
          <c:idx val="2"/>
          <c:order val="2"/>
          <c:tx>
            <c:strRef>
              <c:f>Sheet1!$O$851</c:f>
              <c:strCache>
                <c:ptCount val="1"/>
                <c:pt idx="0">
                  <c:v>60 minuter eller mer</c:v>
                </c:pt>
              </c:strCache>
            </c:strRef>
          </c:tx>
          <c:spPr>
            <a:solidFill>
              <a:srgbClr val="006BB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Sheet1!$P$847:$U$848</c:f>
              <c:multiLvlStrCache>
                <c:ptCount val="6"/>
                <c:lvl>
                  <c:pt idx="0">
                    <c:v>Tjejer</c:v>
                  </c:pt>
                  <c:pt idx="1">
                    <c:v>Killar</c:v>
                  </c:pt>
                  <c:pt idx="2">
                    <c:v>Tjejer</c:v>
                  </c:pt>
                  <c:pt idx="3">
                    <c:v>Killar</c:v>
                  </c:pt>
                  <c:pt idx="4">
                    <c:v>Tjejer</c:v>
                  </c:pt>
                  <c:pt idx="5">
                    <c:v>Killar</c:v>
                  </c:pt>
                </c:lvl>
                <c:lvl>
                  <c:pt idx="0">
                    <c:v>År 7</c:v>
                  </c:pt>
                  <c:pt idx="2">
                    <c:v>År 9</c:v>
                  </c:pt>
                  <c:pt idx="4">
                    <c:v>Gy. 2</c:v>
                  </c:pt>
                </c:lvl>
              </c:multiLvlStrCache>
            </c:multiLvlStrRef>
          </c:cat>
          <c:val>
            <c:numRef>
              <c:f>Sheet1!$P$851:$U$851</c:f>
              <c:numCache>
                <c:formatCode>0%</c:formatCode>
                <c:ptCount val="6"/>
                <c:pt idx="0">
                  <c:v>0.75</c:v>
                </c:pt>
                <c:pt idx="1">
                  <c:v>0.89</c:v>
                </c:pt>
                <c:pt idx="2">
                  <c:v>0.69</c:v>
                </c:pt>
                <c:pt idx="3">
                  <c:v>0.86</c:v>
                </c:pt>
                <c:pt idx="4">
                  <c:v>0.68</c:v>
                </c:pt>
                <c:pt idx="5">
                  <c:v>0.82</c:v>
                </c:pt>
              </c:numCache>
            </c:numRef>
          </c:val>
          <c:extLst>
            <c:ext xmlns:c16="http://schemas.microsoft.com/office/drawing/2014/chart" uri="{C3380CC4-5D6E-409C-BE32-E72D297353CC}">
              <c16:uniqueId val="{00000002-6B89-4009-8A0F-97E1EC20A761}"/>
            </c:ext>
          </c:extLst>
        </c:ser>
        <c:dLbls>
          <c:showLegendKey val="0"/>
          <c:showVal val="0"/>
          <c:showCatName val="0"/>
          <c:showSerName val="0"/>
          <c:showPercent val="0"/>
          <c:showBubbleSize val="0"/>
        </c:dLbls>
        <c:gapWidth val="219"/>
        <c:overlap val="-27"/>
        <c:axId val="889198344"/>
        <c:axId val="889198664"/>
      </c:barChart>
      <c:catAx>
        <c:axId val="88919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889198664"/>
        <c:crosses val="autoZero"/>
        <c:auto val="1"/>
        <c:lblAlgn val="ctr"/>
        <c:lblOffset val="100"/>
        <c:noMultiLvlLbl val="0"/>
      </c:catAx>
      <c:valAx>
        <c:axId val="88919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88919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2024-01-09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117719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69858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Detta sambandet gäller båda könen och i alla åldersgrupper.</a:t>
            </a:r>
          </a:p>
          <a:p>
            <a:r>
              <a:rPr lang="sv-SE" i="0" baseline="0"/>
              <a:t>Vi ser även att det är en större andra killar än flickor med god hälsa, oavsett aktivitetsnivå</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191575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a:t>
            </a:r>
            <a:r>
              <a:rPr lang="sv-SE" dirty="0"/>
              <a:t>indexet "Mental Health </a:t>
            </a:r>
            <a:r>
              <a:rPr lang="sv-SE" dirty="0" err="1"/>
              <a:t>Continuum</a:t>
            </a:r>
            <a:r>
              <a:rPr lang="sv-SE" dirty="0"/>
              <a:t> - Short form" (MHC-SF) </a:t>
            </a:r>
            <a:r>
              <a:rPr lang="sv-SE" sz="1200" dirty="0"/>
              <a:t>.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a:t>
            </a:r>
            <a:r>
              <a:rPr lang="sv-SE" sz="1200" dirty="0">
                <a:effectLst/>
                <a:latin typeface="Calibri" panose="020F0502020204030204" pitchFamily="34" charset="0"/>
                <a:ea typeface="Calibri" panose="020F0502020204030204" pitchFamily="34" charset="0"/>
              </a:rPr>
              <a:t>Indexet baseras på totalt 14 frågor varav tre frågor kring emotionell välmående, fem frågor kring socialt välmående och sex frågor kring psykologiskt välmående.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MHC-SF index redovisas för.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173958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a:solidFill>
                  <a:srgbClr val="FF0000"/>
                </a:solidFill>
              </a:rPr>
              <a:t>I </a:t>
            </a:r>
            <a:r>
              <a:rPr lang="sv-SE" b="0" baseline="0" dirty="0">
                <a:solidFill>
                  <a:srgbClr val="FF0000"/>
                </a:solidFill>
              </a:rPr>
              <a:t>L</a:t>
            </a:r>
            <a:r>
              <a:rPr lang="sv-SE" b="0" baseline="0">
                <a:solidFill>
                  <a:srgbClr val="FF0000"/>
                </a:solidFill>
              </a:rPr>
              <a:t>ekeberg </a:t>
            </a:r>
            <a:r>
              <a:rPr lang="sv-SE" b="0" baseline="0" dirty="0">
                <a:solidFill>
                  <a:srgbClr val="FF0000"/>
                </a:solidFill>
              </a:rPr>
              <a:t>kommun ser vi stora skillnader över åren, eftersom det är det är ett litet underlag i kommunen (få barn i varje årsklass).</a:t>
            </a:r>
          </a:p>
          <a:p>
            <a:r>
              <a:rPr lang="sv-SE" b="0" baseline="0" dirty="0">
                <a:solidFill>
                  <a:srgbClr val="FF0000"/>
                </a:solidFill>
              </a:rPr>
              <a:t>I samtliga mätningar kan vi se att flickorna är överviktiga/</a:t>
            </a:r>
            <a:r>
              <a:rPr lang="sv-SE" b="0" baseline="0" dirty="0" err="1">
                <a:solidFill>
                  <a:srgbClr val="FF0000"/>
                </a:solidFill>
              </a:rPr>
              <a:t>obesa</a:t>
            </a:r>
            <a:r>
              <a:rPr lang="sv-SE" b="0" baseline="0" dirty="0">
                <a:solidFill>
                  <a:srgbClr val="FF0000"/>
                </a:solidFill>
              </a:rPr>
              <a:t> än pojkarna i förskolan. Jämförelse med Regionen på nästa </a:t>
            </a:r>
            <a:r>
              <a:rPr lang="sv-SE" b="0" baseline="0" dirty="0" err="1">
                <a:solidFill>
                  <a:srgbClr val="FF0000"/>
                </a:solidFill>
              </a:rPr>
              <a:t>slide</a:t>
            </a:r>
            <a:r>
              <a:rPr lang="sv-SE" b="0" baseline="0" dirty="0">
                <a:solidFill>
                  <a:srgbClr val="FF0000"/>
                </a:solidFill>
              </a:rPr>
              <a: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86509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indelningen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För vuxna går gränsen för övervikt vid 25 BMI, </a:t>
            </a:r>
            <a:r>
              <a:rPr lang="sv-SE" b="0" baseline="0" dirty="0" err="1"/>
              <a:t>isoBMI</a:t>
            </a:r>
            <a:r>
              <a:rPr lang="sv-SE" b="0" baseline="0" dirty="0"/>
              <a:t> skiljer sig åt för beroende på barnets ålder. Tidigare var resultatet uppdelat med övervikt och fetma var för sig men är nu </a:t>
            </a:r>
            <a:r>
              <a:rPr lang="sv-SE" b="0" baseline="0" dirty="0" err="1"/>
              <a:t>ihopklumpat</a:t>
            </a:r>
            <a:r>
              <a:rPr lang="sv-SE" b="0" baseline="0" dirty="0"/>
              <a:t> dels pga. juridiska skäl med identifieringsrisk samt för att få stabilare siffror.</a:t>
            </a:r>
          </a:p>
          <a:p>
            <a:endParaRPr lang="sv-SE" b="1" baseline="0" dirty="0"/>
          </a:p>
          <a:p>
            <a:r>
              <a:rPr lang="sv-SE" b="1" baseline="0" dirty="0">
                <a:solidFill>
                  <a:srgbClr val="FF0000"/>
                </a:solidFill>
              </a:rPr>
              <a:t>Kommentar: </a:t>
            </a:r>
            <a:r>
              <a:rPr lang="sv-SE" b="0" baseline="0" dirty="0">
                <a:solidFill>
                  <a:srgbClr val="FF0000"/>
                </a:solidFill>
              </a:rPr>
              <a:t>För Örebro län – Vi ser att övervikten/obesitas har ökat för pojkar i förskolan, åk 4 samt gymnasiet år 1, för åk 7 har det minskat något sedan 2020. För flickorna ser vi inget tydligt mönster över åren. Vi ser att övervikt/obesitas är vanligare hos flickor än pojkar i förskoleåren. I Gymnasiet sticker pojkarnas statistik iväg de senaste året.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147035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”bra” eller ”mycket bra” på frågan ”Hur bedömer du ditt allmänna hälsotillstånd?”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bedömer sitt allmänna hälsotillstånd bra eller mycket bra är relativt stabilt över åren för både män och även för kvinnor även om vi kan se en liten minskning de två senaste mätningarna jämfört med 2012. Om vi jämför med 2000 är andelen samma nu som 2000 för män och en procent lägre för kvinnor.</a:t>
            </a:r>
          </a:p>
          <a:p>
            <a:endParaRPr lang="sv-SE" b="0" baseline="0" dirty="0"/>
          </a:p>
          <a:p>
            <a:r>
              <a:rPr lang="sv-SE" b="1" dirty="0"/>
              <a:t>Kommentar kommunen:</a:t>
            </a:r>
            <a:r>
              <a:rPr lang="sv-SE" dirty="0"/>
              <a:t> I tabellen till höger ser vi data för kommunen uppdelat på ålder och kön. Män upplever i större grad sitt allmänna hälsotillstånd till bra eller mycket bra än kvinnor. På totalnivå ligger Lekeberg på liknande siffror som länet.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354741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åldersstandardiserade uppgifter. KI/2 står för halva 95% konfidensintervallets längd.</a:t>
            </a:r>
          </a:p>
          <a:p>
            <a:endParaRPr lang="sv-SE" dirty="0"/>
          </a:p>
          <a:p>
            <a:r>
              <a:rPr lang="sv-SE" b="1" dirty="0"/>
              <a:t>Punktskattningen (P):</a:t>
            </a:r>
            <a:r>
              <a:rPr lang="sv-SE" dirty="0"/>
              <a:t> är det som i dagligt tal kallas undersökningens resultat. Om 100 av 1000 personer svarat ja på en fråga blir punktskattningen 10 procent ja. </a:t>
            </a:r>
            <a:r>
              <a:rPr lang="sv-SE" b="1" i="1" dirty="0"/>
              <a:t>Kan jämföras med andel. </a:t>
            </a:r>
          </a:p>
          <a:p>
            <a:endParaRPr lang="sv-SE" dirty="0"/>
          </a:p>
          <a:p>
            <a:r>
              <a:rPr lang="sv-SE" b="1" dirty="0"/>
              <a:t>KI/2: </a:t>
            </a:r>
            <a:r>
              <a:rPr lang="sv-SE" dirty="0"/>
              <a:t>Felmarginalen ger information om hur precis punktskattningen är. Liv &amp; hälsa är en urvalsundersökning, vi vet inte vilket svar vi hade fått om alla personer 18 år och äldre hade svarat på enkäten. Felmarginalen är en skattning av den osäkerheten. Ju större felmarginal, desto osäkrare skattning. </a:t>
            </a:r>
          </a:p>
          <a:p>
            <a:r>
              <a:rPr lang="sv-SE" dirty="0"/>
              <a:t>Punktskattningen +/- felmarginalen kallas konfidensintervallet. I tabellen ser vi konfidensintervallet delat på 2. </a:t>
            </a:r>
            <a:r>
              <a:rPr lang="sv-SE" b="1" i="1" dirty="0"/>
              <a:t>Kan säga ungefär hur ”stabila” eller ”säkra” siffrorna är, ju lägre siffra desto säkrare.</a:t>
            </a:r>
          </a:p>
          <a:p>
            <a:endParaRPr lang="sv-SE" b="1" i="1" dirty="0"/>
          </a:p>
          <a:p>
            <a:r>
              <a:rPr lang="sv-SE" b="1" i="0" dirty="0"/>
              <a:t>Presentation (ingen tolkning) av data:</a:t>
            </a:r>
            <a:br>
              <a:rPr lang="sv-SE" b="1" i="0" dirty="0"/>
            </a:br>
            <a:r>
              <a:rPr lang="sv-SE" b="0" i="0" dirty="0"/>
              <a:t>Män upplever att de mår bättre än kvinnor</a:t>
            </a:r>
          </a:p>
          <a:p>
            <a:r>
              <a:rPr lang="sv-SE" b="0" i="0" dirty="0"/>
              <a:t>Personer födda utanför Sverige upplever att de mår bättre än de som är födda i Sverige</a:t>
            </a:r>
          </a:p>
          <a:p>
            <a:r>
              <a:rPr lang="sv-SE" b="0" i="0" dirty="0"/>
              <a:t>Personer med eftergymnasial utbildning upplever att de mår bättre än de med gymnasial eller förgymnasial</a:t>
            </a:r>
          </a:p>
          <a:p>
            <a:r>
              <a:rPr lang="sv-SE" b="0" i="0" dirty="0"/>
              <a:t>Personer med medel eller hög inkomstnivå upplever att mår bättre än de med låg.</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328318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angivit att de har en längd och vikt som ger ett BMI på minst 25 vid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Andelen som har ett BMI på minst 25 i region Örebro län har stadigt ökat över åren för både män och kvinnor </a:t>
            </a:r>
          </a:p>
          <a:p>
            <a:endParaRPr lang="sv-SE" b="0" baseline="0" dirty="0"/>
          </a:p>
          <a:p>
            <a:r>
              <a:rPr lang="sv-SE" b="1" dirty="0"/>
              <a:t>Kommentar tabell: </a:t>
            </a:r>
            <a:r>
              <a:rPr lang="sv-SE" dirty="0"/>
              <a:t>till höger ser vi data för kommunen uppdelat på ålder och kön. Män i kommunen har i större utsträckning ett BMI på minst 25 jämfört med kvinnor. I åldrarna 50-69 är det störst andel med BMI på minst 25 för både kvinnor och män.</a:t>
            </a:r>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80015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a:t>
            </a:r>
            <a:r>
              <a:rPr lang="en-US" dirty="0"/>
              <a:t> </a:t>
            </a:r>
            <a:r>
              <a:rPr lang="sv-SE" dirty="0"/>
              <a:t>Andel 18 år och äldre som bedömer sitt allmänna hälsotillstånd som bra eller mycket bra, år 2022, </a:t>
            </a:r>
            <a:r>
              <a:rPr lang="sv-SE" dirty="0" err="1"/>
              <a:t>åldersstandardiserat</a:t>
            </a:r>
            <a:r>
              <a:rPr lang="sv-SE" dirty="0"/>
              <a:t>, u</a:t>
            </a:r>
            <a:r>
              <a:rPr lang="sv-SE" i="0" baseline="0" dirty="0"/>
              <a:t>tifrån listade indelningsgrunder.</a:t>
            </a:r>
            <a:r>
              <a:rPr lang="sv-SE" dirty="0"/>
              <a:t> </a:t>
            </a:r>
          </a:p>
          <a:p>
            <a:endParaRPr lang="sv-SE" b="1" i="1" dirty="0"/>
          </a:p>
          <a:p>
            <a:r>
              <a:rPr lang="sv-SE" b="1" i="0" dirty="0"/>
              <a:t>Presentation (ingen tolkning) av data:</a:t>
            </a:r>
            <a:br>
              <a:rPr lang="sv-SE" b="1" i="0" dirty="0"/>
            </a:br>
            <a:r>
              <a:rPr lang="sv-SE" b="0" i="0" dirty="0"/>
              <a:t>Fler män än kvinnor har ett </a:t>
            </a:r>
            <a:r>
              <a:rPr lang="sv-SE" b="0" i="0" dirty="0" err="1"/>
              <a:t>bmi</a:t>
            </a:r>
            <a:r>
              <a:rPr lang="sv-SE" b="0" i="0" dirty="0"/>
              <a:t> på 25 eller mer.</a:t>
            </a:r>
          </a:p>
          <a:p>
            <a:r>
              <a:rPr lang="sv-SE" b="0" i="0" dirty="0"/>
              <a:t>Fler andel födda i övriga norden har ett </a:t>
            </a:r>
            <a:r>
              <a:rPr lang="sv-SE" b="0" i="0" dirty="0" err="1"/>
              <a:t>bmi</a:t>
            </a:r>
            <a:r>
              <a:rPr lang="sv-SE" b="0" i="0" dirty="0"/>
              <a:t> på 25 eller mer jämfört med de födda i Sverige eller övriga världen.</a:t>
            </a:r>
          </a:p>
          <a:p>
            <a:r>
              <a:rPr lang="sv-SE" b="0" i="0" dirty="0"/>
              <a:t>Färre andel har ett </a:t>
            </a:r>
            <a:r>
              <a:rPr lang="sv-SE" b="0" i="0" dirty="0" err="1"/>
              <a:t>bmi</a:t>
            </a:r>
            <a:r>
              <a:rPr lang="sv-SE" b="0" i="0" dirty="0"/>
              <a:t> på 25 eller mer bland personer med eftergymnasial utbildning jämfört med övriga grupper.</a:t>
            </a:r>
          </a:p>
          <a:p>
            <a:r>
              <a:rPr lang="sv-SE" b="0" i="0" dirty="0"/>
              <a:t>Personer med medel eller höginkomst har större risk att ha </a:t>
            </a:r>
            <a:r>
              <a:rPr lang="sv-SE" b="0" i="0" dirty="0" err="1"/>
              <a:t>bmi</a:t>
            </a:r>
            <a:r>
              <a:rPr lang="sv-SE" b="0" i="0" dirty="0"/>
              <a:t> på 25 eller mer jämfört med de med låg inkomst. </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152668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18-84 år som svarat ” Ja, vid ett tillfälle” eller ”Ja, vid flera tillfällen” på frågan ”Har det under de senaste 12 månaderna hänt att du haft svårigheter att klara de löpande utgifterna för mat, hyra, räkningar med mera?”</a:t>
            </a:r>
          </a:p>
          <a:p>
            <a:r>
              <a:rPr lang="sv-SE" i="0" baseline="0" dirty="0" err="1"/>
              <a:t>Diagramet</a:t>
            </a:r>
            <a:r>
              <a:rPr lang="sv-SE" i="0" baseline="0" dirty="0"/>
              <a:t> visar de sex senaste mättillfällena som undersökningen </a:t>
            </a:r>
            <a:r>
              <a:rPr lang="sv-SE" i="1" baseline="0" dirty="0"/>
              <a:t>Liv och hälsa</a:t>
            </a:r>
            <a:r>
              <a:rPr lang="sv-SE" i="0" baseline="0" dirty="0"/>
              <a:t> har genomförts. Observera att för mätningen 2000 gällde ett lite snävare åldersspann. Redovisningen i diagrammet är på totalnivå och samtliga kommuner i Örebro län är inkluderade. I tabellen till höger visas resultat för kommunen under 2022 uppdelat mellan kvinnor och män och åldersspann. </a:t>
            </a:r>
          </a:p>
          <a:p>
            <a:endParaRPr lang="sv-SE" b="1" baseline="0" dirty="0"/>
          </a:p>
          <a:p>
            <a:r>
              <a:rPr lang="sv-SE" b="1" baseline="0" dirty="0"/>
              <a:t>Kommentar diagram: </a:t>
            </a:r>
            <a:r>
              <a:rPr lang="sv-SE" b="0" baseline="0" dirty="0"/>
              <a:t>Andel som varit i ekonomisk kris har minskat över tid för båda könen. För män har det fått stabilt nedåt, för kvinnor har det också gått ner även om det var en stor andel med ekonomiska svårigheter år 2012. </a:t>
            </a:r>
            <a:endParaRPr lang="sv-SE" b="1" baseline="0" dirty="0"/>
          </a:p>
          <a:p>
            <a:endParaRPr lang="sv-SE" b="1" baseline="0" dirty="0"/>
          </a:p>
          <a:p>
            <a:r>
              <a:rPr lang="sv-SE" b="1" baseline="0" dirty="0"/>
              <a:t>Kommentar tabell:</a:t>
            </a:r>
            <a:endParaRPr lang="sv-SE" b="0" baseline="0" dirty="0"/>
          </a:p>
          <a:p>
            <a:r>
              <a:rPr lang="sv-SE" dirty="0"/>
              <a:t>I tabellen till höger ser vi data för kommunen uppdelat på ålder och kön. För männen är andelen med ekonomiska svårigheter högst i åldrarna 18-29, för kvinnor är det istället åldrarna 50-69.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113468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04034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18-84 år som svarat ”Ja, vid ett tillfälle” eller ”Ja, vid flera tillfällen” på frågan ”Har det under de senaste 12 månaderna hänt att du haft svårigheter att klara de löpande utgifterna för mat, hyra, räkningar med mera?”, </a:t>
            </a:r>
            <a:r>
              <a:rPr lang="sv-SE" i="0" baseline="0" dirty="0" err="1"/>
              <a:t>åldersstandardiserat</a:t>
            </a:r>
            <a:r>
              <a:rPr lang="sv-SE" i="0" baseline="0" dirty="0"/>
              <a:t>, </a:t>
            </a:r>
            <a:r>
              <a:rPr lang="sv-SE" dirty="0"/>
              <a:t>u</a:t>
            </a:r>
            <a:r>
              <a:rPr lang="sv-SE" i="0" baseline="0" dirty="0"/>
              <a:t>tifrån listade indelningsgrunder.</a:t>
            </a:r>
          </a:p>
          <a:p>
            <a:endParaRPr lang="sv-SE" b="1" i="0" dirty="0"/>
          </a:p>
          <a:p>
            <a:r>
              <a:rPr lang="sv-SE" b="1" i="0" dirty="0"/>
              <a:t>Presentation (ingen tolkning) av data:</a:t>
            </a:r>
            <a:br>
              <a:rPr lang="sv-SE" b="1" i="0" dirty="0"/>
            </a:br>
            <a:r>
              <a:rPr lang="sv-SE" b="0" i="0" dirty="0"/>
              <a:t>Större andel kvinnor än män har haft svårt att klara löpande utgifter någon gång under de senaste 12 månaderna.</a:t>
            </a:r>
          </a:p>
          <a:p>
            <a:r>
              <a:rPr lang="sv-SE" b="0" i="0" dirty="0"/>
              <a:t>Personer födda utanför Sverige har i större utsträckning haft svårt att klara löpande utgifter någon gång under de senaste 12 månaderna jämfört med personer födda i Sverige</a:t>
            </a:r>
          </a:p>
          <a:p>
            <a:r>
              <a:rPr lang="sv-SE" b="0" i="0" dirty="0"/>
              <a:t>Desto högre utbildning, desto mindre andel har haft svårt att klara löpande utgifter någon gång under de senaste 12 månaderna.</a:t>
            </a:r>
          </a:p>
          <a:p>
            <a:r>
              <a:rPr lang="sv-SE" b="0" i="0" dirty="0"/>
              <a:t>Personer med medel eller hög inkomstnivå har i mycket lägre grad haft svårt att klara löpande utgifter någon gång under de senaste 12 månaderna.</a:t>
            </a:r>
            <a:br>
              <a:rPr lang="sv-SE" b="1" i="0" dirty="0"/>
            </a:br>
            <a:endParaRPr lang="sv-SE" b="0" i="0"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1477240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på frågan ”Hur mycket sitter du under ett normalt dygn”, svarat 10-12 timmar eller mer än 12 timmar. Redovisningen i diagrammet är uppdelad mellan kvinnor och män samt i ett antal åldersgrupper. I tabellen till höger visas motsvarande resultat för kommunen. </a:t>
            </a:r>
          </a:p>
          <a:p>
            <a:endParaRPr lang="sv-SE" b="1" dirty="0"/>
          </a:p>
          <a:p>
            <a:r>
              <a:rPr lang="sv-SE" b="1" dirty="0"/>
              <a:t>Kommentar diagram:</a:t>
            </a:r>
            <a:r>
              <a:rPr lang="sv-SE" dirty="0"/>
              <a:t> Män mellan 18-49 sitter mer än de övriga åldrarna. För kvinnor går mängden stillasittande ner för varje nästkommande åldersgrupp, fram till 85+ där det ökar igen.</a:t>
            </a:r>
          </a:p>
          <a:p>
            <a:endParaRPr lang="sv-SE" dirty="0"/>
          </a:p>
          <a:p>
            <a:r>
              <a:rPr lang="sv-SE" b="1" dirty="0"/>
              <a:t>Kommentar tabell: </a:t>
            </a:r>
            <a:r>
              <a:rPr lang="sv-SE" b="0" dirty="0"/>
              <a:t>Stillasittandet i kommunen uppskattas som störst i åldrarna 18-29 för både män och kvinnor. Totalt i kommunen uppger 15% av män och 10% kvinnor att de sitter minst 10 timmar om dagen,</a:t>
            </a:r>
          </a:p>
          <a:p>
            <a:endParaRPr lang="sv-SE" b="0" dirty="0"/>
          </a:p>
          <a:p>
            <a:endParaRPr lang="sv-SE" b="1"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472052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som sitter 10 timmar eller mer under ett normalt dygn (personer med funktionsnedsättning undantagna), år 2022,  </a:t>
            </a:r>
            <a:r>
              <a:rPr lang="sv-SE" dirty="0" err="1"/>
              <a:t>åldersstandadiserat</a:t>
            </a:r>
            <a:r>
              <a:rPr lang="sv-SE" dirty="0"/>
              <a:t>, u</a:t>
            </a:r>
            <a:r>
              <a:rPr lang="sv-SE" i="0" baseline="0" dirty="0"/>
              <a:t>tifrån listade indelningsgrunder.</a:t>
            </a:r>
          </a:p>
          <a:p>
            <a:endParaRPr lang="sv-SE" dirty="0"/>
          </a:p>
          <a:p>
            <a:r>
              <a:rPr lang="sv-SE" b="1" i="0" dirty="0"/>
              <a:t>Presentation (ingen tolkning) av data:</a:t>
            </a:r>
            <a:br>
              <a:rPr lang="sv-SE" b="1" i="0" dirty="0"/>
            </a:br>
            <a:r>
              <a:rPr lang="sv-SE" b="0" i="0" dirty="0"/>
              <a:t>Män sitter i större uträckning mer än 10 timmar om dagen än kvinnor</a:t>
            </a:r>
          </a:p>
          <a:p>
            <a:r>
              <a:rPr lang="sv-SE" b="0" i="0" dirty="0"/>
              <a:t>Personer födda i övriga norden sitter i större uträckning mer än 10 timmar om dagen än de födda i Sverige eller i övriga värden</a:t>
            </a:r>
          </a:p>
          <a:p>
            <a:r>
              <a:rPr lang="sv-SE" b="0" i="0" dirty="0"/>
              <a:t>Personer med eftergymnasial utbildning upplever sitter i större uträckning mer än 10 timmar om dagen än de med gymnasial eller förgymnasial</a:t>
            </a:r>
          </a:p>
          <a:p>
            <a:r>
              <a:rPr lang="sv-SE" b="0" i="0" dirty="0"/>
              <a:t>Ingen skillnad i stillasittande när man jämför hög och låginkomsttagare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208087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år och som är fysiskt aktiva minst 150 minuter per vecka. Definieras enligt nedan: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Fysisk träning = får dig att bli andfådd, till exempel löpning, motionsgymnastik eller bollsport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Vardagsmotion = till exempel promenader, cykling eller trädgårdsarbete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Aktivitetsminuter minst 150 minuter per vecka = (fysisk aktivitet*2 och vardagsmotion*1), Fysisk aktivitet väger alltså dubbelt så tungt som vardagsmotion i beräkningen.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Redovisningen i diagrammet är uppdelad mellan kvinnor och män samt i ett antal åldersgrupper. I tabellen till höger visas motsvarande resultat för kommunen.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diagram: </a:t>
            </a:r>
            <a:r>
              <a:rPr lang="sv-SE" i="0" baseline="0" dirty="0"/>
              <a:t>I Diagrammet ser vi att den fysiska aktiviteten minskar med åldern för båda könen. </a:t>
            </a:r>
          </a:p>
          <a:p>
            <a:endParaRPr lang="sv-SE" dirty="0"/>
          </a:p>
          <a:p>
            <a:r>
              <a:rPr lang="sv-SE" b="1" dirty="0"/>
              <a:t>Kommentar tabell: </a:t>
            </a:r>
            <a:r>
              <a:rPr lang="sv-SE" b="0" dirty="0"/>
              <a:t>I kommunen är andelen män som uppnår 150 minuter relativt stabilt mellan åldrarna 18-84 på ca 60%, för kvinnor är störst antal i åldern 18-29, sedan minskar andelen för varje åldersgrupp över.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1752242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dirty="0"/>
              <a:t>Andel 18 år och äldre </a:t>
            </a:r>
            <a:r>
              <a:rPr lang="sv-SE" i="0" baseline="0" dirty="0"/>
              <a:t>som är fysiskt aktiva minst 150 minuter per vecka utifrån listade indelningsgrunder, år 2022, </a:t>
            </a:r>
            <a:r>
              <a:rPr lang="sv-SE" i="0" baseline="0" dirty="0" err="1"/>
              <a:t>åldersstandardiserat</a:t>
            </a:r>
            <a:r>
              <a:rPr lang="sv-SE" i="0" baseline="0" dirty="0"/>
              <a:t> och presenterat enligt indelningsbakgrunder. </a:t>
            </a:r>
          </a:p>
          <a:p>
            <a:endParaRPr lang="sv-SE" dirty="0"/>
          </a:p>
          <a:p>
            <a:r>
              <a:rPr lang="sv-SE" b="1" i="0" dirty="0"/>
              <a:t>Presentation (ingen tolkning) av data:</a:t>
            </a:r>
            <a:br>
              <a:rPr lang="sv-SE" b="1" i="0" dirty="0"/>
            </a:br>
            <a:r>
              <a:rPr lang="sv-SE" b="0" i="0" dirty="0"/>
              <a:t>Kvinnor och män kommer i ungefär lika stor utsträckning upp till 150 aktivitetsminuter i veckan. </a:t>
            </a:r>
          </a:p>
          <a:p>
            <a:r>
              <a:rPr lang="sv-SE" b="0" i="0" dirty="0"/>
              <a:t>Personer födda i Sverige och övriga norden uppger i större utsträckning att de uppnår 150 aktivitetsminuter än de som är förra i övriga världen.</a:t>
            </a:r>
          </a:p>
          <a:p>
            <a:r>
              <a:rPr lang="sv-SE" b="0" i="0" dirty="0"/>
              <a:t>Desto högre utbildningsnivå, desto större andel som uppger att de uppnår 150 aktivitetsminuter.</a:t>
            </a:r>
          </a:p>
          <a:p>
            <a:r>
              <a:rPr lang="sv-SE" b="0" i="0" dirty="0"/>
              <a:t>Medel och höginkomsttagare uppger i större utsträckning att de uppnår 150 aktivitetsminuter än de som har låg inkomst.</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723483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svarat optimistiskt / mycket optimistiskt på frågan ”Hur ser du på framtiden för din personliga del?”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Framtidstron är som störst i åldern 30-49 år för båda könen, sedan sjunker det stabilt</a:t>
            </a:r>
            <a:r>
              <a:rPr lang="sv-SE" b="1" dirty="0"/>
              <a:t>.</a:t>
            </a:r>
          </a:p>
          <a:p>
            <a:endParaRPr lang="sv-SE" b="1" dirty="0"/>
          </a:p>
          <a:p>
            <a:r>
              <a:rPr lang="sv-SE" b="1" dirty="0"/>
              <a:t>Kommentar tabell: </a:t>
            </a:r>
            <a:r>
              <a:rPr lang="sv-SE" b="0" dirty="0"/>
              <a:t>I kommunen har 71% av männen en optimistisk framtidstro och för kvinnorna är det 66%. Framtidstron för män är störst i åldern 30-49, för kvinnor likaså</a:t>
            </a:r>
          </a:p>
          <a:p>
            <a:endParaRPr lang="sv-SE" b="0" dirty="0"/>
          </a:p>
          <a:p>
            <a:r>
              <a:rPr lang="sv-SE" b="1" dirty="0"/>
              <a:t>Särskilt noterbart jämfört med länet</a:t>
            </a:r>
            <a:r>
              <a:rPr lang="sv-SE" b="0" dirty="0"/>
              <a:t>: Andelen kvinnor i ålder 18-29 som ser optimistiskt på framtiden är betydligt lägre än länet i övrigt, detsamma gäller för män även om det i är mindre utsträckning. I åldrarna 30-49 ser vi istället att boende i Lekeberg ser mer optimistiskt på framtiden än övriga länet.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409529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svarat optimistiskt / mycket optimistiskt på frågan ”Hur ser du på framtiden för din personliga del?” 2022, </a:t>
            </a:r>
            <a:r>
              <a:rPr lang="sv-SE" i="0" baseline="0" dirty="0" err="1"/>
              <a:t>åldersstandardiserat</a:t>
            </a:r>
            <a:r>
              <a:rPr lang="sv-SE" i="0" baseline="0" dirty="0"/>
              <a:t>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Andel med framtidstro är jämn mellan män och kvinnor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Andel med framtidstro skiljer sig inte beroende på födelseland</a:t>
            </a:r>
          </a:p>
          <a:p>
            <a:r>
              <a:rPr lang="sv-SE" b="0" i="0" dirty="0"/>
              <a:t>Andel med framtidstro är högre desto högre utbildningsnivå.</a:t>
            </a:r>
          </a:p>
          <a:p>
            <a:r>
              <a:rPr lang="sv-SE" b="0" i="0" dirty="0"/>
              <a:t>Andel med framtidstro är högre bland medel och höginkomsttagare än låginkomsttagare.</a:t>
            </a:r>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3157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18-85+ som svarat ”ja, lätta besvär” eller ”ja, svåra besvär” på frågan ”Upplever du besvär av ensamhet och isolering?” Redovisningen i diagrammet är uppdelad mellan kvinnor och män samt i ett antal åldersgrupper. I tabellen till höger visas motsvarande resultat för kommunen. </a:t>
            </a:r>
          </a:p>
          <a:p>
            <a:endParaRPr lang="sv-SE" dirty="0"/>
          </a:p>
          <a:p>
            <a:r>
              <a:rPr lang="sv-SE" b="1" dirty="0"/>
              <a:t>Kommentar diagram: </a:t>
            </a:r>
            <a:r>
              <a:rPr lang="sv-SE" b="0" dirty="0"/>
              <a:t>För både män och kvinnor är andelen som besväras av ensamhet och isolering störst vid 18-29 år och 85+ år. Lägst nivå ses vid 50-69 år för båda könen</a:t>
            </a:r>
          </a:p>
          <a:p>
            <a:endParaRPr lang="sv-SE" b="1" dirty="0"/>
          </a:p>
          <a:p>
            <a:r>
              <a:rPr lang="sv-SE" b="1" dirty="0"/>
              <a:t>Kommentar tabell: </a:t>
            </a:r>
            <a:r>
              <a:rPr lang="sv-SE" b="0" dirty="0"/>
              <a:t>I kommunen ser vi på totalnivå att 4%-enheter fler andel kvinnor som besväras av ensamhet och isolering än män. </a:t>
            </a:r>
          </a:p>
          <a:p>
            <a:endParaRPr lang="sv-SE" b="0" dirty="0"/>
          </a:p>
          <a:p>
            <a:r>
              <a:rPr lang="sv-SE" b="1" dirty="0"/>
              <a:t>Särskilt noterbart jämfört med länet</a:t>
            </a:r>
            <a:r>
              <a:rPr lang="sv-SE" b="0" dirty="0"/>
              <a:t>: Färre andel unga vuxna upplever ensamhet och isolering i Lekeberg jämfört med länet i stort.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2594632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a:t>
            </a:r>
            <a:r>
              <a:rPr lang="en-US" dirty="0"/>
              <a:t> </a:t>
            </a:r>
            <a:r>
              <a:rPr lang="sv-SE" i="0" baseline="0" dirty="0"/>
              <a:t>Andelen personer i åldrarna 18-85+ som svarat ”ja, lätta besvär” eller ”ja, svåra besvär” på frågan ”Upplever du besvär av ensamhet och isolering?” utifrån listade indelningsgrunder.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i="0" dirty="0"/>
              <a:t>Presentation (ingen tolkning) av data:</a:t>
            </a:r>
            <a:br>
              <a:rPr lang="sv-SE" b="1" i="0" dirty="0"/>
            </a:br>
            <a:r>
              <a:rPr lang="sv-SE" b="0" i="0" dirty="0"/>
              <a:t>Kvinnor anger i större utsträckning att de besväras av ensamhet.</a:t>
            </a:r>
          </a:p>
          <a:p>
            <a:r>
              <a:rPr lang="sv-SE" b="0" i="0" dirty="0"/>
              <a:t>Födelseland spelar generellt ingen skillnad för risken för ensamhet och isolering.</a:t>
            </a:r>
          </a:p>
          <a:p>
            <a:r>
              <a:rPr lang="sv-SE" b="0" i="0" dirty="0"/>
              <a:t>Ingen skillnad i de olika utbildningsnivåerna.</a:t>
            </a:r>
          </a:p>
          <a:p>
            <a:r>
              <a:rPr lang="sv-SE" b="0" i="0" dirty="0"/>
              <a:t>Personer med låg inkomst besväras i större utsträckning av ensamhet jämfört med medel och höginkomsttagare.</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320823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0" baseline="0" dirty="0"/>
              <a:t>- Aktivitetsminuter minst 150 minuter per vecka = (fysisk aktivitet*2 och vardagsmotion*1), Fysisk aktivitet väger alltså dubbelt så tungt som vardagsmotion i beräkningen.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 </a:t>
            </a:r>
            <a:r>
              <a:rPr lang="sv-SE" b="0" i="0" baseline="0" dirty="0"/>
              <a:t>Andel som uppnår 150 aktivitetsminuter i veckan minskar stadigt med åldern. Det är stor skillnad mellan de som är regelbundet aktiva med andra och de som inte är det. Störst är skillnaden hos kvinnor mellan 30-49 år det skiljer hela 27 procentenheter.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286651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Andel </a:t>
            </a:r>
            <a:r>
              <a:rPr lang="sv-SE" b="1" dirty="0"/>
              <a:t>barn i hushåll med låg ekonomisk standard</a:t>
            </a:r>
          </a:p>
          <a:p>
            <a:endParaRPr lang="sv-SE" b="0" dirty="0"/>
          </a:p>
          <a:p>
            <a:r>
              <a:rPr lang="sv-SE" b="0" dirty="0"/>
              <a:t>Definition: </a:t>
            </a:r>
          </a:p>
          <a:p>
            <a:pPr marL="285750" indent="-285750">
              <a:buFontTx/>
              <a:buChar char="-"/>
            </a:pPr>
            <a:r>
              <a:rPr lang="sv-SE" sz="1800" b="0" i="0" u="none" strike="noStrike" dirty="0">
                <a:solidFill>
                  <a:srgbClr val="000000"/>
                </a:solidFill>
                <a:effectLst/>
                <a:latin typeface="Calibri" panose="020F0502020204030204" pitchFamily="34" charset="0"/>
              </a:rPr>
              <a:t>Låg ekonomisk standard innebär att den disponibla inkomsten per</a:t>
            </a:r>
            <a:br>
              <a:rPr lang="sv-SE" sz="1800" b="0" i="0" u="none" strike="noStrike" dirty="0">
                <a:solidFill>
                  <a:srgbClr val="000000"/>
                </a:solidFill>
                <a:effectLst/>
                <a:latin typeface="Calibri" panose="020F0502020204030204" pitchFamily="34" charset="0"/>
              </a:rPr>
            </a:br>
            <a:r>
              <a:rPr lang="sv-SE" sz="1800" b="0" i="0" u="none" strike="noStrike" dirty="0">
                <a:solidFill>
                  <a:srgbClr val="000000"/>
                </a:solidFill>
                <a:effectLst/>
                <a:latin typeface="Calibri" panose="020F0502020204030204" pitchFamily="34" charset="0"/>
              </a:rPr>
              <a:t>hushåll är lägre än 60 % av medianvärdet för riket. </a:t>
            </a:r>
          </a:p>
          <a:p>
            <a:pPr marL="285750" indent="-285750">
              <a:buFontTx/>
              <a:buChar char="-"/>
            </a:pPr>
            <a:r>
              <a:rPr lang="sv-SE" sz="1800" b="0" i="0" u="none" strike="noStrike" dirty="0">
                <a:solidFill>
                  <a:srgbClr val="000000"/>
                </a:solidFill>
                <a:effectLst/>
                <a:latin typeface="Calibri" panose="020F0502020204030204" pitchFamily="34" charset="0"/>
              </a:rPr>
              <a:t>Disponibel inkomst hur mycket pengar som finns kvar från alla inkomster minus skatter </a:t>
            </a:r>
          </a:p>
          <a:p>
            <a:pPr marL="285750" indent="-285750">
              <a:buFontTx/>
              <a:buChar char="-"/>
            </a:pPr>
            <a:r>
              <a:rPr lang="sv-SE" sz="1800" b="0" i="0" u="none" strike="noStrike" dirty="0">
                <a:solidFill>
                  <a:srgbClr val="000000"/>
                </a:solidFill>
                <a:effectLst/>
                <a:latin typeface="Calibri" panose="020F0502020204030204" pitchFamily="34" charset="0"/>
              </a:rPr>
              <a:t>Med barn avses åldern 0-19 år.</a:t>
            </a:r>
            <a:r>
              <a:rPr lang="sv-SE" dirty="0"/>
              <a:t> </a:t>
            </a:r>
          </a:p>
          <a:p>
            <a:pPr marL="285750" indent="-285750">
              <a:buFontTx/>
              <a:buChar char="-"/>
            </a:pPr>
            <a:endParaRPr lang="sv-S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v-SE" sz="1200" b="0" i="0" u="none" strike="noStrike" dirty="0">
                <a:solidFill>
                  <a:srgbClr val="000000"/>
                </a:solidFill>
                <a:effectLst/>
                <a:latin typeface="Calibri" panose="020F0502020204030204" pitchFamily="34" charset="0"/>
              </a:rPr>
              <a:t>I praktiken innebär att ett barn kvalificerar in om hushållet har mindre än ca 159 000kr i disponibel inkomst om året eller 13200kr i månaden att röra sig med efter skatt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000000"/>
                </a:solidFill>
                <a:effectLst/>
                <a:latin typeface="Calibri" panose="020F0502020204030204" pitchFamily="34" charset="0"/>
              </a:rPr>
              <a:t>För kommunen:</a:t>
            </a:r>
            <a:br>
              <a:rPr lang="sv-SE" sz="1200" b="1" i="0" u="none" strike="noStrike" dirty="0">
                <a:solidFill>
                  <a:srgbClr val="000000"/>
                </a:solidFill>
                <a:effectLst/>
                <a:latin typeface="Calibri" panose="020F0502020204030204" pitchFamily="34" charset="0"/>
              </a:rPr>
            </a:br>
            <a:r>
              <a:rPr lang="sv-SE" sz="1200" b="1" i="0" u="none" strike="noStrike" dirty="0">
                <a:solidFill>
                  <a:srgbClr val="000000"/>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 För Lekeberg kommun har andel barn i hushåll med låg ekonomisk standard sjunkit genom åren, de är den enda kommunen i länet med denna trend</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064564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Kommentar:</a:t>
            </a:r>
            <a:r>
              <a:rPr lang="sv-SE" i="0" baseline="0" dirty="0"/>
              <a:t> Andel som bedömer sitt allmänna hälsotillstånd som bra eller mycket bra sjunker med åldern hos båda könen. Män bedömer generellt sitt hälsotillstånd som bra/mycket bra i större utsträckning än kvinnor, detta gäller båda för de som regelbundet är deltagande med flera eller ej. För alla åldersgrupper och för båda könen (förutom män 85+) bedömer de som är regelbundet aktiva i större utsträckning att de mår bra eller mycket bra jämfört med de som inte är det..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220259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i="0" dirty="0"/>
              <a:t>Andelen med som ser ganska optimistiskt eller mycket optimistiskt är som störst vid 30-49 års åldern för båda könen, andelen sjunker med åldern och tappet är brantare för kvinnor. </a:t>
            </a:r>
          </a:p>
          <a:p>
            <a:r>
              <a:rPr lang="sv-SE" b="0" i="0" dirty="0"/>
              <a:t>De som regelbundet deltar i aktiviteter med andra är i större utsträckning mycket optimistiska eller ganska optimistiska inför framtiden jämfört med de som inte är det.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3713719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i="0" baseline="0" dirty="0"/>
              <a:t>Regelbundet deltagande med flera = Har du under de senaste 12 månaderna regelbundet deltagit i aktiviteter tillsammans med andra? Ex. sport, musik/teater, studiecirkel, religiös sammankomst, sångkör, politisk förening eller annan föreningsverksamhet</a:t>
            </a:r>
          </a:p>
          <a:p>
            <a:endParaRPr lang="sv-SE" dirty="0"/>
          </a:p>
          <a:p>
            <a:r>
              <a:rPr lang="sv-SE" b="1" dirty="0"/>
              <a:t>Kommentar: </a:t>
            </a:r>
            <a:r>
              <a:rPr lang="sv-SE" b="0" dirty="0"/>
              <a:t>För båda könen ser vi att fler upplever besvär med ensamhet och isolering i de lägre och övre åldersspannen. I åldrarna 50-69 är andelen som upplever besvär som lägst. Vi ser att de som inte regelbundet deltar i aktiviteter med andra ha större risk att uppleva besvär av ensamhet och isolering. Det gäller för båda könen och för alla åldrar (förutom kvinnor 85+, där det är samma andel). </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1708750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0" baseline="0" dirty="0"/>
              <a:t> Antalet aktiva idrottsföreningar (huvudföreningar, ej uppdelat på sektioner) i kommunen definieras genom antalet föreningar som är medlemmar i Riksidrottsförbundet. LOK-rapporterande</a:t>
            </a:r>
            <a:r>
              <a:rPr lang="sv-SE" b="0" u="none" baseline="0" dirty="0"/>
              <a:t> </a:t>
            </a:r>
            <a:r>
              <a:rPr lang="sv-SE" b="0" baseline="0" dirty="0"/>
              <a:t>är antalet föreningar som under 2021 rapporterat barn- och ungdomsverksamhet, vilket definieras med åldersintervallet 7-25 år. Med folkbildningsrapporterande IF menas idrottsföreningar som rapporterat in någon folkbildning i samverkan med SISU för </a:t>
            </a:r>
            <a:r>
              <a:rPr lang="sv-SE" b="0" u="none" baseline="0" dirty="0"/>
              <a:t>2022. </a:t>
            </a:r>
            <a:r>
              <a:rPr lang="sv-SE" b="0" baseline="0" dirty="0"/>
              <a:t>Då statistiken som redovisas hämtas från två olika källor är de resultat som gäller folkbildning och aktiva idrottsföreningar för 2022 medan LOK-stödet är för 2021. Inom parentes redovisas föregående år vilket innebär 2021 för folkbildning och 2020 för LOK-stöd.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b="1" u="none" baseline="0" dirty="0"/>
              <a:t>Kommentar: </a:t>
            </a:r>
            <a:r>
              <a:rPr lang="sv-SE" b="0" u="none" baseline="0" dirty="0"/>
              <a:t>Antalet idrottsföreningar i kommunen som under 2021 rapporterat barn- och ungdomsverksamhet är 3 stycken. </a:t>
            </a:r>
            <a:r>
              <a:rPr lang="sv-SE" b="0" baseline="0" dirty="0"/>
              <a:t>Antalet föreningar som RF-SISU samarbetat med i utbildnings- och </a:t>
            </a:r>
            <a:r>
              <a:rPr lang="sv-SE" b="0" baseline="0"/>
              <a:t>utvecklingsfrågor år 2022 något </a:t>
            </a:r>
            <a:r>
              <a:rPr lang="sv-SE" b="0" baseline="0" dirty="0"/>
              <a:t>högre och uppgår till 5 stycken. 3/10 av kommunens registrerade idrottsföreningar rapporterade LOK-stöd 2021 och hälften av föreningarna för samarbete inom utbildnings- och utvecklingsfrågor med RF-SISU Örebro län. Det bör påtalas att det kan finnas föreningar i kommunen som är registrerade, men som inte har någon egentlig verksamhet.</a:t>
            </a:r>
            <a:endParaRPr lang="sv-SE" b="0" baseline="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38</a:t>
            </a:fld>
            <a:endParaRPr lang="sv-SE"/>
          </a:p>
        </p:txBody>
      </p:sp>
    </p:spTree>
    <p:extLst>
      <p:ext uri="{BB962C8B-B14F-4D97-AF65-F5344CB8AC3E}">
        <p14:creationId xmlns:p14="http://schemas.microsoft.com/office/powerpoint/2010/main" val="106865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2020 och 2021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totala LOK-stödet i kronor som idrottsföreningarna i Lekeberg kommun erhöll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Lekeberg har antalet deltagartillfällen i snitt minskat på flicksidan med ett tillfälle per år medan det ligger på samma nivå för pojkarna. </a:t>
            </a:r>
            <a:r>
              <a:rPr lang="sv-SE" b="0" dirty="0">
                <a:solidFill>
                  <a:srgbClr val="FF0000"/>
                </a:solidFill>
              </a:rPr>
              <a:t>Vi kan dock se några </a:t>
            </a:r>
            <a:r>
              <a:rPr lang="sv-SE" b="0" dirty="0" err="1">
                <a:solidFill>
                  <a:srgbClr val="FF0000"/>
                </a:solidFill>
              </a:rPr>
              <a:t>slides</a:t>
            </a:r>
            <a:r>
              <a:rPr lang="sv-SE" b="0" dirty="0">
                <a:solidFill>
                  <a:srgbClr val="FF0000"/>
                </a:solidFill>
              </a:rPr>
              <a:t> fram att deltagartillfällena totalt faktiskt ökat under året. Detta beror på </a:t>
            </a:r>
            <a:r>
              <a:rPr lang="sv-SE" sz="1800" b="1" u="sng" dirty="0">
                <a:solidFill>
                  <a:srgbClr val="FF0000"/>
                </a:solidFill>
              </a:rPr>
              <a:t>avrundningar</a:t>
            </a:r>
            <a:r>
              <a:rPr lang="sv-SE" sz="1600" b="0" dirty="0"/>
              <a:t>, </a:t>
            </a:r>
            <a:r>
              <a:rPr lang="sv-SE" b="0" dirty="0"/>
              <a:t>flickornas deltagande har minskat mycket lite men gick ändå ned med ett tillfälle i snitt, pojkarnas har ökat något men ligger ändå kvar på 13 tillfällen. Trots detta ligger Lekeberg långt under snittet i länet, särskilt för flickor.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Jämförelse med länsdelen: </a:t>
            </a:r>
            <a:r>
              <a:rPr lang="sv-SE" b="0" dirty="0" err="1"/>
              <a:t>Lok-stöd</a:t>
            </a:r>
            <a:r>
              <a:rPr lang="sv-SE" b="0" dirty="0"/>
              <a:t> per person 7-25 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Askersund 94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Hallsberg 161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Kumla 170 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Laxå 71kr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Lekeberg 86 kr</a:t>
            </a:r>
          </a:p>
        </p:txBody>
      </p:sp>
      <p:sp>
        <p:nvSpPr>
          <p:cNvPr id="4" name="Platshållare för bildnummer 3"/>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1307778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(om det finns så många) som redovisat flest deltagartillfällen </a:t>
            </a:r>
            <a:r>
              <a:rPr lang="sv-SE" b="0" baseline="0"/>
              <a:t>under 2021 </a:t>
            </a:r>
            <a:r>
              <a:rPr lang="sv-SE" b="0" baseline="0" dirty="0"/>
              <a:t>för barn och unga 7-25 år.   </a:t>
            </a:r>
          </a:p>
          <a:p>
            <a:endParaRPr lang="sv-SE" b="1" baseline="0" dirty="0"/>
          </a:p>
          <a:p>
            <a:r>
              <a:rPr lang="sv-SE" b="1" baseline="0" dirty="0"/>
              <a:t>Kommentar: </a:t>
            </a:r>
            <a:r>
              <a:rPr lang="sv-SE" b="0" baseline="0" dirty="0"/>
              <a:t>Den största föreningen utifrån LOK-stödet är Lekebergs IF som totalt har registrerat 9 298 deltagartillfällen för barn och unga. Det kan noteras att majoriteten av deltagartillfällena i samtliga barn- och ungdomsföreningarna är med pojkar.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4172132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2021. Det som redovisas är de idrotter i Lekeberg kommun som rapporterat deltagartillfällen med barn och unga (7-25 år). </a:t>
            </a:r>
            <a:endParaRPr lang="sv-SE" b="0" dirty="0"/>
          </a:p>
          <a:p>
            <a:endParaRPr lang="sv-SE" dirty="0"/>
          </a:p>
          <a:p>
            <a:r>
              <a:rPr lang="sv-SE" b="1" dirty="0"/>
              <a:t>Kommentar: </a:t>
            </a:r>
            <a:r>
              <a:rPr lang="sv-SE" b="0" dirty="0"/>
              <a:t>I Lekeberg är fotbollen överlägset den idrott som genererar flest deltagartillfällen både totalt samt för pojkar och flickor. Friidrott är den idrott som genererar näst flest deltagartillfällen.  </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39826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idrottsföreningarna i kommunen som under 2022 har högst antal utbildningstimmar inrapporterat till SISU. Timantalet gäller för hela föreningen, alla sektioner är inräknade. </a:t>
            </a:r>
          </a:p>
          <a:p>
            <a:endParaRPr lang="sv-SE" b="1" baseline="0" dirty="0">
              <a:cs typeface="Arial"/>
            </a:endParaRPr>
          </a:p>
          <a:p>
            <a:r>
              <a:rPr lang="sv-SE" b="1" baseline="0" dirty="0"/>
              <a:t>Kommentar:</a:t>
            </a:r>
            <a:r>
              <a:rPr lang="sv-SE" baseline="0" dirty="0"/>
              <a:t> Totalt rapporterades</a:t>
            </a:r>
            <a:r>
              <a:rPr lang="sv-SE" dirty="0"/>
              <a:t> 906</a:t>
            </a:r>
            <a:r>
              <a:rPr lang="sv-SE" baseline="0" dirty="0"/>
              <a:t>utbildningstimmar från idrottsföreningar i Lekebergs kommun till SISU under 2022. </a:t>
            </a:r>
            <a:r>
              <a:rPr lang="sv-SE" b="0" baseline="0" dirty="0"/>
              <a:t>Lekebergs IF som är den förening med högst antal rapporterade timmar, står </a:t>
            </a:r>
            <a:r>
              <a:rPr lang="sv-SE" b="0" baseline="0"/>
              <a:t>för 522 </a:t>
            </a:r>
            <a:r>
              <a:rPr lang="sv-SE" b="0" baseline="0" dirty="0"/>
              <a:t>utbildningstimmar.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908936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2015-2021. Totalt och uppdelat på kön.</a:t>
            </a:r>
          </a:p>
          <a:p>
            <a:endParaRPr lang="sv-SE" b="1" baseline="0" dirty="0"/>
          </a:p>
          <a:p>
            <a:r>
              <a:rPr lang="sv-SE" b="1" baseline="0" dirty="0"/>
              <a:t>Kommentar: </a:t>
            </a:r>
            <a:r>
              <a:rPr lang="sv-SE" b="0" baseline="0" dirty="0"/>
              <a:t>Gällande antalet deltagartillfällen för barn och unga i Lekeberg kommun under åren 2015-2021 ser vi stora skillnader mellan åren. Det är en av få kommuner som har ett ökat antal deltagande mellan 2019 och 2021 vilket gäller för både pojkar och flickor. </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1236523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2015-2021. </a:t>
            </a:r>
          </a:p>
          <a:p>
            <a:endParaRPr lang="sv-SE" b="1" baseline="0" dirty="0"/>
          </a:p>
          <a:p>
            <a:r>
              <a:rPr lang="sv-SE" b="1" baseline="0" dirty="0"/>
              <a:t>Kommentar: </a:t>
            </a:r>
            <a:r>
              <a:rPr lang="sv-SE" b="0" baseline="0" dirty="0"/>
              <a:t>Gällande den procentuella fördelningen av deltagartillfällen mellan flickor och pojkar under perioden 2015-2021 kan det konstateras att majoriteten av deltagartillfällena samtliga år varit med pojkar. Från 2017 kan vi se en ökning med 6 procentenheter för flickorna från 15 till 21 procent, </a:t>
            </a:r>
            <a:r>
              <a:rPr lang="sv-SE" b="0" baseline="0"/>
              <a:t>Sedan dess har </a:t>
            </a:r>
            <a:r>
              <a:rPr lang="sv-SE" b="0" baseline="0" dirty="0"/>
              <a:t>det legat stabilt på </a:t>
            </a:r>
            <a:r>
              <a:rPr lang="sv-SE" b="0" baseline="0"/>
              <a:t>den nivån.</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44</a:t>
            </a:fld>
            <a:endParaRPr lang="sv-SE"/>
          </a:p>
        </p:txBody>
      </p:sp>
    </p:spTree>
    <p:extLst>
      <p:ext uri="{BB962C8B-B14F-4D97-AF65-F5344CB8AC3E}">
        <p14:creationId xmlns:p14="http://schemas.microsoft.com/office/powerpoint/2010/main" val="422299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i Lekebergs kommun som är fysiskt aktiva minst 60 minuter varje dag skiljer sig mellan flickor och pojkar i skolår 7, då det är en högre andel flickor än pojkar som är fysiskt aktiva minst 60 minuter varje dag. I skolår 9 och i gymnasiet år 2 är det istället en högre andel pojkar än flickor som är fysiskt aktiva minst 60 minuter varje dag.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716864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2019-2021 uppdelat i åldersgrupperna 7-12 år, 13-16 år, 17-20 år och 21-25 år.</a:t>
            </a: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flickor 7-12 år. Lekeberg har ett mycket stort tapp för aktiva flickor efter 12 års ålder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45</a:t>
            </a:fld>
            <a:endParaRPr lang="sv-SE"/>
          </a:p>
        </p:txBody>
      </p:sp>
    </p:spTree>
    <p:extLst>
      <p:ext uri="{BB962C8B-B14F-4D97-AF65-F5344CB8AC3E}">
        <p14:creationId xmlns:p14="http://schemas.microsoft.com/office/powerpoint/2010/main" val="1530640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2019-2021 uppdelat i åldersgrupperna 7-12 år, 13-16 år, 17-20 år och 21-25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(samtliga år) var med åldersgruppen pojkar 7-12 år och minst antal deltagartillfällen var med pojkar 21-25 år. Under 2021 var det betydligt fler tillfällen för pojkar i åldrarna 13-16 än åren innan. Däremot var det längre för åldrarna 17-20.</a:t>
            </a:r>
          </a:p>
        </p:txBody>
      </p:sp>
      <p:sp>
        <p:nvSpPr>
          <p:cNvPr id="4" name="Platshållare för bildnummer 3"/>
          <p:cNvSpPr>
            <a:spLocks noGrp="1"/>
          </p:cNvSpPr>
          <p:nvPr>
            <p:ph type="sldNum" sz="quarter" idx="5"/>
          </p:nvPr>
        </p:nvSpPr>
        <p:spPr/>
        <p:txBody>
          <a:bodyPr/>
          <a:lstStyle/>
          <a:p>
            <a:fld id="{D0B863A3-F6DA-432C-A68C-0B1EB56ED58E}" type="slidenum">
              <a:rPr lang="sv-SE" smtClean="0"/>
              <a:t>46</a:t>
            </a:fld>
            <a:endParaRPr lang="sv-SE"/>
          </a:p>
        </p:txBody>
      </p:sp>
    </p:spTree>
    <p:extLst>
      <p:ext uri="{BB962C8B-B14F-4D97-AF65-F5344CB8AC3E}">
        <p14:creationId xmlns:p14="http://schemas.microsoft.com/office/powerpoint/2010/main" val="2717450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2010-2021.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finns inga inrapporterade deltagartillfällen för personer med funktionsnedsättning i Lekebergs kommun under perioden 2010-2021.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47</a:t>
            </a:fld>
            <a:endParaRPr lang="sv-SE"/>
          </a:p>
        </p:txBody>
      </p:sp>
    </p:spTree>
    <p:extLst>
      <p:ext uri="{BB962C8B-B14F-4D97-AF65-F5344CB8AC3E}">
        <p14:creationId xmlns:p14="http://schemas.microsoft.com/office/powerpoint/2010/main" val="758882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kommunen som sökt och fått ekonomiskt medel utbetalt från RF-SISU Örebro län inom de områden som varit prioriterade under 2022. Eftersom det endast är de föreningar som fått ekonomiskt medel utbetalt som redovisas bör det påtalas att det kan vara fler föreningar i kommunen som varit involverade i en samverkan med RF-SISU Örebro län inom dessa områden, men som inte sökt ekonomiska medel. </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Totalt har 1 </a:t>
            </a:r>
            <a:r>
              <a:rPr lang="sv-SE" b="0" baseline="0"/>
              <a:t>stöd utbetalats.</a:t>
            </a:r>
            <a:endParaRPr lang="sv-SE" b="0"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48</a:t>
            </a:fld>
            <a:endParaRPr lang="sv-SE"/>
          </a:p>
        </p:txBody>
      </p:sp>
    </p:spTree>
    <p:extLst>
      <p:ext uri="{BB962C8B-B14F-4D97-AF65-F5344CB8AC3E}">
        <p14:creationId xmlns:p14="http://schemas.microsoft.com/office/powerpoint/2010/main" val="2334942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49</a:t>
            </a:fld>
            <a:endParaRPr lang="sv-SE"/>
          </a:p>
        </p:txBody>
      </p:sp>
    </p:spTree>
    <p:extLst>
      <p:ext uri="{BB962C8B-B14F-4D97-AF65-F5344CB8AC3E}">
        <p14:creationId xmlns:p14="http://schemas.microsoft.com/office/powerpoint/2010/main" val="1116682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50</a:t>
            </a:fld>
            <a:endParaRPr lang="sv-SE"/>
          </a:p>
        </p:txBody>
      </p:sp>
    </p:spTree>
    <p:extLst>
      <p:ext uri="{BB962C8B-B14F-4D97-AF65-F5344CB8AC3E}">
        <p14:creationId xmlns:p14="http://schemas.microsoft.com/office/powerpoint/2010/main" val="409951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Andelen barn och unga som är med i en idrottsförening i Lekebergs kommun minskar med ökad ålder för flickor och ökar istället för pojkar i årskurs 9, för att sedan minska igen för pojkar i gymnasiet år 2. </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9035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Den största skillnaden visas för tjejer i åk 9 där den självskattade hälsan för tjejer som är med i idrottsföreningar är 18 procentenheter högre än för de tjejer som inte är medlemmar.</a:t>
            </a: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03795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sz="1800">
                <a:effectLst/>
                <a:latin typeface="Calibri" panose="020F0502020204030204" pitchFamily="34" charset="0"/>
                <a:ea typeface="Calibri" panose="020F0502020204030204" pitchFamily="34" charset="0"/>
              </a:rPr>
              <a:t>I den senaste undersökningen av Liv och Hälsa ung redovisas psykisk hälsa i form av ”Mental </a:t>
            </a:r>
            <a:r>
              <a:rPr lang="sv-SE" sz="1800" err="1">
                <a:effectLst/>
                <a:latin typeface="Calibri" panose="020F0502020204030204" pitchFamily="34" charset="0"/>
                <a:ea typeface="Calibri" panose="020F0502020204030204" pitchFamily="34" charset="0"/>
              </a:rPr>
              <a:t>health</a:t>
            </a:r>
            <a:r>
              <a:rPr lang="sv-SE" sz="1800">
                <a:effectLst/>
                <a:latin typeface="Calibri" panose="020F0502020204030204" pitchFamily="34" charset="0"/>
                <a:ea typeface="Calibri" panose="020F0502020204030204" pitchFamily="34" charset="0"/>
              </a:rPr>
              <a:t> </a:t>
            </a:r>
            <a:r>
              <a:rPr lang="sv-SE" sz="1800" err="1">
                <a:effectLst/>
                <a:latin typeface="Calibri" panose="020F0502020204030204" pitchFamily="34" charset="0"/>
                <a:ea typeface="Calibri" panose="020F0502020204030204" pitchFamily="34" charset="0"/>
              </a:rPr>
              <a:t>continuum</a:t>
            </a:r>
            <a:r>
              <a:rPr lang="sv-SE" sz="1800">
                <a:effectLst/>
                <a:latin typeface="Calibri" panose="020F0502020204030204" pitchFamily="34" charset="0"/>
                <a:ea typeface="Calibri" panose="020F0502020204030204" pitchFamily="34" charset="0"/>
              </a:rPr>
              <a:t> – short form”, ett index som inkluderar fler olika frågor. Utifrån svaren kategoriseras individen i en av tre olika grupper; Blomstrande psykiskt välbefinnande, måttligt psykiskt välbefinnande samt vissnande psykiskt välbefinnande. Indexet baseras på totalt 14 frågor varav tre frågor kring emotionell välmående, fem frågor kring socialt välmående och sex frågor kring psykologiskt välmående. Resultaten visar att andelen med blomstrande psykisk hälsa är högre hos barn och unga som är medlemmar i idrottsföreningar än de som inte är det.</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403493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tjejer i år två på gymnasiet där andelen som röker dagligen eller någon gång ibland är 14 procentenheter lägre bland tjejer som är medlemmar i idrottsföreningar jämfört med tjejer som inte är det. </a:t>
            </a:r>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09306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för alla åldersgrupper förutom killar i gymnasiet år 2</a:t>
            </a: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979980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hart" Target="../charts/char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chart" Target="../charts/chart2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chart" Target="../charts/chart3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chart" Target="../charts/chart3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http://www.statistikdatabasen.scb.se/pxweb/sv/ssd/START__BE__BE0101__BE0101A/BefolkningNy/?rxid=4c5be81e-c6f9-454c-9270-a0fdbd503612" TargetMode="External"/><Relationship Id="rId3" Type="http://schemas.openxmlformats.org/officeDocument/2006/relationships/image" Target="../media/image4.png"/><Relationship Id="rId7" Type="http://schemas.openxmlformats.org/officeDocument/2006/relationships/hyperlink" Target="http://www.svenskidrott.se/ekonomisktstod/lok-stod/utbetalningavlok-stod/"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http://idrottonline.se/" TargetMode="External"/><Relationship Id="rId5" Type="http://schemas.openxmlformats.org/officeDocument/2006/relationships/hyperlink" Target="https://utveckling.regionorebrolan.se/sv/valfard-och-folkhalsa/folkhalsan-i-siffror/liv--halsa/nedladdningslankar/" TargetMode="External"/><Relationship Id="rId4" Type="http://schemas.openxmlformats.org/officeDocument/2006/relationships/hyperlink" Target="https://utveckling.regionorebrolan.se/sv/valfard-och-folkhalsa/folkhalsan-i-siffror/liv-och-halsa---u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r>
              <a:rPr lang="sv-SE" sz="6600" dirty="0">
                <a:cs typeface="Arial" panose="020B0604020202020204" pitchFamily="34" charset="0"/>
              </a:rPr>
              <a:t>Kommunrapport Lekeberg kommun 2023</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32491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657D4C9-EF91-40A5-916D-3084C1C039F0}"/>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6" name="Diagram 5">
            <a:extLst>
              <a:ext uri="{FF2B5EF4-FFF2-40B4-BE49-F238E27FC236}">
                <a16:creationId xmlns:a16="http://schemas.microsoft.com/office/drawing/2014/main" id="{B4F17023-3732-4E7B-A629-0D87CA8CF2E4}"/>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C78BAD0-3231-4C5B-A5DE-24ED4B89A87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B3288029-21E8-4768-B4E6-1ACA32D7293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598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D56483-5426-4439-8448-523644B3F795}"/>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13AF5C00-2CCD-4F70-B826-A450F3CCFF80}"/>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31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E3426C0-33EE-4C12-9B38-81F5B7A4F3EC}"/>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444052A8-72FB-41F7-BAA8-7DA8897F3FDF}"/>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00A5886-E33C-47BB-8C49-CA71A3B49BE4}"/>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7" name="Diagram 6">
            <a:extLst>
              <a:ext uri="{FF2B5EF4-FFF2-40B4-BE49-F238E27FC236}">
                <a16:creationId xmlns:a16="http://schemas.microsoft.com/office/drawing/2014/main" id="{4CD00901-0D7B-41EE-9875-96B24E52610C}"/>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3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DF0C7A-D4C2-494F-819F-617E0A927CAD}"/>
              </a:ext>
            </a:extLst>
          </p:cNvPr>
          <p:cNvSpPr/>
          <p:nvPr/>
        </p:nvSpPr>
        <p:spPr>
          <a:xfrm>
            <a:off x="768096" y="6427163"/>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4" name="Diagram 3">
            <a:extLst>
              <a:ext uri="{FF2B5EF4-FFF2-40B4-BE49-F238E27FC236}">
                <a16:creationId xmlns:a16="http://schemas.microsoft.com/office/drawing/2014/main" id="{640520EF-8456-4E70-837C-5B554B77EB0E}"/>
              </a:ext>
            </a:extLst>
          </p:cNvPr>
          <p:cNvGraphicFramePr>
            <a:graphicFrameLocks/>
          </p:cNvGraphicFramePr>
          <p:nvPr/>
        </p:nvGraphicFramePr>
        <p:xfrm>
          <a:off x="427800" y="444600"/>
          <a:ext cx="11336400" cy="596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15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Lekeberg kommun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6" name="Diagram 5">
            <a:extLst>
              <a:ext uri="{FF2B5EF4-FFF2-40B4-BE49-F238E27FC236}">
                <a16:creationId xmlns:a16="http://schemas.microsoft.com/office/drawing/2014/main" id="{E6F28A28-F242-2212-EA67-7D7041643997}"/>
              </a:ext>
            </a:extLst>
          </p:cNvPr>
          <p:cNvGraphicFramePr>
            <a:graphicFrameLocks/>
          </p:cNvGraphicFramePr>
          <p:nvPr>
            <p:extLst>
              <p:ext uri="{D42A27DB-BD31-4B8C-83A1-F6EECF244321}">
                <p14:modId xmlns:p14="http://schemas.microsoft.com/office/powerpoint/2010/main" val="2784073275"/>
              </p:ext>
            </p:extLst>
          </p:nvPr>
        </p:nvGraphicFramePr>
        <p:xfrm>
          <a:off x="513577" y="1124465"/>
          <a:ext cx="11101773" cy="5165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139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2B2A44EF-5BC9-4252-BCFC-13073582E150}"/>
              </a:ext>
            </a:extLst>
          </p:cNvPr>
          <p:cNvSpPr txBox="1">
            <a:spLocks/>
          </p:cNvSpPr>
          <p:nvPr/>
        </p:nvSpPr>
        <p:spPr>
          <a:xfrm>
            <a:off x="513578"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err="1">
                <a:latin typeface="Arial Black" panose="020B0A04020102020204" pitchFamily="34" charset="0"/>
                <a:cs typeface="Arial" panose="020B0604020202020204" pitchFamily="34" charset="0"/>
              </a:rPr>
              <a:t>isoBMI</a:t>
            </a:r>
            <a:r>
              <a:rPr lang="sv-SE" sz="3200" b="1" dirty="0">
                <a:latin typeface="Arial Black" panose="020B0A04020102020204" pitchFamily="34" charset="0"/>
                <a:cs typeface="Arial" panose="020B0604020202020204" pitchFamily="34" charset="0"/>
              </a:rPr>
              <a:t> – Region Örebro län</a:t>
            </a:r>
            <a:endParaRPr lang="sv-SE" sz="3200" b="1" dirty="0">
              <a:solidFill>
                <a:srgbClr val="FF0000"/>
              </a:solidFill>
              <a:latin typeface="Arial Black" panose="020B0A040201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9E276F90-942F-4959-A6B9-74366064F754}"/>
              </a:ext>
            </a:extLst>
          </p:cNvPr>
          <p:cNvSpPr txBox="1">
            <a:spLocks/>
          </p:cNvSpPr>
          <p:nvPr/>
        </p:nvSpPr>
        <p:spPr>
          <a:xfrm>
            <a:off x="118722" y="638697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dirty="0">
                <a:latin typeface="Arial" panose="020B0604020202020204" pitchFamily="34" charset="0"/>
                <a:cs typeface="Arial" panose="020B0604020202020204" pitchFamily="34" charset="0"/>
              </a:rPr>
              <a:t>(ELSA, 2022)</a:t>
            </a:r>
          </a:p>
        </p:txBody>
      </p:sp>
      <p:graphicFrame>
        <p:nvGraphicFramePr>
          <p:cNvPr id="2" name="Diagram 1">
            <a:extLst>
              <a:ext uri="{FF2B5EF4-FFF2-40B4-BE49-F238E27FC236}">
                <a16:creationId xmlns:a16="http://schemas.microsoft.com/office/drawing/2014/main" id="{F170E18A-023C-673B-67FD-8CAC3376667B}"/>
              </a:ext>
            </a:extLst>
          </p:cNvPr>
          <p:cNvGraphicFramePr>
            <a:graphicFrameLocks/>
          </p:cNvGraphicFramePr>
          <p:nvPr/>
        </p:nvGraphicFramePr>
        <p:xfrm>
          <a:off x="344480" y="1123406"/>
          <a:ext cx="11416938" cy="5263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511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6836738" cy="2767484"/>
          </a:xfrm>
        </p:spPr>
        <p:txBody>
          <a:bodyPr/>
          <a:lstStyle/>
          <a:p>
            <a:r>
              <a:rPr lang="sv-SE" sz="6600" dirty="0">
                <a:cs typeface="Arial" panose="020B0604020202020204" pitchFamily="34" charset="0"/>
              </a:rPr>
              <a:t>Hälsa och levnadsvanor</a:t>
            </a:r>
            <a:endParaRPr lang="sv-SE" dirty="0"/>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8442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graphicFrame>
        <p:nvGraphicFramePr>
          <p:cNvPr id="2" name="Diagram 1">
            <a:extLst>
              <a:ext uri="{FF2B5EF4-FFF2-40B4-BE49-F238E27FC236}">
                <a16:creationId xmlns:a16="http://schemas.microsoft.com/office/drawing/2014/main" id="{00000000-0008-0000-0200-000004000000}"/>
              </a:ext>
            </a:extLst>
          </p:cNvPr>
          <p:cNvGraphicFramePr>
            <a:graphicFrameLocks/>
          </p:cNvGraphicFramePr>
          <p:nvPr/>
        </p:nvGraphicFramePr>
        <p:xfrm>
          <a:off x="405325" y="1030864"/>
          <a:ext cx="8288969" cy="48153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001873988"/>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Lekeberg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1013981791"/>
                  </a:ext>
                </a:extLst>
              </a:tr>
            </a:tbl>
          </a:graphicData>
        </a:graphic>
      </p:graphicFrame>
      <p:sp>
        <p:nvSpPr>
          <p:cNvPr id="6" name="textruta 5">
            <a:extLst>
              <a:ext uri="{FF2B5EF4-FFF2-40B4-BE49-F238E27FC236}">
                <a16:creationId xmlns:a16="http://schemas.microsoft.com/office/drawing/2014/main" id="{E294EC85-3E7A-4378-0A2F-F1F9127AD9F8}"/>
              </a:ext>
            </a:extLst>
          </p:cNvPr>
          <p:cNvSpPr txBox="1"/>
          <p:nvPr/>
        </p:nvSpPr>
        <p:spPr>
          <a:xfrm>
            <a:off x="9028240" y="5104196"/>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35974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pic>
        <p:nvPicPr>
          <p:cNvPr id="5" name="Bildobjekt 4">
            <a:extLst>
              <a:ext uri="{FF2B5EF4-FFF2-40B4-BE49-F238E27FC236}">
                <a16:creationId xmlns:a16="http://schemas.microsoft.com/office/drawing/2014/main" id="{48760E0C-F5C3-4707-8F1C-B8D3329F6A4A}"/>
              </a:ext>
            </a:extLst>
          </p:cNvPr>
          <p:cNvPicPr>
            <a:picLocks noChangeAspect="1"/>
          </p:cNvPicPr>
          <p:nvPr/>
        </p:nvPicPr>
        <p:blipFill>
          <a:blip r:embed="rId4"/>
          <a:stretch>
            <a:fillRect/>
          </a:stretch>
        </p:blipFill>
        <p:spPr>
          <a:xfrm>
            <a:off x="1124144" y="1234640"/>
            <a:ext cx="8053330" cy="5440362"/>
          </a:xfrm>
          <a:prstGeom prst="rect">
            <a:avLst/>
          </a:prstGeom>
        </p:spPr>
      </p:pic>
      <p:sp>
        <p:nvSpPr>
          <p:cNvPr id="6" name="Rubrik 1">
            <a:extLst>
              <a:ext uri="{FF2B5EF4-FFF2-40B4-BE49-F238E27FC236}">
                <a16:creationId xmlns:a16="http://schemas.microsoft.com/office/drawing/2014/main" id="{7DD46E6F-C490-4508-9D5C-F57A2C6DC1DE}"/>
              </a:ext>
            </a:extLst>
          </p:cNvPr>
          <p:cNvSpPr txBox="1">
            <a:spLocks/>
          </p:cNvSpPr>
          <p:nvPr/>
        </p:nvSpPr>
        <p:spPr>
          <a:xfrm>
            <a:off x="363651"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a:latin typeface="Arial Black" panose="020B0A04020102020204" pitchFamily="34" charset="0"/>
                <a:cs typeface="Arial" panose="020B0604020202020204" pitchFamily="34" charset="0"/>
              </a:rPr>
              <a:t>Strategi 2025</a:t>
            </a:r>
          </a:p>
          <a:p>
            <a:endParaRPr lang="sv-SE"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27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Allmän hälsa</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68</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2</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59</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14</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4</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60</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66</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73</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a:solidFill>
                            <a:schemeClr val="tx1"/>
                          </a:solidFill>
                          <a:effectLst/>
                        </a:rPr>
                        <a:t>56</a:t>
                      </a:r>
                      <a:endParaRPr lang="sv-SE" sz="1200" b="0" i="0" u="none" strike="noStrike">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5</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a:solidFill>
                            <a:schemeClr val="tx1"/>
                          </a:solidFill>
                          <a:effectLst/>
                        </a:rPr>
                        <a:t>77</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u="none" strike="noStrike" dirty="0">
                          <a:solidFill>
                            <a:schemeClr val="tx1"/>
                          </a:solidFill>
                          <a:effectLst/>
                        </a:rPr>
                        <a:t>2</a:t>
                      </a:r>
                      <a:endParaRPr lang="sv-SE" sz="1200" b="0" i="0" u="none" strike="noStrike" dirty="0">
                        <a:solidFill>
                          <a:schemeClr val="tx1"/>
                        </a:solidFill>
                        <a:effectLst/>
                        <a:latin typeface="Calibri" panose="020F0502020204030204" pitchFamily="34" charset="0"/>
                      </a:endParaRP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bedömer sitt allmänna hälsotillstånd som bra eller mycket bra,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278130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32C061F-12CE-4053-8B5F-3984DB413EBD}"/>
              </a:ext>
            </a:extLst>
          </p:cNvPr>
          <p:cNvGraphicFramePr>
            <a:graphicFrameLocks/>
          </p:cNvGraphicFramePr>
          <p:nvPr/>
        </p:nvGraphicFramePr>
        <p:xfrm>
          <a:off x="281243" y="1030863"/>
          <a:ext cx="8547963"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542887401"/>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Lekeberg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45</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132960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BMI &gt; 25</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63</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73</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57</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66</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52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3</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med övervikt eller obesitas,</a:t>
            </a:r>
            <a:r>
              <a:rPr lang="sv-SE" sz="1600" b="0" i="0" baseline="0" noProof="0" dirty="0">
                <a:effectLst/>
              </a:rPr>
              <a:t>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33841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4AF7C27-7317-49A3-A92B-EABADA85EAFB}"/>
              </a:ext>
            </a:extLst>
          </p:cNvPr>
          <p:cNvGraphicFramePr>
            <a:graphicFrameLocks/>
          </p:cNvGraphicFramePr>
          <p:nvPr/>
        </p:nvGraphicFramePr>
        <p:xfrm>
          <a:off x="281243" y="1030863"/>
          <a:ext cx="8466517" cy="4796274"/>
        </p:xfrm>
        <a:graphic>
          <a:graphicData uri="http://schemas.openxmlformats.org/drawingml/2006/chart">
            <c:chart xmlns:c="http://schemas.openxmlformats.org/drawingml/2006/chart" xmlns:r="http://schemas.openxmlformats.org/officeDocument/2006/relationships" r:id="rId3"/>
          </a:graphicData>
        </a:graphic>
      </p:graphicFrame>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4"/>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9" name="textruta 8">
            <a:extLst>
              <a:ext uri="{FF2B5EF4-FFF2-40B4-BE49-F238E27FC236}">
                <a16:creationId xmlns:a16="http://schemas.microsoft.com/office/drawing/2014/main" id="{C4D99EFB-DA7A-4FEA-BDF9-D71B42BDB8BB}"/>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5" name="textruta 10">
            <a:extLst>
              <a:ext uri="{FF2B5EF4-FFF2-40B4-BE49-F238E27FC236}">
                <a16:creationId xmlns:a16="http://schemas.microsoft.com/office/drawing/2014/main" id="{00000000-0008-0000-0200-00000B000000}"/>
              </a:ext>
            </a:extLst>
          </p:cNvPr>
          <p:cNvSpPr txBox="1"/>
          <p:nvPr/>
        </p:nvSpPr>
        <p:spPr>
          <a:xfrm>
            <a:off x="481710" y="5533551"/>
            <a:ext cx="4955702" cy="29358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900" b="0" i="1" u="none" strike="noStrike" kern="0" cap="none" spc="0" normalizeH="0" baseline="0" noProof="0" dirty="0">
                <a:ln>
                  <a:noFill/>
                </a:ln>
                <a:solidFill>
                  <a:sysClr val="windowText" lastClr="000000"/>
                </a:solidFill>
                <a:effectLst/>
                <a:uLnTx/>
                <a:uFillTx/>
                <a:latin typeface="Calibri" panose="020F0502020204030204"/>
                <a:ea typeface="+mn-ea"/>
                <a:cs typeface="+mn-cs"/>
              </a:rPr>
              <a:t>En streckad linje betyder att uppgiften från år 2000 gäller åldersgruppen 18-79 år.</a:t>
            </a:r>
          </a:p>
        </p:txBody>
      </p:sp>
      <p:graphicFrame>
        <p:nvGraphicFramePr>
          <p:cNvPr id="11" name="Tabell 10">
            <a:extLst>
              <a:ext uri="{FF2B5EF4-FFF2-40B4-BE49-F238E27FC236}">
                <a16:creationId xmlns:a16="http://schemas.microsoft.com/office/drawing/2014/main" id="{8CAC6752-9C0C-5D5A-2F47-605D5DF8368D}"/>
              </a:ext>
            </a:extLst>
          </p:cNvPr>
          <p:cNvGraphicFramePr>
            <a:graphicFrameLocks noGrp="1"/>
          </p:cNvGraphicFramePr>
          <p:nvPr>
            <p:extLst>
              <p:ext uri="{D42A27DB-BD31-4B8C-83A1-F6EECF244321}">
                <p14:modId xmlns:p14="http://schemas.microsoft.com/office/powerpoint/2010/main" val="3744539244"/>
              </p:ext>
            </p:extLst>
          </p:nvPr>
        </p:nvGraphicFramePr>
        <p:xfrm>
          <a:off x="9028240" y="1030863"/>
          <a:ext cx="2882517" cy="4022361"/>
        </p:xfrm>
        <a:graphic>
          <a:graphicData uri="http://schemas.openxmlformats.org/drawingml/2006/table">
            <a:tbl>
              <a:tblPr firstRow="1" lastRow="1" bandRow="1">
                <a:effectLst/>
                <a:tableStyleId>{21E4AEA4-8DFA-4A89-87EB-49C32662AFE0}</a:tableStyleId>
              </a:tblPr>
              <a:tblGrid>
                <a:gridCol w="960839">
                  <a:extLst>
                    <a:ext uri="{9D8B030D-6E8A-4147-A177-3AD203B41FA5}">
                      <a16:colId xmlns:a16="http://schemas.microsoft.com/office/drawing/2014/main" val="1360989443"/>
                    </a:ext>
                  </a:extLst>
                </a:gridCol>
                <a:gridCol w="960839">
                  <a:extLst>
                    <a:ext uri="{9D8B030D-6E8A-4147-A177-3AD203B41FA5}">
                      <a16:colId xmlns:a16="http://schemas.microsoft.com/office/drawing/2014/main" val="3378184440"/>
                    </a:ext>
                  </a:extLst>
                </a:gridCol>
                <a:gridCol w="960839">
                  <a:extLst>
                    <a:ext uri="{9D8B030D-6E8A-4147-A177-3AD203B41FA5}">
                      <a16:colId xmlns:a16="http://schemas.microsoft.com/office/drawing/2014/main" val="2404206061"/>
                    </a:ext>
                  </a:extLst>
                </a:gridCol>
              </a:tblGrid>
              <a:tr h="468153">
                <a:tc gridSpan="3">
                  <a:txBody>
                    <a:bodyPr/>
                    <a:lstStyle/>
                    <a:p>
                      <a:pPr algn="ctr" fontAlgn="b"/>
                      <a:r>
                        <a:rPr lang="sv-SE" sz="2000" b="1" i="0" u="none" strike="noStrike" dirty="0">
                          <a:solidFill>
                            <a:schemeClr val="bg1"/>
                          </a:solidFill>
                          <a:effectLst/>
                          <a:latin typeface="Calibri" panose="020F0502020204030204" pitchFamily="34" charset="0"/>
                        </a:rPr>
                        <a:t>2022</a:t>
                      </a: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83286702"/>
                  </a:ext>
                </a:extLst>
              </a:tr>
              <a:tr h="507744">
                <a:tc>
                  <a:txBody>
                    <a:bodyPr/>
                    <a:lstStyle/>
                    <a:p>
                      <a:pPr algn="ctr" fontAlgn="b"/>
                      <a:r>
                        <a:rPr lang="sv-SE" sz="1100" b="1" u="none" strike="noStrike" dirty="0">
                          <a:solidFill>
                            <a:schemeClr val="bg1"/>
                          </a:solidFill>
                          <a:effectLst/>
                        </a:rPr>
                        <a:t>Lekeberg  kommun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Män</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rPr>
                        <a:t>Kvinnor</a:t>
                      </a:r>
                      <a:endParaRPr lang="sv-SE" sz="1100" b="1" i="0" u="none" strike="noStrike" dirty="0">
                        <a:solidFill>
                          <a:schemeClr val="bg1"/>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756115829"/>
                  </a:ext>
                </a:extLst>
              </a:tr>
              <a:tr h="507744">
                <a:tc>
                  <a:txBody>
                    <a:bodyPr/>
                    <a:lstStyle/>
                    <a:p>
                      <a:pPr algn="ctr" fontAlgn="b"/>
                      <a:r>
                        <a:rPr lang="sv-SE" sz="1100" u="none" strike="noStrike" dirty="0">
                          <a:effectLst/>
                        </a:rPr>
                        <a:t>18-29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118132746"/>
                  </a:ext>
                </a:extLst>
              </a:tr>
              <a:tr h="507744">
                <a:tc>
                  <a:txBody>
                    <a:bodyPr/>
                    <a:lstStyle/>
                    <a:p>
                      <a:pPr algn="ctr" fontAlgn="b"/>
                      <a:r>
                        <a:rPr lang="sv-SE" sz="1100" u="none" strike="noStrike" dirty="0">
                          <a:effectLst/>
                        </a:rPr>
                        <a:t>30-49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3452076272"/>
                  </a:ext>
                </a:extLst>
              </a:tr>
              <a:tr h="507744">
                <a:tc>
                  <a:txBody>
                    <a:bodyPr/>
                    <a:lstStyle/>
                    <a:p>
                      <a:pPr algn="ctr" fontAlgn="b"/>
                      <a:r>
                        <a:rPr lang="sv-SE" sz="1100" u="none" strike="noStrike" dirty="0">
                          <a:effectLst/>
                        </a:rPr>
                        <a:t>50-69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385193314"/>
                  </a:ext>
                </a:extLst>
              </a:tr>
              <a:tr h="507744">
                <a:tc>
                  <a:txBody>
                    <a:bodyPr/>
                    <a:lstStyle/>
                    <a:p>
                      <a:pPr algn="ctr" fontAlgn="b"/>
                      <a:r>
                        <a:rPr lang="sv-SE" sz="1100" u="none" strike="noStrike">
                          <a:effectLst/>
                        </a:rPr>
                        <a:t>70-84 år</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376692727"/>
                  </a:ext>
                </a:extLst>
              </a:tr>
              <a:tr h="507744">
                <a:tc>
                  <a:txBody>
                    <a:bodyPr/>
                    <a:lstStyle/>
                    <a:p>
                      <a:pPr algn="ctr" fontAlgn="b"/>
                      <a:r>
                        <a:rPr lang="sv-SE" sz="1100" u="none" strike="noStrike" dirty="0">
                          <a:effectLst/>
                        </a:rPr>
                        <a:t>85+ år</a:t>
                      </a:r>
                      <a:endParaRPr lang="sv-S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262976063"/>
                  </a:ext>
                </a:extLst>
              </a:tr>
              <a:tr h="507744">
                <a:tc>
                  <a:txBody>
                    <a:bodyPr/>
                    <a:lstStyle/>
                    <a:p>
                      <a:pPr algn="ctr" fontAlgn="b"/>
                      <a:r>
                        <a:rPr lang="sv-SE" sz="1100" b="0" i="0" u="none" strike="noStrike" dirty="0">
                          <a:solidFill>
                            <a:schemeClr val="bg1"/>
                          </a:solidFill>
                          <a:effectLst/>
                          <a:latin typeface="Calibri" panose="020F0502020204030204" pitchFamily="34" charset="0"/>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1013981791"/>
                  </a:ext>
                </a:extLst>
              </a:tr>
            </a:tbl>
          </a:graphicData>
        </a:graphic>
      </p:graphicFrame>
      <p:sp>
        <p:nvSpPr>
          <p:cNvPr id="7" name="textruta 6">
            <a:extLst>
              <a:ext uri="{FF2B5EF4-FFF2-40B4-BE49-F238E27FC236}">
                <a16:creationId xmlns:a16="http://schemas.microsoft.com/office/drawing/2014/main" id="{51AC9228-061B-922D-BAD9-C0D9F2B1B190}"/>
              </a:ext>
            </a:extLst>
          </p:cNvPr>
          <p:cNvSpPr txBox="1"/>
          <p:nvPr/>
        </p:nvSpPr>
        <p:spPr>
          <a:xfrm>
            <a:off x="9028240" y="5053224"/>
            <a:ext cx="2413000" cy="261610"/>
          </a:xfrm>
          <a:prstGeom prst="rect">
            <a:avLst/>
          </a:prstGeom>
          <a:noFill/>
        </p:spPr>
        <p:txBody>
          <a:bodyPr wrap="square" rtlCol="0">
            <a:spAutoFit/>
          </a:bodyPr>
          <a:lstStyle/>
          <a:p>
            <a:r>
              <a:rPr lang="sv-SE" sz="1050" dirty="0"/>
              <a:t>* Indikerar att underlaget var för litet</a:t>
            </a:r>
          </a:p>
        </p:txBody>
      </p:sp>
    </p:spTree>
    <p:extLst>
      <p:ext uri="{BB962C8B-B14F-4D97-AF65-F5344CB8AC3E}">
        <p14:creationId xmlns:p14="http://schemas.microsoft.com/office/powerpoint/2010/main" val="5503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Ekonomiska svårigheter</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455596"/>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402730"/>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P</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Calibri" panose="020F0502020204030204" pitchFamily="34" charset="0"/>
                        </a:rPr>
                        <a:t>11</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18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14</a:t>
                      </a:r>
                    </a:p>
                  </a:txBody>
                  <a:tcPr marL="7620" marR="7620" marT="7620" marB="0" anchor="ctr"/>
                </a:tc>
                <a:tc>
                  <a:txBody>
                    <a:bodyPr/>
                    <a:lstStyle/>
                    <a:p>
                      <a:pPr algn="ctr" fontAlgn="b"/>
                      <a:r>
                        <a:rPr lang="sv-SE" sz="1100" b="0" i="0" u="none" strike="noStrike">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9</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Calibri" panose="020F0502020204030204" pitchFamily="34" charset="0"/>
                        </a:rPr>
                        <a:t>1</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31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Calibri" panose="020F0502020204030204" pitchFamily="34" charset="0"/>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Calibri" panose="020F0502020204030204" pitchFamily="34" charset="0"/>
                        </a:rPr>
                        <a:t>12</a:t>
                      </a:r>
                    </a:p>
                  </a:txBody>
                  <a:tcPr marL="7620" marR="7620" marT="7620" marB="0" anchor="ctr"/>
                </a:tc>
                <a:tc>
                  <a:txBody>
                    <a:bodyPr/>
                    <a:lstStyle/>
                    <a:p>
                      <a:pPr algn="ctr" fontAlgn="b"/>
                      <a:r>
                        <a:rPr lang="sv-SE" sz="1100" b="0" i="0" u="none" strike="noStrike" dirty="0">
                          <a:solidFill>
                            <a:srgbClr val="000000"/>
                          </a:solidFill>
                          <a:effectLst/>
                          <a:latin typeface="Calibri" panose="020F0502020204030204" pitchFamily="34" charset="0"/>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en-US" sz="1600" dirty="0" err="1"/>
              <a:t>Andel</a:t>
            </a:r>
            <a:r>
              <a:rPr lang="en-US" sz="1600" dirty="0"/>
              <a:t> 18-84 </a:t>
            </a:r>
            <a:r>
              <a:rPr lang="en-US" sz="1600" dirty="0" err="1"/>
              <a:t>år</a:t>
            </a:r>
            <a:r>
              <a:rPr lang="en-US" sz="1600" dirty="0"/>
              <a:t> </a:t>
            </a:r>
            <a:r>
              <a:rPr lang="en-US" sz="1600" dirty="0" err="1"/>
              <a:t>som</a:t>
            </a:r>
            <a:r>
              <a:rPr lang="en-US" sz="1600" dirty="0"/>
              <a:t> </a:t>
            </a:r>
            <a:r>
              <a:rPr lang="en-US" sz="1600" dirty="0" err="1"/>
              <a:t>varit</a:t>
            </a:r>
            <a:r>
              <a:rPr lang="en-US" sz="1600" dirty="0"/>
              <a:t> </a:t>
            </a:r>
            <a:r>
              <a:rPr lang="en-US" sz="1600" dirty="0" err="1"/>
              <a:t>i</a:t>
            </a:r>
            <a:r>
              <a:rPr lang="en-US" sz="1600" dirty="0"/>
              <a:t> </a:t>
            </a:r>
            <a:r>
              <a:rPr lang="en-US" sz="1600" dirty="0" err="1"/>
              <a:t>ekonomisk</a:t>
            </a:r>
            <a:r>
              <a:rPr lang="en-US" sz="1600" dirty="0"/>
              <a:t> kris under de </a:t>
            </a:r>
            <a:r>
              <a:rPr lang="en-US" sz="1600" dirty="0" err="1"/>
              <a:t>senaste</a:t>
            </a:r>
            <a:r>
              <a:rPr lang="en-US" sz="1600" dirty="0"/>
              <a:t> 12 </a:t>
            </a:r>
            <a:r>
              <a:rPr lang="en-US" sz="1600" dirty="0" err="1"/>
              <a:t>månaderna</a:t>
            </a:r>
            <a:r>
              <a:rPr lang="en-US" sz="1600" dirty="0"/>
              <a:t> (</a:t>
            </a:r>
            <a:r>
              <a:rPr lang="en-US" sz="1600" dirty="0" err="1"/>
              <a:t>svårt</a:t>
            </a:r>
            <a:r>
              <a:rPr lang="en-US" sz="1600" dirty="0"/>
              <a:t> </a:t>
            </a:r>
            <a:r>
              <a:rPr lang="en-US" sz="1600" dirty="0" err="1"/>
              <a:t>att</a:t>
            </a:r>
            <a:r>
              <a:rPr lang="en-US" sz="1600" dirty="0"/>
              <a:t> </a:t>
            </a:r>
            <a:r>
              <a:rPr lang="en-US" sz="1600" dirty="0" err="1"/>
              <a:t>klara</a:t>
            </a:r>
            <a:r>
              <a:rPr lang="en-US" sz="1600" dirty="0"/>
              <a:t> </a:t>
            </a:r>
            <a:r>
              <a:rPr lang="en-US" sz="1600" dirty="0" err="1"/>
              <a:t>löpande</a:t>
            </a:r>
            <a:r>
              <a:rPr lang="en-US" sz="1600" dirty="0"/>
              <a:t> </a:t>
            </a:r>
            <a:r>
              <a:rPr lang="en-US" sz="1600" dirty="0" err="1"/>
              <a:t>utgifter</a:t>
            </a:r>
            <a:r>
              <a:rPr lang="en-US" sz="1600" dirty="0"/>
              <a:t>), </a:t>
            </a:r>
            <a:r>
              <a:rPr lang="sv-SE" sz="1600" b="0" i="0" baseline="0" noProof="0" dirty="0">
                <a:effectLst/>
              </a:rPr>
              <a:t>år 2022, åldersstandardiserade uppgifter. Data för Region Örebro län.</a:t>
            </a:r>
            <a:endParaRPr lang="en-US" sz="1600" dirty="0"/>
          </a:p>
        </p:txBody>
      </p:sp>
    </p:spTree>
    <p:extLst>
      <p:ext uri="{BB962C8B-B14F-4D97-AF65-F5344CB8AC3E}">
        <p14:creationId xmlns:p14="http://schemas.microsoft.com/office/powerpoint/2010/main" val="17901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3051580085"/>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Lekeberg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dirty="0">
                          <a:effectLst/>
                          <a:latin typeface="+mn-lt"/>
                        </a:rPr>
                        <a:t>70-84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2904501217"/>
                  </a:ext>
                </a:extLst>
              </a:tr>
            </a:tbl>
          </a:graphicData>
        </a:graphic>
      </p:graphicFrame>
      <p:graphicFrame>
        <p:nvGraphicFramePr>
          <p:cNvPr id="2" name="Diagram 1" descr="Diagram som illustrerar resultaten i kommun, länet och CDUST, köns- och åldersuppdelat.">
            <a:extLst>
              <a:ext uri="{FF2B5EF4-FFF2-40B4-BE49-F238E27FC236}">
                <a16:creationId xmlns:a16="http://schemas.microsoft.com/office/drawing/2014/main" id="{C61891E4-744D-4154-8274-DF83D92DD633}"/>
              </a:ext>
            </a:extLst>
          </p:cNvPr>
          <p:cNvGraphicFramePr>
            <a:graphicFrameLocks/>
          </p:cNvGraphicFramePr>
          <p:nvPr/>
        </p:nvGraphicFramePr>
        <p:xfrm>
          <a:off x="321415" y="1011655"/>
          <a:ext cx="8958943" cy="48346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sp>
        <p:nvSpPr>
          <p:cNvPr id="3" name="textruta 2">
            <a:extLst>
              <a:ext uri="{FF2B5EF4-FFF2-40B4-BE49-F238E27FC236}">
                <a16:creationId xmlns:a16="http://schemas.microsoft.com/office/drawing/2014/main" id="{4259A0F5-169C-8A37-F114-C70A31B7449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8005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Stillasittande</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17</a:t>
                      </a:r>
                    </a:p>
                  </a:txBody>
                  <a:tcPr marL="9525" marR="9525" marT="9525" marB="0" anchor="ctr"/>
                </a:tc>
                <a:tc>
                  <a:txBody>
                    <a:bodyPr/>
                    <a:lstStyle/>
                    <a:p>
                      <a:pPr algn="ctr" fontAlgn="b"/>
                      <a:r>
                        <a:rPr lang="sv-SE" sz="1200" b="0" i="0" u="none" strike="noStrike">
                          <a:solidFill>
                            <a:srgbClr val="000000"/>
                          </a:solidFill>
                          <a:effectLst/>
                          <a:latin typeface="+mn-lt"/>
                        </a:rPr>
                        <a:t>2</a:t>
                      </a:r>
                    </a:p>
                  </a:txBody>
                  <a:tcPr marL="9525" marR="9525" marT="9525"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1</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21</a:t>
                      </a:r>
                    </a:p>
                  </a:txBody>
                  <a:tcPr marL="9525" marR="9525" marT="9525" marB="0" anchor="ctr"/>
                </a:tc>
                <a:tc>
                  <a:txBody>
                    <a:bodyPr/>
                    <a:lstStyle/>
                    <a:p>
                      <a:pPr algn="ctr" fontAlgn="b"/>
                      <a:r>
                        <a:rPr lang="sv-SE" sz="1200" b="0" i="0" u="none" strike="noStrike" dirty="0">
                          <a:solidFill>
                            <a:srgbClr val="000000"/>
                          </a:solidFill>
                          <a:effectLst/>
                          <a:latin typeface="+mn-lt"/>
                        </a:rPr>
                        <a:t>13</a:t>
                      </a:r>
                    </a:p>
                  </a:txBody>
                  <a:tcPr marL="9525" marR="9525" marT="9525"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4</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14</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18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9525" marR="9525" marT="9525"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16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dirty="0">
                          <a:solidFill>
                            <a:srgbClr val="000000"/>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17</a:t>
                      </a:r>
                    </a:p>
                  </a:txBody>
                  <a:tcPr marL="9525" marR="9525" marT="9525" marB="0" anchor="ctr"/>
                </a:tc>
                <a:tc>
                  <a:txBody>
                    <a:bodyPr/>
                    <a:lstStyle/>
                    <a:p>
                      <a:pPr algn="ctr" fontAlgn="b"/>
                      <a:r>
                        <a:rPr lang="sv-SE" sz="1200" b="0" i="0" u="none" strike="noStrike" dirty="0">
                          <a:solidFill>
                            <a:srgbClr val="000000"/>
                          </a:solidFill>
                          <a:effectLst/>
                          <a:latin typeface="+mn-lt"/>
                        </a:rPr>
                        <a:t>2</a:t>
                      </a:r>
                    </a:p>
                  </a:txBody>
                  <a:tcPr marL="9525" marR="9525" marT="9525"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rtl="0">
              <a:defRPr sz="1200" b="0" i="0" u="none" strike="noStrike" kern="1200" spc="0" baseline="0">
                <a:solidFill>
                  <a:sysClr val="windowText" lastClr="000000"/>
                </a:solidFill>
                <a:latin typeface="+mn-lt"/>
                <a:ea typeface="+mn-ea"/>
                <a:cs typeface="+mn-cs"/>
              </a:defRPr>
            </a:pPr>
            <a:r>
              <a:rPr lang="sv-SE" sz="1600" b="0" i="0" baseline="0" noProof="0" dirty="0">
                <a:effectLst/>
              </a:rPr>
              <a:t>Andel 18 år och äldre som sitter 10 timmar eller mer under ett normalt dygn (personer med funktionsnedsättning undantagna), år 2022, åldersstandardiserade uppgifter. Data för Region Örebro län.</a:t>
            </a:r>
            <a:endParaRPr lang="sv-SE" sz="1100" noProof="0" dirty="0">
              <a:effectLst/>
            </a:endParaRPr>
          </a:p>
        </p:txBody>
      </p:sp>
    </p:spTree>
    <p:extLst>
      <p:ext uri="{BB962C8B-B14F-4D97-AF65-F5344CB8AC3E}">
        <p14:creationId xmlns:p14="http://schemas.microsoft.com/office/powerpoint/2010/main" val="324934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3960347633"/>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Lekeberg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594E8B8A-EDED-4B44-81D4-DEB23A833D0C}"/>
              </a:ext>
            </a:extLst>
          </p:cNvPr>
          <p:cNvGraphicFramePr>
            <a:graphicFrameLocks/>
          </p:cNvGraphicFramePr>
          <p:nvPr/>
        </p:nvGraphicFramePr>
        <p:xfrm>
          <a:off x="321414" y="1004341"/>
          <a:ext cx="8912527" cy="4916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DCFF3732-04AC-5511-BBB6-1E9C626B2C08}"/>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327657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Fysisk aktivitet</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386290"/>
          <a:ext cx="10651696" cy="4208206"/>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54906">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65330">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mn-lt"/>
                        </a:rPr>
                        <a:t>65</a:t>
                      </a:r>
                    </a:p>
                  </a:txBody>
                  <a:tcPr marL="7620" marR="7620" marT="7620" marB="0" anchor="ctr"/>
                </a:tc>
                <a:tc>
                  <a:txBody>
                    <a:bodyPr/>
                    <a:lstStyle/>
                    <a:p>
                      <a:pPr algn="ctr" fontAlgn="b"/>
                      <a:r>
                        <a:rPr lang="sv-SE" sz="12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65330">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62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65330">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65</a:t>
                      </a:r>
                    </a:p>
                  </a:txBody>
                  <a:tcPr marL="7620" marR="7620" marT="7620" marB="0" anchor="ctr"/>
                </a:tc>
                <a:tc>
                  <a:txBody>
                    <a:bodyPr/>
                    <a:lstStyle/>
                    <a:p>
                      <a:pPr algn="ctr" fontAlgn="b"/>
                      <a:r>
                        <a:rPr lang="sv-SE" sz="1200" b="0" i="0" u="none" strike="noStrike" dirty="0">
                          <a:solidFill>
                            <a:srgbClr val="000000"/>
                          </a:solidFill>
                          <a:effectLst/>
                          <a:latin typeface="+mn-lt"/>
                        </a:rPr>
                        <a:t>12</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65330">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48</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5</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65330">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6</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65330">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59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65330">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rgbClr val="000000"/>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dirty="0">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65330">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65330">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mn-lt"/>
                        </a:rPr>
                        <a:t>69</a:t>
                      </a:r>
                    </a:p>
                  </a:txBody>
                  <a:tcPr marL="7620" marR="7620" marT="7620" marB="0" anchor="ctr"/>
                </a:tc>
                <a:tc>
                  <a:txBody>
                    <a:bodyPr/>
                    <a:lstStyle/>
                    <a:p>
                      <a:pPr algn="ctr" fontAlgn="b"/>
                      <a:r>
                        <a:rPr lang="sv-SE" sz="12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får tillräcklig fysisk aktivitet per vecka (150 aktivitetsminuter),</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03352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1015057573"/>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Lekeberg         </a:t>
                      </a:r>
                      <a:r>
                        <a:rPr lang="sv-SE" sz="1100" b="1" u="none" strike="noStrike" dirty="0">
                          <a:solidFill>
                            <a:schemeClr val="bg1"/>
                          </a:solidFill>
                          <a:effectLst/>
                          <a:latin typeface="+mn-lt"/>
                        </a:rPr>
                        <a:t>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2" name="Diagram 1" descr="Diagram som illustrerar resultaten i kommun, länet och CDUST, köns- och åldersuppdelat.">
            <a:extLst>
              <a:ext uri="{FF2B5EF4-FFF2-40B4-BE49-F238E27FC236}">
                <a16:creationId xmlns:a16="http://schemas.microsoft.com/office/drawing/2014/main" id="{14436358-8F8B-4DFB-9334-4C8B4F4B7543}"/>
              </a:ext>
            </a:extLst>
          </p:cNvPr>
          <p:cNvGraphicFramePr>
            <a:graphicFrameLocks/>
          </p:cNvGraphicFramePr>
          <p:nvPr/>
        </p:nvGraphicFramePr>
        <p:xfrm>
          <a:off x="321415" y="1004341"/>
          <a:ext cx="8751465" cy="52204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A94A13DB-26C9-69B5-4B11-C519DC2A28FA}"/>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13469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p:txBody>
          <a:bodyPr/>
          <a:lstStyle/>
          <a:p>
            <a:br>
              <a:rPr lang="sv-SE" sz="6600">
                <a:cs typeface="Arial" panose="020B0604020202020204" pitchFamily="34" charset="0"/>
              </a:rPr>
            </a:br>
            <a:r>
              <a:rPr lang="sv-SE" sz="6600">
                <a:cs typeface="Arial" panose="020B0604020202020204" pitchFamily="34" charset="0"/>
              </a:rPr>
              <a:t>Om rapporten</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04155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Framtidstro</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chemeClr val="tx1"/>
                          </a:solidFill>
                          <a:effectLst/>
                          <a:latin typeface="+mn-lt"/>
                        </a:rPr>
                        <a:t>67</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66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66</a:t>
                      </a:r>
                    </a:p>
                  </a:txBody>
                  <a:tcPr marL="7620" marR="7620" marT="7620" marB="0" anchor="ctr"/>
                </a:tc>
                <a:tc>
                  <a:txBody>
                    <a:bodyPr/>
                    <a:lstStyle/>
                    <a:p>
                      <a:pPr algn="ctr" fontAlgn="b"/>
                      <a:r>
                        <a:rPr lang="sv-SE" sz="1200" b="0" i="0" u="none" strike="noStrike">
                          <a:solidFill>
                            <a:schemeClr val="tx1"/>
                          </a:solidFill>
                          <a:effectLst/>
                          <a:latin typeface="+mn-lt"/>
                        </a:rPr>
                        <a:t>14</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65</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64</a:t>
                      </a:r>
                    </a:p>
                  </a:txBody>
                  <a:tcPr marL="7620" marR="7620" marT="7620" marB="0" anchor="ctr"/>
                </a:tc>
                <a:tc>
                  <a:txBody>
                    <a:bodyPr/>
                    <a:lstStyle/>
                    <a:p>
                      <a:pPr algn="ctr" fontAlgn="b"/>
                      <a:r>
                        <a:rPr lang="sv-SE" sz="1200" b="0" i="0" u="none" strike="noStrike">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72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200" b="0" i="0" u="none" strike="noStrike">
                          <a:solidFill>
                            <a:schemeClr val="tx1"/>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200" b="0" i="0" u="none" strike="noStrike">
                          <a:solidFill>
                            <a:schemeClr val="tx1"/>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chemeClr val="tx1"/>
                          </a:solidFill>
                          <a:effectLst/>
                          <a:latin typeface="+mn-lt"/>
                        </a:rPr>
                        <a:t>74</a:t>
                      </a:r>
                    </a:p>
                  </a:txBody>
                  <a:tcPr marL="7620" marR="7620" marT="7620" marB="0" anchor="ctr"/>
                </a:tc>
                <a:tc>
                  <a:txBody>
                    <a:bodyPr/>
                    <a:lstStyle/>
                    <a:p>
                      <a:pPr algn="ctr" fontAlgn="b"/>
                      <a:r>
                        <a:rPr lang="sv-SE" sz="1200" b="0" i="0" u="none" strike="noStrike" dirty="0">
                          <a:solidFill>
                            <a:schemeClr val="tx1"/>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584775"/>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sv-SE" sz="1600" dirty="0"/>
              <a:t>Andel 18 år och äldre som ser optimistiskt på framtiden för sin personliga del,</a:t>
            </a:r>
            <a:r>
              <a:rPr lang="sv-SE" sz="1600" b="0" i="0" baseline="0" noProof="0" dirty="0">
                <a:effectLst/>
              </a:rPr>
              <a:t> år 2022, åldersstandardiserade uppgifter. Data för Region Örebro län.</a:t>
            </a:r>
            <a:endParaRPr lang="sv-SE" sz="1600" noProof="0" dirty="0">
              <a:effectLst/>
            </a:endParaRPr>
          </a:p>
        </p:txBody>
      </p:sp>
    </p:spTree>
    <p:extLst>
      <p:ext uri="{BB962C8B-B14F-4D97-AF65-F5344CB8AC3E}">
        <p14:creationId xmlns:p14="http://schemas.microsoft.com/office/powerpoint/2010/main" val="154034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2B16BBC-80B8-650E-A70C-CE8C52B0C0A1}"/>
              </a:ext>
            </a:extLst>
          </p:cNvPr>
          <p:cNvSpPr txBox="1">
            <a:spLocks/>
          </p:cNvSpPr>
          <p:nvPr/>
        </p:nvSpPr>
        <p:spPr>
          <a:xfrm>
            <a:off x="259613" y="294702"/>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graphicFrame>
        <p:nvGraphicFramePr>
          <p:cNvPr id="7" name="Tabell 6">
            <a:extLst>
              <a:ext uri="{FF2B5EF4-FFF2-40B4-BE49-F238E27FC236}">
                <a16:creationId xmlns:a16="http://schemas.microsoft.com/office/drawing/2014/main" id="{1F653F3C-38B9-134A-49B2-469D1D322591}"/>
              </a:ext>
            </a:extLst>
          </p:cNvPr>
          <p:cNvGraphicFramePr>
            <a:graphicFrameLocks noGrp="1"/>
          </p:cNvGraphicFramePr>
          <p:nvPr>
            <p:extLst>
              <p:ext uri="{D42A27DB-BD31-4B8C-83A1-F6EECF244321}">
                <p14:modId xmlns:p14="http://schemas.microsoft.com/office/powerpoint/2010/main" val="563105753"/>
              </p:ext>
            </p:extLst>
          </p:nvPr>
        </p:nvGraphicFramePr>
        <p:xfrm>
          <a:off x="9457585" y="1004341"/>
          <a:ext cx="2413000" cy="3913028"/>
        </p:xfrm>
        <a:graphic>
          <a:graphicData uri="http://schemas.openxmlformats.org/drawingml/2006/table">
            <a:tbl>
              <a:tblPr firstRow="1" lastRow="1" bandRow="1">
                <a:tableStyleId>{21E4AEA4-8DFA-4A89-87EB-49C32662AFE0}</a:tableStyleId>
              </a:tblPr>
              <a:tblGrid>
                <a:gridCol w="1193800">
                  <a:extLst>
                    <a:ext uri="{9D8B030D-6E8A-4147-A177-3AD203B41FA5}">
                      <a16:colId xmlns:a16="http://schemas.microsoft.com/office/drawing/2014/main" val="684053620"/>
                    </a:ext>
                  </a:extLst>
                </a:gridCol>
                <a:gridCol w="609600">
                  <a:extLst>
                    <a:ext uri="{9D8B030D-6E8A-4147-A177-3AD203B41FA5}">
                      <a16:colId xmlns:a16="http://schemas.microsoft.com/office/drawing/2014/main" val="1294974511"/>
                    </a:ext>
                  </a:extLst>
                </a:gridCol>
                <a:gridCol w="609600">
                  <a:extLst>
                    <a:ext uri="{9D8B030D-6E8A-4147-A177-3AD203B41FA5}">
                      <a16:colId xmlns:a16="http://schemas.microsoft.com/office/drawing/2014/main" val="1122278027"/>
                    </a:ext>
                  </a:extLst>
                </a:gridCol>
              </a:tblGrid>
              <a:tr h="420693">
                <a:tc gridSpan="3">
                  <a:txBody>
                    <a:bodyPr/>
                    <a:lstStyle/>
                    <a:p>
                      <a:pPr algn="ctr" fontAlgn="b"/>
                      <a:r>
                        <a:rPr lang="sv-SE" sz="1800" b="1" i="0" u="none" strike="noStrike" dirty="0">
                          <a:solidFill>
                            <a:schemeClr val="bg1"/>
                          </a:solidFill>
                          <a:effectLst/>
                          <a:latin typeface="+mn-lt"/>
                        </a:rPr>
                        <a:t>2022</a:t>
                      </a: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tc hMerge="1">
                  <a:txBody>
                    <a:bodyPr/>
                    <a:lstStyle/>
                    <a:p>
                      <a:pPr algn="ctr" fontAlgn="b"/>
                      <a:endParaRPr lang="sv-SE" sz="11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305296207"/>
                  </a:ext>
                </a:extLst>
              </a:tr>
              <a:tr h="498905">
                <a:tc>
                  <a:txBody>
                    <a:bodyPr/>
                    <a:lstStyle/>
                    <a:p>
                      <a:pPr algn="ctr" fontAlgn="b"/>
                      <a:r>
                        <a:rPr lang="sv-SE" sz="1100" b="1" u="none" strike="noStrike" dirty="0">
                          <a:solidFill>
                            <a:schemeClr val="bg1"/>
                          </a:solidFill>
                          <a:effectLst/>
                        </a:rPr>
                        <a:t>Lekeberg       </a:t>
                      </a:r>
                      <a:r>
                        <a:rPr lang="sv-SE" sz="1100" b="1" u="none" strike="noStrike" dirty="0">
                          <a:solidFill>
                            <a:schemeClr val="bg1"/>
                          </a:solidFill>
                          <a:effectLst/>
                          <a:latin typeface="+mn-lt"/>
                        </a:rPr>
                        <a:t> kommun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Män</a:t>
                      </a:r>
                      <a:endParaRPr lang="sv-SE" sz="1100" b="1" i="0" u="none" strike="noStrike" dirty="0">
                        <a:solidFill>
                          <a:schemeClr val="bg1"/>
                        </a:solidFill>
                        <a:effectLst/>
                        <a:latin typeface="+mn-lt"/>
                      </a:endParaRPr>
                    </a:p>
                  </a:txBody>
                  <a:tcPr marL="9525" marR="9525" marT="9525" marB="0" anchor="ctr">
                    <a:solidFill>
                      <a:schemeClr val="accent2"/>
                    </a:solidFill>
                  </a:tcPr>
                </a:tc>
                <a:tc>
                  <a:txBody>
                    <a:bodyPr/>
                    <a:lstStyle/>
                    <a:p>
                      <a:pPr algn="ctr" fontAlgn="b"/>
                      <a:r>
                        <a:rPr lang="sv-SE" sz="1100" b="1" u="none" strike="noStrike" dirty="0">
                          <a:solidFill>
                            <a:schemeClr val="bg1"/>
                          </a:solidFill>
                          <a:effectLst/>
                          <a:latin typeface="+mn-lt"/>
                        </a:rPr>
                        <a:t>Kvinnor</a:t>
                      </a:r>
                      <a:endParaRPr lang="sv-SE" sz="1100" b="1" i="0" u="none" strike="noStrike" dirty="0">
                        <a:solidFill>
                          <a:schemeClr val="bg1"/>
                        </a:solidFill>
                        <a:effectLst/>
                        <a:latin typeface="+mn-lt"/>
                      </a:endParaRPr>
                    </a:p>
                  </a:txBody>
                  <a:tcPr marL="9525" marR="9525" marT="9525" marB="0" anchor="ctr">
                    <a:solidFill>
                      <a:schemeClr val="accent2"/>
                    </a:solidFill>
                  </a:tcPr>
                </a:tc>
                <a:extLst>
                  <a:ext uri="{0D108BD9-81ED-4DB2-BD59-A6C34878D82A}">
                    <a16:rowId xmlns:a16="http://schemas.microsoft.com/office/drawing/2014/main" val="1784494427"/>
                  </a:ext>
                </a:extLst>
              </a:tr>
              <a:tr h="498905">
                <a:tc>
                  <a:txBody>
                    <a:bodyPr/>
                    <a:lstStyle/>
                    <a:p>
                      <a:pPr algn="ctr" fontAlgn="b"/>
                      <a:r>
                        <a:rPr lang="sv-SE" sz="1100" u="none" strike="noStrike" dirty="0">
                          <a:effectLst/>
                          <a:latin typeface="+mn-lt"/>
                        </a:rPr>
                        <a:t>18-29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589950409"/>
                  </a:ext>
                </a:extLst>
              </a:tr>
              <a:tr h="498905">
                <a:tc>
                  <a:txBody>
                    <a:bodyPr/>
                    <a:lstStyle/>
                    <a:p>
                      <a:pPr algn="ctr" fontAlgn="b"/>
                      <a:r>
                        <a:rPr lang="sv-SE" sz="1100" u="none" strike="noStrike">
                          <a:effectLst/>
                          <a:latin typeface="+mn-lt"/>
                        </a:rPr>
                        <a:t>30-49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2377796539"/>
                  </a:ext>
                </a:extLst>
              </a:tr>
              <a:tr h="498905">
                <a:tc>
                  <a:txBody>
                    <a:bodyPr/>
                    <a:lstStyle/>
                    <a:p>
                      <a:pPr algn="ctr" fontAlgn="b"/>
                      <a:r>
                        <a:rPr lang="sv-SE" sz="1100" u="none" strike="noStrike">
                          <a:effectLst/>
                          <a:latin typeface="+mn-lt"/>
                        </a:rPr>
                        <a:t>50-69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2929378202"/>
                  </a:ext>
                </a:extLst>
              </a:tr>
              <a:tr h="498905">
                <a:tc>
                  <a:txBody>
                    <a:bodyPr/>
                    <a:lstStyle/>
                    <a:p>
                      <a:pPr algn="ctr" fontAlgn="b"/>
                      <a:r>
                        <a:rPr lang="sv-SE" sz="1100" u="none" strike="noStrike">
                          <a:effectLst/>
                          <a:latin typeface="+mn-lt"/>
                        </a:rPr>
                        <a:t>70-84 år</a:t>
                      </a:r>
                      <a:endParaRPr lang="sv-SE" sz="1100" b="1" i="0" u="none" strike="noStrike">
                        <a:solidFill>
                          <a:srgbClr val="000000"/>
                        </a:solidFill>
                        <a:effectLst/>
                        <a:latin typeface="+mn-lt"/>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505977947"/>
                  </a:ext>
                </a:extLst>
              </a:tr>
              <a:tr h="498905">
                <a:tc>
                  <a:txBody>
                    <a:bodyPr/>
                    <a:lstStyle/>
                    <a:p>
                      <a:pPr algn="ctr" fontAlgn="b"/>
                      <a:r>
                        <a:rPr lang="sv-SE" sz="1100" u="none" strike="noStrike" dirty="0">
                          <a:effectLst/>
                          <a:latin typeface="+mn-lt"/>
                        </a:rPr>
                        <a:t>85+ år</a:t>
                      </a:r>
                      <a:endParaRPr lang="sv-SE" sz="1100" b="1" i="0" u="none" strike="noStrike" dirty="0">
                        <a:solidFill>
                          <a:srgbClr val="000000"/>
                        </a:solidFill>
                        <a:effectLst/>
                        <a:latin typeface="+mn-lt"/>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966680583"/>
                  </a:ext>
                </a:extLst>
              </a:tr>
              <a:tr h="498905">
                <a:tc>
                  <a:txBody>
                    <a:bodyPr/>
                    <a:lstStyle/>
                    <a:p>
                      <a:pPr algn="ctr" fontAlgn="b"/>
                      <a:r>
                        <a:rPr lang="sv-SE" sz="1100" b="0" i="0" u="none" strike="noStrike" dirty="0">
                          <a:solidFill>
                            <a:schemeClr val="bg1"/>
                          </a:solidFill>
                          <a:effectLst/>
                          <a:latin typeface="+mn-lt"/>
                        </a:rPr>
                        <a:t>Totalt</a:t>
                      </a:r>
                    </a:p>
                  </a:txBody>
                  <a:tcPr marL="9525" marR="9525" marT="9525" marB="0" anchor="ctr"/>
                </a:tc>
                <a:tc>
                  <a:txBody>
                    <a:bodyPr/>
                    <a:lstStyle/>
                    <a:p>
                      <a:pPr algn="ctr" fontAlgn="b"/>
                      <a:r>
                        <a:rPr lang="sv-SE" sz="1200" b="0" i="0" u="none" strike="noStrike">
                          <a:solidFill>
                            <a:schemeClr val="bg1"/>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dirty="0">
                          <a:solidFill>
                            <a:schemeClr val="bg1"/>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2904501217"/>
                  </a:ext>
                </a:extLst>
              </a:tr>
            </a:tbl>
          </a:graphicData>
        </a:graphic>
      </p:graphicFrame>
      <p:sp>
        <p:nvSpPr>
          <p:cNvPr id="5" name="textruta 4">
            <a:extLst>
              <a:ext uri="{FF2B5EF4-FFF2-40B4-BE49-F238E27FC236}">
                <a16:creationId xmlns:a16="http://schemas.microsoft.com/office/drawing/2014/main" id="{206E2EAE-2697-7BD7-8B3F-E451F7603DCC}"/>
              </a:ext>
            </a:extLst>
          </p:cNvPr>
          <p:cNvSpPr txBox="1"/>
          <p:nvPr/>
        </p:nvSpPr>
        <p:spPr>
          <a:xfrm>
            <a:off x="9457585" y="4965715"/>
            <a:ext cx="2413000" cy="261610"/>
          </a:xfrm>
          <a:prstGeom prst="rect">
            <a:avLst/>
          </a:prstGeom>
          <a:noFill/>
        </p:spPr>
        <p:txBody>
          <a:bodyPr wrap="square" rtlCol="0">
            <a:spAutoFit/>
          </a:bodyPr>
          <a:lstStyle/>
          <a:p>
            <a:r>
              <a:rPr lang="sv-SE" sz="1050" dirty="0"/>
              <a:t>* Indikerar att underlaget var för litet</a:t>
            </a:r>
          </a:p>
        </p:txBody>
      </p:sp>
      <p:graphicFrame>
        <p:nvGraphicFramePr>
          <p:cNvPr id="3" name="Diagram 2" descr="Diagram som illustrerar resultaten i kommun, länet och CDUST, köns- och åldersuppdelat.">
            <a:extLst>
              <a:ext uri="{FF2B5EF4-FFF2-40B4-BE49-F238E27FC236}">
                <a16:creationId xmlns:a16="http://schemas.microsoft.com/office/drawing/2014/main" id="{07745E33-6529-4D10-97D0-02597DA57EF3}"/>
              </a:ext>
            </a:extLst>
          </p:cNvPr>
          <p:cNvGraphicFramePr>
            <a:graphicFrameLocks/>
          </p:cNvGraphicFramePr>
          <p:nvPr/>
        </p:nvGraphicFramePr>
        <p:xfrm>
          <a:off x="321416" y="1076960"/>
          <a:ext cx="8853064" cy="49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A3481709-1C32-EAA4-1951-EF83C12CF160}"/>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Tree>
    <p:extLst>
      <p:ext uri="{BB962C8B-B14F-4D97-AF65-F5344CB8AC3E}">
        <p14:creationId xmlns:p14="http://schemas.microsoft.com/office/powerpoint/2010/main" val="237417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7BAC182-2AA3-2914-5473-6C0332A36AB2}"/>
              </a:ext>
            </a:extLst>
          </p:cNvPr>
          <p:cNvSpPr txBox="1">
            <a:spLocks/>
          </p:cNvSpPr>
          <p:nvPr/>
        </p:nvSpPr>
        <p:spPr>
          <a:xfrm>
            <a:off x="405325" y="317284"/>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Ensamhet och isolering</a:t>
            </a:r>
          </a:p>
        </p:txBody>
      </p:sp>
      <p:sp>
        <p:nvSpPr>
          <p:cNvPr id="4" name="textruta 3">
            <a:extLst>
              <a:ext uri="{FF2B5EF4-FFF2-40B4-BE49-F238E27FC236}">
                <a16:creationId xmlns:a16="http://schemas.microsoft.com/office/drawing/2014/main" id="{B52CC882-451A-6FF8-9378-6924D362FF5D}"/>
              </a:ext>
            </a:extLst>
          </p:cNvPr>
          <p:cNvSpPr txBox="1"/>
          <p:nvPr/>
        </p:nvSpPr>
        <p:spPr>
          <a:xfrm>
            <a:off x="405325" y="5594820"/>
            <a:ext cx="7652084" cy="461665"/>
          </a:xfrm>
          <a:prstGeom prst="rect">
            <a:avLst/>
          </a:prstGeom>
          <a:noFill/>
        </p:spPr>
        <p:txBody>
          <a:bodyPr wrap="square" rtlCol="0">
            <a:spAutoFit/>
          </a:bodyPr>
          <a:lstStyle/>
          <a:p>
            <a:r>
              <a:rPr lang="sv-SE" sz="1200" b="0" i="0" u="none" strike="noStrike" dirty="0">
                <a:solidFill>
                  <a:srgbClr val="000000"/>
                </a:solidFill>
                <a:effectLst/>
                <a:latin typeface="Calibri" panose="020F0502020204030204" pitchFamily="34" charset="0"/>
              </a:rPr>
              <a:t>*25 år och äldre</a:t>
            </a:r>
          </a:p>
          <a:p>
            <a:r>
              <a:rPr lang="sv-SE" sz="1200" dirty="0">
                <a:solidFill>
                  <a:srgbClr val="000000"/>
                </a:solidFill>
                <a:latin typeface="Calibri" panose="020F0502020204030204" pitchFamily="34" charset="0"/>
              </a:rPr>
              <a:t>**20-64 år</a:t>
            </a:r>
            <a:endParaRPr lang="sv-SE" sz="1200" dirty="0"/>
          </a:p>
        </p:txBody>
      </p:sp>
      <p:graphicFrame>
        <p:nvGraphicFramePr>
          <p:cNvPr id="6" name="Tabell 5">
            <a:extLst>
              <a:ext uri="{FF2B5EF4-FFF2-40B4-BE49-F238E27FC236}">
                <a16:creationId xmlns:a16="http://schemas.microsoft.com/office/drawing/2014/main" id="{3F71231C-9CEC-9723-967A-9D9582439D83}"/>
              </a:ext>
            </a:extLst>
          </p:cNvPr>
          <p:cNvGraphicFramePr>
            <a:graphicFrameLocks noGrp="1"/>
          </p:cNvGraphicFramePr>
          <p:nvPr/>
        </p:nvGraphicFramePr>
        <p:xfrm>
          <a:off x="405325" y="1541954"/>
          <a:ext cx="10651696" cy="4052540"/>
        </p:xfrm>
        <a:graphic>
          <a:graphicData uri="http://schemas.openxmlformats.org/drawingml/2006/table">
            <a:tbl>
              <a:tblPr firstRow="1" bandCol="1">
                <a:tableStyleId>{21E4AEA4-8DFA-4A89-87EB-49C32662AFE0}</a:tableStyleId>
              </a:tblPr>
              <a:tblGrid>
                <a:gridCol w="3487961">
                  <a:extLst>
                    <a:ext uri="{9D8B030D-6E8A-4147-A177-3AD203B41FA5}">
                      <a16:colId xmlns:a16="http://schemas.microsoft.com/office/drawing/2014/main" val="1438425499"/>
                    </a:ext>
                  </a:extLst>
                </a:gridCol>
                <a:gridCol w="1761502">
                  <a:extLst>
                    <a:ext uri="{9D8B030D-6E8A-4147-A177-3AD203B41FA5}">
                      <a16:colId xmlns:a16="http://schemas.microsoft.com/office/drawing/2014/main" val="1614081875"/>
                    </a:ext>
                  </a:extLst>
                </a:gridCol>
                <a:gridCol w="1133198">
                  <a:extLst>
                    <a:ext uri="{9D8B030D-6E8A-4147-A177-3AD203B41FA5}">
                      <a16:colId xmlns:a16="http://schemas.microsoft.com/office/drawing/2014/main" val="3193467661"/>
                    </a:ext>
                  </a:extLst>
                </a:gridCol>
                <a:gridCol w="968886">
                  <a:extLst>
                    <a:ext uri="{9D8B030D-6E8A-4147-A177-3AD203B41FA5}">
                      <a16:colId xmlns:a16="http://schemas.microsoft.com/office/drawing/2014/main" val="3004810789"/>
                    </a:ext>
                  </a:extLst>
                </a:gridCol>
                <a:gridCol w="3300149">
                  <a:extLst>
                    <a:ext uri="{9D8B030D-6E8A-4147-A177-3AD203B41FA5}">
                      <a16:colId xmlns:a16="http://schemas.microsoft.com/office/drawing/2014/main" val="3006438936"/>
                    </a:ext>
                  </a:extLst>
                </a:gridCol>
              </a:tblGrid>
              <a:tr h="534380">
                <a:tc>
                  <a:txBody>
                    <a:bodyPr/>
                    <a:lstStyle/>
                    <a:p>
                      <a:pPr algn="ctr" fontAlgn="b"/>
                      <a:r>
                        <a:rPr lang="sv-SE" sz="1200" b="1" u="none" strike="noStrike" dirty="0">
                          <a:solidFill>
                            <a:schemeClr val="bg1"/>
                          </a:solidFill>
                          <a:effectLst/>
                        </a:rPr>
                        <a:t>Indelningsgrund</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 </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dirty="0">
                          <a:solidFill>
                            <a:schemeClr val="bg1"/>
                          </a:solidFill>
                          <a:effectLst/>
                        </a:rPr>
                        <a:t>Andel</a:t>
                      </a:r>
                      <a:endParaRPr lang="sv-SE" sz="12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KI/2</a:t>
                      </a:r>
                      <a:endParaRPr lang="sv-SE" sz="1200" b="1"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sv-SE" sz="1200" b="1" u="none" strike="noStrike">
                          <a:solidFill>
                            <a:schemeClr val="bg1"/>
                          </a:solidFill>
                          <a:effectLst/>
                        </a:rPr>
                        <a:t>Kommentar</a:t>
                      </a:r>
                      <a:endParaRPr lang="sv-SE" sz="1200" b="1" i="0" u="none" strike="noStrike">
                        <a:solidFill>
                          <a:schemeClr val="bg1"/>
                        </a:solidFill>
                        <a:effectLst/>
                        <a:latin typeface="Calibri" panose="020F0502020204030204" pitchFamily="34" charset="0"/>
                      </a:endParaRPr>
                    </a:p>
                  </a:txBody>
                  <a:tcPr marL="85725" marR="9525" marT="9525" marB="0" anchor="ctr"/>
                </a:tc>
                <a:extLst>
                  <a:ext uri="{0D108BD9-81ED-4DB2-BD59-A6C34878D82A}">
                    <a16:rowId xmlns:a16="http://schemas.microsoft.com/office/drawing/2014/main" val="2273386275"/>
                  </a:ext>
                </a:extLst>
              </a:tr>
              <a:tr h="351816">
                <a:tc rowSpan="2">
                  <a:txBody>
                    <a:bodyPr/>
                    <a:lstStyle/>
                    <a:p>
                      <a:pPr algn="ctr" fontAlgn="t"/>
                      <a:r>
                        <a:rPr lang="sv-SE" sz="1200" b="1" u="none" strike="noStrike" dirty="0">
                          <a:solidFill>
                            <a:schemeClr val="tx1"/>
                          </a:solidFill>
                          <a:effectLst/>
                        </a:rPr>
                        <a:t>Kön</a:t>
                      </a:r>
                      <a:endParaRPr lang="sv-SE" sz="1200" b="1"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sv-SE" sz="1200" b="0" u="none" strike="noStrike" dirty="0">
                          <a:solidFill>
                            <a:schemeClr val="tx1"/>
                          </a:solidFill>
                          <a:effectLst/>
                        </a:rPr>
                        <a:t>Man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dirty="0">
                          <a:solidFill>
                            <a:srgbClr val="000000"/>
                          </a:solidFill>
                          <a:effectLst/>
                          <a:latin typeface="+mn-lt"/>
                        </a:rPr>
                        <a:t>20</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rowSpan="2">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044029"/>
                  </a:ext>
                </a:extLst>
              </a:tr>
              <a:tr h="351816">
                <a:tc vMerge="1">
                  <a:txBody>
                    <a:bodyPr/>
                    <a:lstStyle/>
                    <a:p>
                      <a:endParaRPr lang="sv-SE"/>
                    </a:p>
                  </a:txBody>
                  <a:tcPr/>
                </a:tc>
                <a:tc>
                  <a:txBody>
                    <a:bodyPr/>
                    <a:lstStyle/>
                    <a:p>
                      <a:pPr algn="ctr" fontAlgn="ctr"/>
                      <a:r>
                        <a:rPr lang="sv-SE" sz="1200" b="0" u="none" strike="noStrike" dirty="0">
                          <a:solidFill>
                            <a:schemeClr val="tx1"/>
                          </a:solidFill>
                          <a:effectLst/>
                        </a:rPr>
                        <a:t>Kvinna</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393010783"/>
                  </a:ext>
                </a:extLst>
              </a:tr>
              <a:tr h="351816">
                <a:tc rowSpan="3">
                  <a:txBody>
                    <a:bodyPr/>
                    <a:lstStyle/>
                    <a:p>
                      <a:pPr algn="ctr" fontAlgn="t"/>
                      <a:r>
                        <a:rPr lang="sv-SE" sz="1200" b="1" u="none" strike="noStrike" dirty="0">
                          <a:solidFill>
                            <a:schemeClr val="tx1"/>
                          </a:solidFill>
                          <a:effectLst/>
                        </a:rPr>
                        <a:t>Födelseland</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Sverige</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14302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Övriga Norden</a:t>
                      </a:r>
                      <a:endParaRPr lang="sv-SE"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25</a:t>
                      </a:r>
                    </a:p>
                  </a:txBody>
                  <a:tcPr marL="7620" marR="7620" marT="7620" marB="0" anchor="ctr"/>
                </a:tc>
                <a:tc>
                  <a:txBody>
                    <a:bodyPr/>
                    <a:lstStyle/>
                    <a:p>
                      <a:pPr algn="ctr" fontAlgn="b"/>
                      <a:r>
                        <a:rPr lang="sv-SE" sz="1100" b="0" i="0" u="none" strike="noStrike">
                          <a:solidFill>
                            <a:srgbClr val="000000"/>
                          </a:solidFill>
                          <a:effectLst/>
                          <a:latin typeface="+mn-lt"/>
                        </a:rPr>
                        <a:t>10</a:t>
                      </a:r>
                    </a:p>
                  </a:txBody>
                  <a:tcPr marL="7620" marR="7620" marT="7620" marB="0" anchor="ctr"/>
                </a:tc>
                <a:tc vMerge="1">
                  <a:txBody>
                    <a:bodyPr/>
                    <a:lstStyle/>
                    <a:p>
                      <a:endParaRPr lang="sv-SE"/>
                    </a:p>
                  </a:txBody>
                  <a:tcPr/>
                </a:tc>
                <a:extLst>
                  <a:ext uri="{0D108BD9-81ED-4DB2-BD59-A6C34878D82A}">
                    <a16:rowId xmlns:a16="http://schemas.microsoft.com/office/drawing/2014/main" val="2310105101"/>
                  </a:ext>
                </a:extLst>
              </a:tr>
              <a:tr h="351816">
                <a:tc vMerge="1">
                  <a:txBody>
                    <a:bodyPr/>
                    <a:lstStyle/>
                    <a:p>
                      <a:endParaRPr lang="sv-SE"/>
                    </a:p>
                  </a:txBody>
                  <a:tcPr/>
                </a:tc>
                <a:tc>
                  <a:txBody>
                    <a:bodyPr/>
                    <a:lstStyle/>
                    <a:p>
                      <a:pPr algn="ctr" fontAlgn="b"/>
                      <a:r>
                        <a:rPr lang="sv-SE" sz="1200" b="0" u="none" strike="noStrike">
                          <a:solidFill>
                            <a:schemeClr val="tx1"/>
                          </a:solidFill>
                          <a:effectLst/>
                        </a:rPr>
                        <a:t>Övriga världen</a:t>
                      </a:r>
                      <a:endParaRPr lang="sv-SE" sz="1200" b="0" i="0" u="none" strike="noStrike">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26</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4</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656840888"/>
                  </a:ext>
                </a:extLst>
              </a:tr>
              <a:tr h="351816">
                <a:tc rowSpan="3">
                  <a:txBody>
                    <a:bodyPr/>
                    <a:lstStyle/>
                    <a:p>
                      <a:pPr algn="ctr" fontAlgn="t"/>
                      <a:r>
                        <a:rPr lang="sv-SE" sz="1200" b="1" u="none" strike="noStrike" dirty="0">
                          <a:solidFill>
                            <a:schemeClr val="tx1"/>
                          </a:solidFill>
                          <a:effectLst/>
                        </a:rPr>
                        <a:t>Utbildningsnivå*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sv-SE" sz="1200" b="0" u="none" strike="noStrike" dirty="0">
                          <a:solidFill>
                            <a:schemeClr val="tx1"/>
                          </a:solidFill>
                          <a:effectLst/>
                        </a:rPr>
                        <a:t>Förgymnasial</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21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4</a:t>
                      </a:r>
                    </a:p>
                  </a:txBody>
                  <a:tcPr marL="7620" marR="7620" marT="7620" marB="0" anchor="ctr">
                    <a:lnT w="12700" cap="flat" cmpd="sng" algn="ctr">
                      <a:solidFill>
                        <a:schemeClr val="tx1"/>
                      </a:solidFill>
                      <a:prstDash val="solid"/>
                      <a:round/>
                      <a:headEnd type="none" w="med" len="med"/>
                      <a:tailEnd type="none" w="med" len="med"/>
                    </a:lnT>
                  </a:tcPr>
                </a:tc>
                <a:tc rowSpan="3">
                  <a:txBody>
                    <a:bodyPr/>
                    <a:lstStyle/>
                    <a:p>
                      <a:pPr algn="ctr" fontAlgn="ctr"/>
                      <a:r>
                        <a:rPr lang="sv-SE" sz="1200" b="0" u="none" strike="noStrike" dirty="0">
                          <a:solidFill>
                            <a:schemeClr val="tx1"/>
                          </a:solidFill>
                          <a:effectLst/>
                        </a:rPr>
                        <a:t> </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151407"/>
                  </a:ext>
                </a:extLst>
              </a:tr>
              <a:tr h="351816">
                <a:tc vMerge="1">
                  <a:txBody>
                    <a:bodyPr/>
                    <a:lstStyle/>
                    <a:p>
                      <a:endParaRPr lang="sv-SE"/>
                    </a:p>
                  </a:txBody>
                  <a:tcPr/>
                </a:tc>
                <a:tc>
                  <a:txBody>
                    <a:bodyPr/>
                    <a:lstStyle/>
                    <a:p>
                      <a:pPr algn="ctr" fontAlgn="b"/>
                      <a:r>
                        <a:rPr lang="sv-SE" sz="1200" b="0" u="none" strike="noStrike">
                          <a:solidFill>
                            <a:schemeClr val="tx1"/>
                          </a:solidFill>
                          <a:effectLst/>
                        </a:rPr>
                        <a:t>Gymnasial</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22</a:t>
                      </a:r>
                    </a:p>
                  </a:txBody>
                  <a:tcPr marL="7620" marR="7620" marT="7620" marB="0" anchor="ctr"/>
                </a:tc>
                <a:tc>
                  <a:txBody>
                    <a:bodyPr/>
                    <a:lstStyle/>
                    <a:p>
                      <a:pPr algn="ctr" fontAlgn="b"/>
                      <a:r>
                        <a:rPr lang="sv-SE" sz="1100" b="0" i="0" u="none" strike="noStrike">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3770607013"/>
                  </a:ext>
                </a:extLst>
              </a:tr>
              <a:tr h="351816">
                <a:tc vMerge="1">
                  <a:txBody>
                    <a:bodyPr/>
                    <a:lstStyle/>
                    <a:p>
                      <a:endParaRPr lang="sv-SE"/>
                    </a:p>
                  </a:txBody>
                  <a:tcPr/>
                </a:tc>
                <a:tc>
                  <a:txBody>
                    <a:bodyPr/>
                    <a:lstStyle/>
                    <a:p>
                      <a:pPr algn="ctr" fontAlgn="b"/>
                      <a:r>
                        <a:rPr lang="sv-SE" sz="1200" b="0" u="none" strike="noStrike" dirty="0">
                          <a:solidFill>
                            <a:schemeClr val="tx1"/>
                          </a:solidFill>
                          <a:effectLst/>
                        </a:rPr>
                        <a:t>Eftergymnasial</a:t>
                      </a:r>
                      <a:endParaRPr lang="sv-SE" sz="1200" b="0" i="0" u="none" strike="noStrike" dirty="0">
                        <a:solidFill>
                          <a:schemeClr val="tx1"/>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22</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sv-SE" sz="1100" b="0" i="0" u="none" strike="noStrike">
                          <a:solidFill>
                            <a:srgbClr val="000000"/>
                          </a:solidFill>
                          <a:effectLst/>
                          <a:latin typeface="+mn-lt"/>
                        </a:rPr>
                        <a:t>2</a:t>
                      </a:r>
                    </a:p>
                  </a:txBody>
                  <a:tcPr marL="7620" marR="7620" marT="7620" marB="0" anchor="ctr">
                    <a:lnB w="12700" cap="flat" cmpd="sng" algn="ctr">
                      <a:solidFill>
                        <a:schemeClr val="tx1"/>
                      </a:solidFill>
                      <a:prstDash val="solid"/>
                      <a:round/>
                      <a:headEnd type="none" w="med" len="med"/>
                      <a:tailEnd type="none" w="med" len="med"/>
                    </a:lnB>
                  </a:tcPr>
                </a:tc>
                <a:tc vMerge="1">
                  <a:txBody>
                    <a:bodyPr/>
                    <a:lstStyle/>
                    <a:p>
                      <a:endParaRPr lang="sv-SE"/>
                    </a:p>
                  </a:txBody>
                  <a:tcPr/>
                </a:tc>
                <a:extLst>
                  <a:ext uri="{0D108BD9-81ED-4DB2-BD59-A6C34878D82A}">
                    <a16:rowId xmlns:a16="http://schemas.microsoft.com/office/drawing/2014/main" val="3985622990"/>
                  </a:ext>
                </a:extLst>
              </a:tr>
              <a:tr h="351816">
                <a:tc rowSpan="2">
                  <a:txBody>
                    <a:bodyPr/>
                    <a:lstStyle/>
                    <a:p>
                      <a:pPr algn="ctr" fontAlgn="t"/>
                      <a:r>
                        <a:rPr lang="sv-SE" sz="1200" b="1" u="none" strike="noStrike" dirty="0">
                          <a:solidFill>
                            <a:schemeClr val="tx1"/>
                          </a:solidFill>
                          <a:effectLst/>
                        </a:rPr>
                        <a:t>Inkomstnivå**</a:t>
                      </a:r>
                      <a:endParaRPr lang="sv-SE" sz="1200" b="1"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200" b="0" u="none" strike="noStrike" dirty="0">
                          <a:solidFill>
                            <a:schemeClr val="tx1"/>
                          </a:solidFill>
                          <a:effectLst/>
                        </a:rPr>
                        <a:t>Låg (&lt;60 % median)</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37</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sv-SE" sz="1100" b="0" i="0" u="none" strike="noStrike">
                          <a:solidFill>
                            <a:srgbClr val="000000"/>
                          </a:solidFill>
                          <a:effectLst/>
                          <a:latin typeface="+mn-lt"/>
                        </a:rPr>
                        <a:t>5</a:t>
                      </a:r>
                    </a:p>
                  </a:txBody>
                  <a:tcPr marL="7620" marR="7620" marT="7620" marB="0" anchor="ctr">
                    <a:lnT w="12700" cap="flat" cmpd="sng" algn="ctr">
                      <a:solidFill>
                        <a:schemeClr val="tx1"/>
                      </a:solidFill>
                      <a:prstDash val="solid"/>
                      <a:round/>
                      <a:headEnd type="none" w="med" len="med"/>
                      <a:tailEnd type="none" w="med" len="med"/>
                    </a:lnT>
                  </a:tcPr>
                </a:tc>
                <a:tc rowSpan="2">
                  <a:txBody>
                    <a:bodyPr/>
                    <a:lstStyle/>
                    <a:p>
                      <a:pPr algn="ctr" fontAlgn="ctr"/>
                      <a:r>
                        <a:rPr lang="sv-SE" sz="1200" b="0" u="none" strike="noStrike" dirty="0">
                          <a:solidFill>
                            <a:schemeClr val="tx1"/>
                          </a:solidFill>
                          <a:effectLst/>
                        </a:rPr>
                        <a:t>Med inkomst menas disponibel inkomst per konsumtionsenhet.</a:t>
                      </a:r>
                      <a:endParaRPr lang="sv-SE" sz="1200" b="0" i="0" u="none" strike="noStrike" dirty="0">
                        <a:solidFill>
                          <a:schemeClr val="tx1"/>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8171325"/>
                  </a:ext>
                </a:extLst>
              </a:tr>
              <a:tr h="351816">
                <a:tc vMerge="1">
                  <a:txBody>
                    <a:bodyPr/>
                    <a:lstStyle/>
                    <a:p>
                      <a:endParaRPr lang="sv-SE"/>
                    </a:p>
                  </a:txBody>
                  <a:tcPr/>
                </a:tc>
                <a:tc>
                  <a:txBody>
                    <a:bodyPr/>
                    <a:lstStyle/>
                    <a:p>
                      <a:pPr algn="ctr" fontAlgn="b"/>
                      <a:r>
                        <a:rPr lang="sv-SE" sz="1200" b="0" u="none" strike="noStrike">
                          <a:solidFill>
                            <a:schemeClr val="tx1"/>
                          </a:solidFill>
                          <a:effectLst/>
                        </a:rPr>
                        <a:t>Medel och hög (60- %)</a:t>
                      </a:r>
                      <a:endParaRPr lang="sv-SE" sz="1200" b="0" i="0" u="none" strike="noStrike">
                        <a:solidFill>
                          <a:schemeClr val="tx1"/>
                        </a:solidFill>
                        <a:effectLst/>
                        <a:latin typeface="Calibri" panose="020F0502020204030204" pitchFamily="34" charset="0"/>
                      </a:endParaRPr>
                    </a:p>
                  </a:txBody>
                  <a:tcPr marL="9525" marR="9525" marT="9525" marB="0" anchor="ctr"/>
                </a:tc>
                <a:tc>
                  <a:txBody>
                    <a:bodyPr/>
                    <a:lstStyle/>
                    <a:p>
                      <a:pPr algn="ctr" fontAlgn="b"/>
                      <a:r>
                        <a:rPr lang="sv-SE" sz="1100" b="0" i="0" u="none" strike="noStrike">
                          <a:solidFill>
                            <a:srgbClr val="000000"/>
                          </a:solidFill>
                          <a:effectLst/>
                          <a:latin typeface="+mn-lt"/>
                        </a:rPr>
                        <a:t>20</a:t>
                      </a:r>
                    </a:p>
                  </a:txBody>
                  <a:tcPr marL="7620" marR="7620" marT="7620" marB="0" anchor="ctr"/>
                </a:tc>
                <a:tc>
                  <a:txBody>
                    <a:bodyPr/>
                    <a:lstStyle/>
                    <a:p>
                      <a:pPr algn="ctr" fontAlgn="b"/>
                      <a:r>
                        <a:rPr lang="sv-SE" sz="1100" b="0" i="0" u="none" strike="noStrike" dirty="0">
                          <a:solidFill>
                            <a:srgbClr val="000000"/>
                          </a:solidFill>
                          <a:effectLst/>
                          <a:latin typeface="+mn-lt"/>
                        </a:rPr>
                        <a:t>2</a:t>
                      </a:r>
                    </a:p>
                  </a:txBody>
                  <a:tcPr marL="7620" marR="7620" marT="7620" marB="0" anchor="ctr"/>
                </a:tc>
                <a:tc vMerge="1">
                  <a:txBody>
                    <a:bodyPr/>
                    <a:lstStyle/>
                    <a:p>
                      <a:endParaRPr lang="sv-SE"/>
                    </a:p>
                  </a:txBody>
                  <a:tcPr/>
                </a:tc>
                <a:extLst>
                  <a:ext uri="{0D108BD9-81ED-4DB2-BD59-A6C34878D82A}">
                    <a16:rowId xmlns:a16="http://schemas.microsoft.com/office/drawing/2014/main" val="1979642659"/>
                  </a:ext>
                </a:extLst>
              </a:tr>
            </a:tbl>
          </a:graphicData>
        </a:graphic>
      </p:graphicFrame>
      <p:sp>
        <p:nvSpPr>
          <p:cNvPr id="7" name="textruta 6">
            <a:extLst>
              <a:ext uri="{FF2B5EF4-FFF2-40B4-BE49-F238E27FC236}">
                <a16:creationId xmlns:a16="http://schemas.microsoft.com/office/drawing/2014/main" id="{DFD53CC8-854A-1F83-88CE-E4D5CFBD8237}"/>
              </a:ext>
            </a:extLst>
          </p:cNvPr>
          <p:cNvSpPr txBox="1"/>
          <p:nvPr/>
        </p:nvSpPr>
        <p:spPr>
          <a:xfrm>
            <a:off x="405325" y="6317532"/>
            <a:ext cx="3245587" cy="338554"/>
          </a:xfrm>
          <a:prstGeom prst="rect">
            <a:avLst/>
          </a:prstGeom>
          <a:noFill/>
        </p:spPr>
        <p:txBody>
          <a:bodyPr wrap="square" rtlCol="0">
            <a:spAutoFit/>
          </a:bodyPr>
          <a:lstStyle/>
          <a:p>
            <a:r>
              <a:rPr lang="sv-SE" sz="1600" b="1" dirty="0"/>
              <a:t>(Region Örebro län, 2022)</a:t>
            </a:r>
          </a:p>
        </p:txBody>
      </p:sp>
      <p:sp>
        <p:nvSpPr>
          <p:cNvPr id="8" name="textruta 7">
            <a:extLst>
              <a:ext uri="{FF2B5EF4-FFF2-40B4-BE49-F238E27FC236}">
                <a16:creationId xmlns:a16="http://schemas.microsoft.com/office/drawing/2014/main" id="{C84C766A-B8C6-AD06-5B1D-C9AD44E4D660}"/>
              </a:ext>
            </a:extLst>
          </p:cNvPr>
          <p:cNvSpPr txBox="1"/>
          <p:nvPr/>
        </p:nvSpPr>
        <p:spPr>
          <a:xfrm>
            <a:off x="405325" y="801515"/>
            <a:ext cx="10311063" cy="830997"/>
          </a:xfrm>
          <a:prstGeom prst="rect">
            <a:avLst/>
          </a:prstGeom>
          <a:noFill/>
        </p:spPr>
        <p:txBody>
          <a:bodyPr wrap="square" rtlCol="0">
            <a:spAutoFit/>
          </a:bodyPr>
          <a:lstStyle/>
          <a:p>
            <a:pPr>
              <a:defRPr sz="1200" b="0" i="0" u="none" strike="noStrike" kern="1200" spc="0" baseline="0">
                <a:solidFill>
                  <a:sysClr val="windowText" lastClr="000000"/>
                </a:solidFill>
                <a:latin typeface="+mn-lt"/>
                <a:ea typeface="+mn-ea"/>
                <a:cs typeface="+mn-cs"/>
              </a:defRPr>
            </a:pPr>
            <a:r>
              <a:rPr lang="en-US" sz="1600" dirty="0" err="1"/>
              <a:t>Andel</a:t>
            </a:r>
            <a:r>
              <a:rPr lang="en-US" sz="1600" dirty="0"/>
              <a:t> 18 </a:t>
            </a:r>
            <a:r>
              <a:rPr lang="en-US" sz="1600" dirty="0" err="1"/>
              <a:t>år</a:t>
            </a:r>
            <a:r>
              <a:rPr lang="en-US" sz="1600" dirty="0"/>
              <a:t> och </a:t>
            </a:r>
            <a:r>
              <a:rPr lang="en-US" sz="1600" dirty="0" err="1"/>
              <a:t>äldre</a:t>
            </a:r>
            <a:r>
              <a:rPr lang="en-US" sz="1600" dirty="0"/>
              <a:t> </a:t>
            </a:r>
            <a:r>
              <a:rPr lang="en-US" sz="1600" dirty="0" err="1"/>
              <a:t>som</a:t>
            </a:r>
            <a:r>
              <a:rPr lang="en-US" sz="1600" dirty="0"/>
              <a:t> </a:t>
            </a:r>
            <a:r>
              <a:rPr lang="en-US" sz="1600" dirty="0" err="1"/>
              <a:t>besväras</a:t>
            </a:r>
            <a:r>
              <a:rPr lang="en-US" sz="1600" dirty="0"/>
              <a:t> av </a:t>
            </a:r>
            <a:r>
              <a:rPr lang="en-US" sz="1600" dirty="0" err="1"/>
              <a:t>ensamhet</a:t>
            </a:r>
            <a:r>
              <a:rPr lang="en-US" sz="1600" dirty="0"/>
              <a:t> och </a:t>
            </a:r>
            <a:r>
              <a:rPr lang="en-US" sz="1600" dirty="0" err="1"/>
              <a:t>isolering</a:t>
            </a:r>
            <a:r>
              <a:rPr lang="sv-SE" sz="1600" b="0" i="0" baseline="0" noProof="0" dirty="0">
                <a:effectLst/>
              </a:rPr>
              <a:t> år 2022, åldersstandardiserade uppgifter. Data för Region Örebro län.</a:t>
            </a:r>
            <a:endParaRPr lang="sv-SE" sz="1600" noProof="0" dirty="0">
              <a:effectLst/>
            </a:endParaRPr>
          </a:p>
          <a:p>
            <a:pPr>
              <a:defRPr sz="1200" b="0" i="0" u="none" strike="noStrike" kern="1200" spc="0" baseline="0">
                <a:solidFill>
                  <a:sysClr val="windowText" lastClr="000000"/>
                </a:solidFill>
                <a:latin typeface="+mn-lt"/>
                <a:ea typeface="+mn-ea"/>
                <a:cs typeface="+mn-cs"/>
              </a:defRPr>
            </a:pPr>
            <a:endParaRPr lang="en-US" sz="1600" dirty="0"/>
          </a:p>
        </p:txBody>
      </p:sp>
    </p:spTree>
    <p:extLst>
      <p:ext uri="{BB962C8B-B14F-4D97-AF65-F5344CB8AC3E}">
        <p14:creationId xmlns:p14="http://schemas.microsoft.com/office/powerpoint/2010/main" val="332468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0A860EE-088C-0987-D965-C173C66C243E}"/>
              </a:ext>
            </a:extLst>
          </p:cNvPr>
          <p:cNvGraphicFramePr>
            <a:graphicFrameLocks/>
          </p:cNvGraphicFramePr>
          <p:nvPr/>
        </p:nvGraphicFramePr>
        <p:xfrm>
          <a:off x="408869" y="375557"/>
          <a:ext cx="11375300" cy="5829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BC841D46-AC04-8CDA-B259-8A02432062E0}"/>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246584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A0378-485C-1AB0-2794-6B22E1EAEAF0}"/>
              </a:ext>
            </a:extLst>
          </p:cNvPr>
          <p:cNvGraphicFramePr>
            <a:graphicFrameLocks/>
          </p:cNvGraphicFramePr>
          <p:nvPr/>
        </p:nvGraphicFramePr>
        <p:xfrm>
          <a:off x="408869" y="450761"/>
          <a:ext cx="11401058" cy="57310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195FE12-10FA-D692-E4F7-DF59A0B7C9B4}"/>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1122587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0BA6BE-1F80-2233-F518-33BECFA0C5CB}"/>
              </a:ext>
            </a:extLst>
          </p:cNvPr>
          <p:cNvGraphicFramePr>
            <a:graphicFrameLocks/>
          </p:cNvGraphicFramePr>
          <p:nvPr/>
        </p:nvGraphicFramePr>
        <p:xfrm>
          <a:off x="408868" y="386366"/>
          <a:ext cx="11388180" cy="57826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DE7E8A3E-34D0-79EC-0BD0-887C3E0E44B5}"/>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spTree>
    <p:extLst>
      <p:ext uri="{BB962C8B-B14F-4D97-AF65-F5344CB8AC3E}">
        <p14:creationId xmlns:p14="http://schemas.microsoft.com/office/powerpoint/2010/main" val="337356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5E1E40B-C605-1002-3084-084DA6EEA33C}"/>
              </a:ext>
            </a:extLst>
          </p:cNvPr>
          <p:cNvSpPr/>
          <p:nvPr/>
        </p:nvSpPr>
        <p:spPr>
          <a:xfrm>
            <a:off x="408868" y="6345521"/>
            <a:ext cx="4213013" cy="338554"/>
          </a:xfrm>
          <a:prstGeom prst="rect">
            <a:avLst/>
          </a:prstGeom>
        </p:spPr>
        <p:txBody>
          <a:bodyPr wrap="none">
            <a:spAutoFit/>
          </a:bodyPr>
          <a:lstStyle/>
          <a:p>
            <a:r>
              <a:rPr lang="sv-SE" sz="1600" b="1" dirty="0"/>
              <a:t>(Region Örebro län, 2022 - Korskörning)</a:t>
            </a:r>
            <a:endParaRPr lang="sv-SE" sz="1600" dirty="0"/>
          </a:p>
        </p:txBody>
      </p:sp>
      <p:graphicFrame>
        <p:nvGraphicFramePr>
          <p:cNvPr id="4" name="Diagram 3">
            <a:extLst>
              <a:ext uri="{FF2B5EF4-FFF2-40B4-BE49-F238E27FC236}">
                <a16:creationId xmlns:a16="http://schemas.microsoft.com/office/drawing/2014/main" id="{568AF911-06EA-117F-6DD8-06F321239337}"/>
              </a:ext>
            </a:extLst>
          </p:cNvPr>
          <p:cNvGraphicFramePr>
            <a:graphicFrameLocks/>
          </p:cNvGraphicFramePr>
          <p:nvPr/>
        </p:nvGraphicFramePr>
        <p:xfrm>
          <a:off x="408868" y="272955"/>
          <a:ext cx="11336664" cy="586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9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4" y="1477962"/>
            <a:ext cx="7555830" cy="2767484"/>
          </a:xfrm>
        </p:spPr>
        <p:txBody>
          <a:bodyPr/>
          <a:lstStyle/>
          <a:p>
            <a:r>
              <a:rPr lang="sv-SE" sz="6600">
                <a:cs typeface="Arial" panose="020B0604020202020204" pitchFamily="34" charset="0"/>
              </a:rPr>
              <a:t>Idrott och föreningsliv</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3292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356600" y="332916"/>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Idrottsföreningar i kommunen</a:t>
            </a:r>
          </a:p>
        </p:txBody>
      </p:sp>
      <p:sp>
        <p:nvSpPr>
          <p:cNvPr id="6" name="Rektangel 5">
            <a:extLst>
              <a:ext uri="{FF2B5EF4-FFF2-40B4-BE49-F238E27FC236}">
                <a16:creationId xmlns:a16="http://schemas.microsoft.com/office/drawing/2014/main" id="{26477410-66D6-4033-97FF-D8C18C637898}"/>
              </a:ext>
            </a:extLst>
          </p:cNvPr>
          <p:cNvSpPr/>
          <p:nvPr/>
        </p:nvSpPr>
        <p:spPr>
          <a:xfrm>
            <a:off x="118723" y="6317532"/>
            <a:ext cx="5059270" cy="338554"/>
          </a:xfrm>
          <a:prstGeom prst="rect">
            <a:avLst/>
          </a:prstGeom>
        </p:spPr>
        <p:txBody>
          <a:bodyPr wrap="none">
            <a:spAutoFit/>
          </a:bodyPr>
          <a:lstStyle/>
          <a:p>
            <a:pPr defTabSz="457200"/>
            <a:r>
              <a:rPr lang="sv-SE" sz="1600" b="1" dirty="0">
                <a:solidFill>
                  <a:prstClr val="black"/>
                </a:solidFill>
                <a:latin typeface="Calibri"/>
              </a:rPr>
              <a:t>(Riksidrottsförbundet, 2023 &amp; Riksidrottsförbundet 2022)</a:t>
            </a:r>
            <a:endParaRPr lang="sv-SE" sz="1600" dirty="0">
              <a:solidFill>
                <a:prstClr val="black"/>
              </a:solidFill>
              <a:latin typeface="Calibri"/>
            </a:endParaRPr>
          </a:p>
        </p:txBody>
      </p:sp>
      <p:graphicFrame>
        <p:nvGraphicFramePr>
          <p:cNvPr id="7" name="Platshållare för innehåll 3">
            <a:extLst>
              <a:ext uri="{FF2B5EF4-FFF2-40B4-BE49-F238E27FC236}">
                <a16:creationId xmlns:a16="http://schemas.microsoft.com/office/drawing/2014/main" id="{F5E2E8AD-DE23-4177-A6D6-EB633BEA751B}"/>
              </a:ext>
            </a:extLst>
          </p:cNvPr>
          <p:cNvGraphicFramePr>
            <a:graphicFrameLocks/>
          </p:cNvGraphicFramePr>
          <p:nvPr>
            <p:extLst>
              <p:ext uri="{D42A27DB-BD31-4B8C-83A1-F6EECF244321}">
                <p14:modId xmlns:p14="http://schemas.microsoft.com/office/powerpoint/2010/main" val="2821239258"/>
              </p:ext>
            </p:extLst>
          </p:nvPr>
        </p:nvGraphicFramePr>
        <p:xfrm>
          <a:off x="622680" y="1228724"/>
          <a:ext cx="10946640" cy="4468238"/>
        </p:xfrm>
        <a:graphic>
          <a:graphicData uri="http://schemas.openxmlformats.org/drawingml/2006/table">
            <a:tbl>
              <a:tblPr firstRow="1" bandRow="1"/>
              <a:tblGrid>
                <a:gridCol w="2879830">
                  <a:extLst>
                    <a:ext uri="{9D8B030D-6E8A-4147-A177-3AD203B41FA5}">
                      <a16:colId xmlns:a16="http://schemas.microsoft.com/office/drawing/2014/main" val="20000"/>
                    </a:ext>
                  </a:extLst>
                </a:gridCol>
                <a:gridCol w="2879830">
                  <a:extLst>
                    <a:ext uri="{9D8B030D-6E8A-4147-A177-3AD203B41FA5}">
                      <a16:colId xmlns:a16="http://schemas.microsoft.com/office/drawing/2014/main" val="20001"/>
                    </a:ext>
                  </a:extLst>
                </a:gridCol>
                <a:gridCol w="2744378">
                  <a:extLst>
                    <a:ext uri="{9D8B030D-6E8A-4147-A177-3AD203B41FA5}">
                      <a16:colId xmlns:a16="http://schemas.microsoft.com/office/drawing/2014/main" val="20002"/>
                    </a:ext>
                  </a:extLst>
                </a:gridCol>
                <a:gridCol w="2442602">
                  <a:extLst>
                    <a:ext uri="{9D8B030D-6E8A-4147-A177-3AD203B41FA5}">
                      <a16:colId xmlns:a16="http://schemas.microsoft.com/office/drawing/2014/main" val="20003"/>
                    </a:ext>
                  </a:extLst>
                </a:gridCol>
              </a:tblGrid>
              <a:tr h="57150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a:t>Kommuner</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Totalt antal IF 2022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LOK-rapporterande 2021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sv-SE" sz="1800" dirty="0"/>
                        <a:t>Folkbildnings-rapporterande IF 2022</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Askersund</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27(25)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12(12)</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15(9)</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Hallsberg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42(43)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a:t>23(23)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25(21)</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Kumla</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43(41)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24(25)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30(20)</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0"/>
                        <a:t>Laxå</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14(13)</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t>3(5)</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77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sv-SE" sz="1800" b="1"/>
                        <a:t>Lekeberg</a:t>
                      </a:r>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10(11)</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t>3(4)</a:t>
                      </a:r>
                    </a:p>
                  </a:txBody>
                  <a:tcP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1" dirty="0">
                          <a:solidFill>
                            <a:schemeClr val="tx1"/>
                          </a:solidFill>
                        </a:rPr>
                        <a:t>5(4)</a:t>
                      </a:r>
                    </a:p>
                  </a:txBody>
                  <a:tcP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895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sv-SE" sz="1800"/>
                    </a:p>
                    <a:p>
                      <a:r>
                        <a:rPr lang="sv-SE" sz="1800"/>
                        <a:t>Totalt södra</a:t>
                      </a:r>
                      <a:r>
                        <a:rPr lang="sv-SE" sz="1800" baseline="0"/>
                        <a:t> </a:t>
                      </a:r>
                      <a:r>
                        <a:rPr lang="sv-SE" sz="1800"/>
                        <a:t>Örebro län</a:t>
                      </a:r>
                      <a:endParaRPr lang="sv-SE" sz="1800" b="0" i="0"/>
                    </a:p>
                  </a:txBody>
                  <a:tcPr>
                    <a:lnL w="9525" cap="flat" cmpd="sng" algn="ctr">
                      <a:solidFill>
                        <a:srgbClr val="4F81BD">
                          <a:shade val="95000"/>
                          <a:satMod val="105000"/>
                        </a:srgbClr>
                      </a:solidFill>
                      <a:prstDash val="solid"/>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136(133)</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dirty="0"/>
                        <a:t>65(69)</a:t>
                      </a:r>
                      <a:endParaRPr lang="sv-SE" sz="1800" b="0" i="0" dirty="0"/>
                    </a:p>
                  </a:txBody>
                  <a:tcPr anchor="ctr">
                    <a:lnL>
                      <a:noFill/>
                    </a:lnL>
                    <a:lnR>
                      <a:noFill/>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sv-SE" sz="1800" b="0" dirty="0">
                          <a:solidFill>
                            <a:schemeClr val="tx1"/>
                          </a:solidFill>
                        </a:rPr>
                        <a:t>80(58)</a:t>
                      </a:r>
                      <a:endParaRPr lang="sv-SE" sz="1800" b="0" i="0" dirty="0">
                        <a:solidFill>
                          <a:schemeClr val="tx1"/>
                        </a:solidFill>
                      </a:endParaRPr>
                    </a:p>
                  </a:txBody>
                  <a:tcPr anchor="ctr">
                    <a:lnL>
                      <a:noFill/>
                    </a:lnL>
                    <a:lnR w="9525" cap="flat" cmpd="sng" algn="ctr">
                      <a:solidFill>
                        <a:srgbClr val="4F81BD">
                          <a:shade val="95000"/>
                          <a:satMod val="105000"/>
                        </a:srgbClr>
                      </a:solidFill>
                      <a:prstDash val="solid"/>
                    </a:lnR>
                    <a:lnT w="9525" cap="flat" cmpd="sng" algn="ctr">
                      <a:solidFill>
                        <a:srgbClr val="4F81BD">
                          <a:shade val="95000"/>
                          <a:satMod val="105000"/>
                        </a:srgbClr>
                      </a:solidFill>
                      <a:prstDash val="solid"/>
                    </a:lnT>
                    <a:lnB w="9525" cap="flat" cmpd="sng" algn="ctr">
                      <a:solidFill>
                        <a:srgbClr val="4F81BD">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077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548640" y="336357"/>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Deltagartillfällen i idrottsföreningar per capita 7-25 år</a:t>
            </a:r>
          </a:p>
        </p:txBody>
      </p:sp>
      <p:sp>
        <p:nvSpPr>
          <p:cNvPr id="6" name="Rektangel 5">
            <a:extLst>
              <a:ext uri="{FF2B5EF4-FFF2-40B4-BE49-F238E27FC236}">
                <a16:creationId xmlns:a16="http://schemas.microsoft.com/office/drawing/2014/main" id="{477B1AB2-0A58-4CA1-BD4A-529CF7A0FA61}"/>
              </a:ext>
            </a:extLst>
          </p:cNvPr>
          <p:cNvSpPr/>
          <p:nvPr/>
        </p:nvSpPr>
        <p:spPr>
          <a:xfrm>
            <a:off x="548640" y="628128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sp>
        <p:nvSpPr>
          <p:cNvPr id="11" name="Rektangel 10">
            <a:extLst>
              <a:ext uri="{FF2B5EF4-FFF2-40B4-BE49-F238E27FC236}">
                <a16:creationId xmlns:a16="http://schemas.microsoft.com/office/drawing/2014/main" id="{D64E32E1-9534-408A-ABD6-5AD17477DAA8}"/>
              </a:ext>
            </a:extLst>
          </p:cNvPr>
          <p:cNvSpPr/>
          <p:nvPr/>
        </p:nvSpPr>
        <p:spPr>
          <a:xfrm>
            <a:off x="548640" y="5359064"/>
            <a:ext cx="8526604" cy="646331"/>
          </a:xfrm>
          <a:prstGeom prst="rect">
            <a:avLst/>
          </a:prstGeom>
        </p:spPr>
        <p:txBody>
          <a:bodyPr wrap="square">
            <a:spAutoFit/>
          </a:bodyPr>
          <a:lstStyle/>
          <a:p>
            <a:r>
              <a:rPr lang="sv-SE" dirty="0"/>
              <a:t>Godkänt LOK-stöd för Lekeberg kommun var </a:t>
            </a:r>
            <a:r>
              <a:rPr lang="sv-SE" sz="1800" dirty="0"/>
              <a:t>154 186kr år 2021, </a:t>
            </a:r>
            <a:r>
              <a:rPr lang="sv-SE" dirty="0"/>
              <a:t>vilket innebär 86</a:t>
            </a:r>
            <a:r>
              <a:rPr lang="sv-SE" sz="1800" dirty="0"/>
              <a:t> kr/person </a:t>
            </a:r>
            <a:r>
              <a:rPr lang="sv-SE" dirty="0"/>
              <a:t>i åldern 7-25 år.  </a:t>
            </a:r>
          </a:p>
        </p:txBody>
      </p:sp>
      <p:graphicFrame>
        <p:nvGraphicFramePr>
          <p:cNvPr id="5" name="Tabell 4">
            <a:extLst>
              <a:ext uri="{FF2B5EF4-FFF2-40B4-BE49-F238E27FC236}">
                <a16:creationId xmlns:a16="http://schemas.microsoft.com/office/drawing/2014/main" id="{777E5685-AB79-1CEC-EF85-113F7521CCAD}"/>
              </a:ext>
            </a:extLst>
          </p:cNvPr>
          <p:cNvGraphicFramePr>
            <a:graphicFrameLocks noGrp="1"/>
          </p:cNvGraphicFramePr>
          <p:nvPr>
            <p:extLst>
              <p:ext uri="{D42A27DB-BD31-4B8C-83A1-F6EECF244321}">
                <p14:modId xmlns:p14="http://schemas.microsoft.com/office/powerpoint/2010/main" val="1825524581"/>
              </p:ext>
            </p:extLst>
          </p:nvPr>
        </p:nvGraphicFramePr>
        <p:xfrm>
          <a:off x="548640" y="1473200"/>
          <a:ext cx="10900921" cy="3609977"/>
        </p:xfrm>
        <a:graphic>
          <a:graphicData uri="http://schemas.openxmlformats.org/drawingml/2006/table">
            <a:tbl>
              <a:tblPr/>
              <a:tblGrid>
                <a:gridCol w="1568630">
                  <a:extLst>
                    <a:ext uri="{9D8B030D-6E8A-4147-A177-3AD203B41FA5}">
                      <a16:colId xmlns:a16="http://schemas.microsoft.com/office/drawing/2014/main" val="842167503"/>
                    </a:ext>
                  </a:extLst>
                </a:gridCol>
                <a:gridCol w="1568630">
                  <a:extLst>
                    <a:ext uri="{9D8B030D-6E8A-4147-A177-3AD203B41FA5}">
                      <a16:colId xmlns:a16="http://schemas.microsoft.com/office/drawing/2014/main" val="442000218"/>
                    </a:ext>
                  </a:extLst>
                </a:gridCol>
                <a:gridCol w="2670911">
                  <a:extLst>
                    <a:ext uri="{9D8B030D-6E8A-4147-A177-3AD203B41FA5}">
                      <a16:colId xmlns:a16="http://schemas.microsoft.com/office/drawing/2014/main" val="3988056714"/>
                    </a:ext>
                  </a:extLst>
                </a:gridCol>
                <a:gridCol w="2437737">
                  <a:extLst>
                    <a:ext uri="{9D8B030D-6E8A-4147-A177-3AD203B41FA5}">
                      <a16:colId xmlns:a16="http://schemas.microsoft.com/office/drawing/2014/main" val="1866686172"/>
                    </a:ext>
                  </a:extLst>
                </a:gridCol>
                <a:gridCol w="2655013">
                  <a:extLst>
                    <a:ext uri="{9D8B030D-6E8A-4147-A177-3AD203B41FA5}">
                      <a16:colId xmlns:a16="http://schemas.microsoft.com/office/drawing/2014/main" val="1339975905"/>
                    </a:ext>
                  </a:extLst>
                </a:gridCol>
              </a:tblGrid>
              <a:tr h="515711">
                <a:tc>
                  <a:txBody>
                    <a:bodyPr/>
                    <a:lstStyle/>
                    <a:p>
                      <a:pPr algn="ctr" fontAlgn="ctr"/>
                      <a:r>
                        <a:rPr lang="sv-SE" sz="2000" b="1" i="0" u="none" strike="noStrike">
                          <a:solidFill>
                            <a:srgbClr val="FFFFFF"/>
                          </a:solidFill>
                          <a:effectLst/>
                          <a:latin typeface="Calibri" panose="020F0502020204030204" pitchFamily="34" charset="0"/>
                        </a:rPr>
                        <a:t>Kommun</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Flickor 2021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72C4"/>
                    </a:solidFill>
                  </a:tcPr>
                </a:tc>
                <a:tc>
                  <a:txBody>
                    <a:bodyPr/>
                    <a:lstStyle/>
                    <a:p>
                      <a:pPr algn="ctr" fontAlgn="ctr"/>
                      <a:r>
                        <a:rPr lang="sv-SE" sz="2000" b="1" i="0" u="none" strike="noStrike">
                          <a:solidFill>
                            <a:srgbClr val="FFFFFF"/>
                          </a:solidFill>
                          <a:effectLst/>
                          <a:latin typeface="Calibri" panose="020F0502020204030204" pitchFamily="34" charset="0"/>
                        </a:rPr>
                        <a:t>Pojkar 2021</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964916297"/>
                  </a:ext>
                </a:extLst>
              </a:tr>
              <a:tr h="515711">
                <a:tc>
                  <a:txBody>
                    <a:bodyPr/>
                    <a:lstStyle/>
                    <a:p>
                      <a:pPr algn="ctr" fontAlgn="ctr"/>
                      <a:r>
                        <a:rPr lang="sv-SE" sz="2000" b="0" i="0" u="none" strike="noStrike">
                          <a:solidFill>
                            <a:srgbClr val="000000"/>
                          </a:solidFill>
                          <a:effectLst/>
                          <a:latin typeface="Calibri" panose="020F0502020204030204" pitchFamily="34" charset="0"/>
                        </a:rPr>
                        <a:t>Askersund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18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221483092"/>
                  </a:ext>
                </a:extLst>
              </a:tr>
              <a:tr h="515711">
                <a:tc>
                  <a:txBody>
                    <a:bodyPr/>
                    <a:lstStyle/>
                    <a:p>
                      <a:pPr algn="ctr" fontAlgn="ctr"/>
                      <a:r>
                        <a:rPr lang="sv-SE" sz="2000" b="0" i="0" u="none" strike="noStrike">
                          <a:solidFill>
                            <a:srgbClr val="000000"/>
                          </a:solidFill>
                          <a:effectLst/>
                          <a:latin typeface="Calibri" panose="020F0502020204030204" pitchFamily="34" charset="0"/>
                        </a:rPr>
                        <a:t>Hallsberg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2762886700"/>
                  </a:ext>
                </a:extLst>
              </a:tr>
              <a:tr h="515711">
                <a:tc>
                  <a:txBody>
                    <a:bodyPr/>
                    <a:lstStyle/>
                    <a:p>
                      <a:pPr algn="ctr" fontAlgn="ctr"/>
                      <a:r>
                        <a:rPr lang="sv-SE" sz="2000" b="0" i="0" u="none" strike="noStrike">
                          <a:solidFill>
                            <a:srgbClr val="000000"/>
                          </a:solidFill>
                          <a:effectLst/>
                          <a:latin typeface="Calibri" panose="020F0502020204030204" pitchFamily="34" charset="0"/>
                        </a:rPr>
                        <a:t>Kumla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60573337"/>
                  </a:ext>
                </a:extLst>
              </a:tr>
              <a:tr h="515711">
                <a:tc>
                  <a:txBody>
                    <a:bodyPr/>
                    <a:lstStyle/>
                    <a:p>
                      <a:pPr algn="ctr" fontAlgn="ctr"/>
                      <a:r>
                        <a:rPr lang="sv-SE" sz="2000" b="0" i="0" u="none" strike="noStrike">
                          <a:solidFill>
                            <a:srgbClr val="000000"/>
                          </a:solidFill>
                          <a:effectLst/>
                          <a:latin typeface="Calibri" panose="020F0502020204030204" pitchFamily="34" charset="0"/>
                        </a:rPr>
                        <a:t>Laxå</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extLst>
                  <a:ext uri="{0D108BD9-81ED-4DB2-BD59-A6C34878D82A}">
                    <a16:rowId xmlns:a16="http://schemas.microsoft.com/office/drawing/2014/main" val="1550343410"/>
                  </a:ext>
                </a:extLst>
              </a:tr>
              <a:tr h="515711">
                <a:tc>
                  <a:txBody>
                    <a:bodyPr/>
                    <a:lstStyle/>
                    <a:p>
                      <a:pPr algn="ctr" fontAlgn="ctr"/>
                      <a:r>
                        <a:rPr lang="sv-SE" sz="2000" b="1" i="0" u="none" strike="noStrike">
                          <a:solidFill>
                            <a:srgbClr val="000000"/>
                          </a:solidFill>
                          <a:effectLst/>
                          <a:latin typeface="Calibri" panose="020F0502020204030204" pitchFamily="34" charset="0"/>
                        </a:rPr>
                        <a:t>Lekeberg</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tc>
                  <a:txBody>
                    <a:bodyPr/>
                    <a:lstStyle/>
                    <a:p>
                      <a:pPr algn="ctr" fontAlgn="ctr"/>
                      <a:r>
                        <a:rPr lang="sv-SE" sz="2000" b="1"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193550108"/>
                  </a:ext>
                </a:extLst>
              </a:tr>
              <a:tr h="515711">
                <a:tc>
                  <a:txBody>
                    <a:bodyPr/>
                    <a:lstStyle/>
                    <a:p>
                      <a:pPr algn="ctr" fontAlgn="ctr"/>
                      <a:r>
                        <a:rPr lang="sv-SE" sz="2000" b="0" i="0" u="none" strike="noStrike">
                          <a:solidFill>
                            <a:srgbClr val="000000"/>
                          </a:solidFill>
                          <a:effectLst/>
                          <a:latin typeface="Calibri" panose="020F0502020204030204" pitchFamily="34" charset="0"/>
                        </a:rPr>
                        <a:t>Örebro län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E1F2"/>
                    </a:solidFill>
                  </a:tcPr>
                </a:tc>
                <a:tc>
                  <a:txBody>
                    <a:bodyPr/>
                    <a:lstStyle/>
                    <a:p>
                      <a:pPr algn="ctr" fontAlgn="ctr"/>
                      <a:r>
                        <a:rPr lang="sv-SE" sz="2000" b="0" i="0" u="none" strike="noStrike" dirty="0">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483971483"/>
                  </a:ext>
                </a:extLst>
              </a:tr>
            </a:tbl>
          </a:graphicData>
        </a:graphic>
      </p:graphicFrame>
    </p:spTree>
    <p:extLst>
      <p:ext uri="{BB962C8B-B14F-4D97-AF65-F5344CB8AC3E}">
        <p14:creationId xmlns:p14="http://schemas.microsoft.com/office/powerpoint/2010/main" val="31677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2"/>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cs typeface="Arial" panose="020B0604020202020204" pitchFamily="34" charset="0"/>
              </a:rPr>
              <a:t>Om</a:t>
            </a:r>
            <a:r>
              <a:rPr lang="sv-SE" sz="3200" b="1">
                <a:latin typeface="Arial" panose="020B0604020202020204" pitchFamily="34" charset="0"/>
                <a:cs typeface="Arial" panose="020B0604020202020204" pitchFamily="34" charset="0"/>
              </a:rPr>
              <a:t> </a:t>
            </a:r>
            <a:r>
              <a:rPr lang="sv-SE" sz="3200" b="1">
                <a:cs typeface="Arial" panose="020B0604020202020204" pitchFamily="34" charset="0"/>
              </a:rPr>
              <a:t>rapporten</a:t>
            </a:r>
          </a:p>
        </p:txBody>
      </p:sp>
      <p:sp>
        <p:nvSpPr>
          <p:cNvPr id="5" name="Platshållare för innehåll 2">
            <a:extLst>
              <a:ext uri="{FF2B5EF4-FFF2-40B4-BE49-F238E27FC236}">
                <a16:creationId xmlns:a16="http://schemas.microsoft.com/office/drawing/2014/main" id="{E13890B6-733E-476B-8461-94C415AC6F3E}"/>
              </a:ext>
            </a:extLst>
          </p:cNvPr>
          <p:cNvSpPr txBox="1">
            <a:spLocks/>
          </p:cNvSpPr>
          <p:nvPr/>
        </p:nvSpPr>
        <p:spPr>
          <a:xfrm>
            <a:off x="338370" y="1350731"/>
            <a:ext cx="11024574" cy="4805032"/>
          </a:xfrm>
          <a:prstGeom prst="rect">
            <a:avLst/>
          </a:prstGeom>
        </p:spPr>
        <p:txBody>
          <a:bodyPr>
            <a:normAutofit/>
          </a:bodyPr>
          <a:lst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Syftet med rapporten är att samla och presentera statistik över områden som är relevanta för RF-SISUs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våren 2023. Nästkommande uppdatering är inplanerad under våren 2024. </a:t>
            </a:r>
          </a:p>
          <a:p>
            <a:endParaRPr lang="sv-SE" sz="1800" dirty="0"/>
          </a:p>
          <a:p>
            <a:endParaRPr lang="sv-SE" sz="1800" dirty="0"/>
          </a:p>
        </p:txBody>
      </p:sp>
    </p:spTree>
    <p:extLst>
      <p:ext uri="{BB962C8B-B14F-4D97-AF65-F5344CB8AC3E}">
        <p14:creationId xmlns:p14="http://schemas.microsoft.com/office/powerpoint/2010/main" val="1497531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ungdomsföreningarna 2021</a:t>
            </a:r>
          </a:p>
        </p:txBody>
      </p:sp>
      <p:sp>
        <p:nvSpPr>
          <p:cNvPr id="6" name="Rektangel 5">
            <a:extLst>
              <a:ext uri="{FF2B5EF4-FFF2-40B4-BE49-F238E27FC236}">
                <a16:creationId xmlns:a16="http://schemas.microsoft.com/office/drawing/2014/main" id="{A99BA5A7-7DDC-492B-941D-4FF916BD6CE3}"/>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2022)</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32520543-1966-47AC-ACC7-554AAD98E7B4}"/>
              </a:ext>
            </a:extLst>
          </p:cNvPr>
          <p:cNvGraphicFramePr>
            <a:graphicFrameLocks/>
          </p:cNvGraphicFramePr>
          <p:nvPr>
            <p:extLst>
              <p:ext uri="{D42A27DB-BD31-4B8C-83A1-F6EECF244321}">
                <p14:modId xmlns:p14="http://schemas.microsoft.com/office/powerpoint/2010/main" val="3305531164"/>
              </p:ext>
            </p:extLst>
          </p:nvPr>
        </p:nvGraphicFramePr>
        <p:xfrm>
          <a:off x="347730" y="1094703"/>
          <a:ext cx="11230377" cy="5112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2712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Deltagartillfällen fördelat på idrott</a:t>
            </a:r>
          </a:p>
        </p:txBody>
      </p:sp>
      <p:sp>
        <p:nvSpPr>
          <p:cNvPr id="6" name="Rektangel 5">
            <a:extLst>
              <a:ext uri="{FF2B5EF4-FFF2-40B4-BE49-F238E27FC236}">
                <a16:creationId xmlns:a16="http://schemas.microsoft.com/office/drawing/2014/main" id="{0609DC38-8863-4501-8481-C7B604AA9D11}"/>
              </a:ext>
            </a:extLst>
          </p:cNvPr>
          <p:cNvSpPr/>
          <p:nvPr/>
        </p:nvSpPr>
        <p:spPr>
          <a:xfrm>
            <a:off x="118723" y="6317532"/>
            <a:ext cx="2593915" cy="338554"/>
          </a:xfrm>
          <a:prstGeom prst="rect">
            <a:avLst/>
          </a:prstGeom>
        </p:spPr>
        <p:txBody>
          <a:bodyPr wrap="none">
            <a:spAutoFit/>
          </a:bodyPr>
          <a:lstStyle/>
          <a:p>
            <a:pPr defTabSz="457200"/>
            <a:r>
              <a:rPr lang="sv-SE" sz="1600" b="1" dirty="0">
                <a:solidFill>
                  <a:prstClr val="black"/>
                </a:solidFill>
                <a:latin typeface="Calibri"/>
              </a:rPr>
              <a:t>(Riksidrottsförbundet, 2021)</a:t>
            </a:r>
            <a:endParaRPr lang="sv-SE" sz="1600" dirty="0">
              <a:solidFill>
                <a:prstClr val="black"/>
              </a:solidFill>
              <a:latin typeface="Calibri"/>
            </a:endParaRPr>
          </a:p>
        </p:txBody>
      </p:sp>
      <p:graphicFrame>
        <p:nvGraphicFramePr>
          <p:cNvPr id="2" name="Diagram 1">
            <a:extLst>
              <a:ext uri="{FF2B5EF4-FFF2-40B4-BE49-F238E27FC236}">
                <a16:creationId xmlns:a16="http://schemas.microsoft.com/office/drawing/2014/main" id="{EBAD26A5-9E22-42CB-B0A9-38B9079493D6}"/>
              </a:ext>
            </a:extLst>
          </p:cNvPr>
          <p:cNvGraphicFramePr>
            <a:graphicFrameLocks/>
          </p:cNvGraphicFramePr>
          <p:nvPr>
            <p:extLst>
              <p:ext uri="{D42A27DB-BD31-4B8C-83A1-F6EECF244321}">
                <p14:modId xmlns:p14="http://schemas.microsoft.com/office/powerpoint/2010/main" val="4178087707"/>
              </p:ext>
            </p:extLst>
          </p:nvPr>
        </p:nvGraphicFramePr>
        <p:xfrm>
          <a:off x="518984" y="849086"/>
          <a:ext cx="11133438" cy="5242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0699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9" name="Rubrik 1">
            <a:extLst>
              <a:ext uri="{FF2B5EF4-FFF2-40B4-BE49-F238E27FC236}">
                <a16:creationId xmlns:a16="http://schemas.microsoft.com/office/drawing/2014/main" id="{41E110B1-249F-49D3-9033-1CFFCB4E9FB0}"/>
              </a:ext>
            </a:extLst>
          </p:cNvPr>
          <p:cNvSpPr txBox="1">
            <a:spLocks/>
          </p:cNvSpPr>
          <p:nvPr/>
        </p:nvSpPr>
        <p:spPr>
          <a:xfrm>
            <a:off x="118723" y="479754"/>
            <a:ext cx="11475179" cy="369332"/>
          </a:xfrm>
          <a:prstGeom prst="rect">
            <a:avLst/>
          </a:prstGeom>
        </p:spPr>
        <p:txBody>
          <a:bodyPr anchor="t"/>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Största folkbildningsrapporterande IF 2022</a:t>
            </a:r>
          </a:p>
        </p:txBody>
      </p:sp>
      <p:sp>
        <p:nvSpPr>
          <p:cNvPr id="10" name="textruta 9">
            <a:extLst>
              <a:ext uri="{FF2B5EF4-FFF2-40B4-BE49-F238E27FC236}">
                <a16:creationId xmlns:a16="http://schemas.microsoft.com/office/drawing/2014/main" id="{AD2DE0BD-9551-4E89-B09D-433185598E60}"/>
              </a:ext>
            </a:extLst>
          </p:cNvPr>
          <p:cNvSpPr txBox="1"/>
          <p:nvPr/>
        </p:nvSpPr>
        <p:spPr>
          <a:xfrm>
            <a:off x="342900" y="6113462"/>
            <a:ext cx="3544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dirty="0"/>
              <a:t>(</a:t>
            </a:r>
            <a:r>
              <a:rPr lang="sv-SE" sz="1600" b="1" dirty="0"/>
              <a:t>Riksidrottsförbundet, 2023)</a:t>
            </a:r>
          </a:p>
        </p:txBody>
      </p:sp>
      <p:graphicFrame>
        <p:nvGraphicFramePr>
          <p:cNvPr id="2" name="Diagram 1">
            <a:extLst>
              <a:ext uri="{FF2B5EF4-FFF2-40B4-BE49-F238E27FC236}">
                <a16:creationId xmlns:a16="http://schemas.microsoft.com/office/drawing/2014/main" id="{DF1C581F-19F7-4610-F91A-E02ADFE01F53}"/>
              </a:ext>
            </a:extLst>
          </p:cNvPr>
          <p:cNvGraphicFramePr>
            <a:graphicFrameLocks/>
          </p:cNvGraphicFramePr>
          <p:nvPr>
            <p:extLst>
              <p:ext uri="{D42A27DB-BD31-4B8C-83A1-F6EECF244321}">
                <p14:modId xmlns:p14="http://schemas.microsoft.com/office/powerpoint/2010/main" val="1007884193"/>
              </p:ext>
            </p:extLst>
          </p:nvPr>
        </p:nvGraphicFramePr>
        <p:xfrm>
          <a:off x="342900" y="1243849"/>
          <a:ext cx="11106660" cy="460276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CC368138-B7D9-1252-02DD-10C59E22E495}"/>
              </a:ext>
            </a:extLst>
          </p:cNvPr>
          <p:cNvSpPr txBox="1"/>
          <p:nvPr/>
        </p:nvSpPr>
        <p:spPr>
          <a:xfrm>
            <a:off x="7487160" y="1773381"/>
            <a:ext cx="3962400" cy="584775"/>
          </a:xfrm>
          <a:prstGeom prst="rect">
            <a:avLst/>
          </a:prstGeom>
          <a:noFill/>
        </p:spPr>
        <p:txBody>
          <a:bodyPr wrap="square" rtlCol="0">
            <a:spAutoFit/>
          </a:bodyPr>
          <a:lstStyle/>
          <a:p>
            <a:r>
              <a:rPr lang="sv-SE" sz="1600" dirty="0"/>
              <a:t>De totala antalet utbildningstimmar i kommun uppgår till 906 timmar.</a:t>
            </a:r>
          </a:p>
        </p:txBody>
      </p:sp>
    </p:spTree>
    <p:extLst>
      <p:ext uri="{BB962C8B-B14F-4D97-AF65-F5344CB8AC3E}">
        <p14:creationId xmlns:p14="http://schemas.microsoft.com/office/powerpoint/2010/main" val="40563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(antal deltagartillfällen)</a:t>
            </a:r>
          </a:p>
        </p:txBody>
      </p:sp>
      <p:sp>
        <p:nvSpPr>
          <p:cNvPr id="6" name="Rektangel 5">
            <a:extLst>
              <a:ext uri="{FF2B5EF4-FFF2-40B4-BE49-F238E27FC236}">
                <a16:creationId xmlns:a16="http://schemas.microsoft.com/office/drawing/2014/main" id="{E0AF9BDB-03A3-4BF7-A1AD-100CC4A03436}"/>
              </a:ext>
            </a:extLst>
          </p:cNvPr>
          <p:cNvSpPr/>
          <p:nvPr/>
        </p:nvSpPr>
        <p:spPr>
          <a:xfrm>
            <a:off x="238598" y="6317532"/>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2B1C9EC-034D-4E25-AEDE-4A8D1DEE0BA1}"/>
              </a:ext>
            </a:extLst>
          </p:cNvPr>
          <p:cNvGraphicFramePr>
            <a:graphicFrameLocks/>
          </p:cNvGraphicFramePr>
          <p:nvPr>
            <p:extLst>
              <p:ext uri="{D42A27DB-BD31-4B8C-83A1-F6EECF244321}">
                <p14:modId xmlns:p14="http://schemas.microsoft.com/office/powerpoint/2010/main" val="1841276163"/>
              </p:ext>
            </p:extLst>
          </p:nvPr>
        </p:nvGraphicFramePr>
        <p:xfrm>
          <a:off x="463296" y="938784"/>
          <a:ext cx="10986264" cy="53787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977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(flickor/pojkar)</a:t>
            </a:r>
          </a:p>
        </p:txBody>
      </p:sp>
      <p:sp>
        <p:nvSpPr>
          <p:cNvPr id="7" name="Rektangel 6">
            <a:extLst>
              <a:ext uri="{FF2B5EF4-FFF2-40B4-BE49-F238E27FC236}">
                <a16:creationId xmlns:a16="http://schemas.microsoft.com/office/drawing/2014/main" id="{F234184F-91BA-4ACE-A5D3-7E50677E164D}"/>
              </a:ext>
            </a:extLst>
          </p:cNvPr>
          <p:cNvSpPr/>
          <p:nvPr/>
        </p:nvSpPr>
        <p:spPr>
          <a:xfrm>
            <a:off x="227042" y="6317531"/>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8C208E6B-84EE-4B1C-ADDF-54C86A02159F}"/>
              </a:ext>
            </a:extLst>
          </p:cNvPr>
          <p:cNvGraphicFramePr>
            <a:graphicFrameLocks/>
          </p:cNvGraphicFramePr>
          <p:nvPr>
            <p:extLst>
              <p:ext uri="{D42A27DB-BD31-4B8C-83A1-F6EECF244321}">
                <p14:modId xmlns:p14="http://schemas.microsoft.com/office/powerpoint/2010/main" val="2794036727"/>
              </p:ext>
            </p:extLst>
          </p:nvPr>
        </p:nvGraphicFramePr>
        <p:xfrm>
          <a:off x="414528" y="1024128"/>
          <a:ext cx="11399520" cy="50962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8712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2"/>
            <a:ext cx="11125010" cy="356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flickor och åldersgrupper i </a:t>
            </a:r>
          </a:p>
          <a:p>
            <a:r>
              <a:rPr lang="sv-SE" sz="3200" b="1">
                <a:latin typeface="Arial Black" panose="020B0A04020102020204" pitchFamily="34" charset="0"/>
                <a:cs typeface="Arial" panose="020B0604020202020204" pitchFamily="34" charset="0"/>
              </a:rPr>
              <a:t>kommunen</a:t>
            </a:r>
          </a:p>
        </p:txBody>
      </p:sp>
      <p:sp>
        <p:nvSpPr>
          <p:cNvPr id="5" name="Rektangel 4">
            <a:extLst>
              <a:ext uri="{FF2B5EF4-FFF2-40B4-BE49-F238E27FC236}">
                <a16:creationId xmlns:a16="http://schemas.microsoft.com/office/drawing/2014/main" id="{4C623B2C-73B9-4FA5-B15F-2613BE504B04}"/>
              </a:ext>
            </a:extLst>
          </p:cNvPr>
          <p:cNvSpPr/>
          <p:nvPr/>
        </p:nvSpPr>
        <p:spPr>
          <a:xfrm>
            <a:off x="118723" y="6317531"/>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EEACBF76-9F66-4A0A-B08F-6BFCF8E83B05}"/>
              </a:ext>
            </a:extLst>
          </p:cNvPr>
          <p:cNvGraphicFramePr>
            <a:graphicFrameLocks/>
          </p:cNvGraphicFramePr>
          <p:nvPr>
            <p:extLst>
              <p:ext uri="{D42A27DB-BD31-4B8C-83A1-F6EECF244321}">
                <p14:modId xmlns:p14="http://schemas.microsoft.com/office/powerpoint/2010/main" val="1268630312"/>
              </p:ext>
            </p:extLst>
          </p:nvPr>
        </p:nvGraphicFramePr>
        <p:xfrm>
          <a:off x="383059" y="1556951"/>
          <a:ext cx="11066501" cy="4760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5216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1158877" cy="610942"/>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pojkar och åldersgrupper i </a:t>
            </a:r>
          </a:p>
          <a:p>
            <a:r>
              <a:rPr lang="sv-SE" sz="3200" b="1">
                <a:latin typeface="Arial Black" panose="020B0A04020102020204" pitchFamily="34" charset="0"/>
                <a:cs typeface="Arial" panose="020B0604020202020204" pitchFamily="34" charset="0"/>
              </a:rPr>
              <a:t>kommunen</a:t>
            </a:r>
          </a:p>
        </p:txBody>
      </p:sp>
      <p:sp>
        <p:nvSpPr>
          <p:cNvPr id="6" name="Rektangel 5">
            <a:extLst>
              <a:ext uri="{FF2B5EF4-FFF2-40B4-BE49-F238E27FC236}">
                <a16:creationId xmlns:a16="http://schemas.microsoft.com/office/drawing/2014/main" id="{259376B2-2A8A-4C90-853F-BB24FE47A5E5}"/>
              </a:ext>
            </a:extLst>
          </p:cNvPr>
          <p:cNvSpPr/>
          <p:nvPr/>
        </p:nvSpPr>
        <p:spPr>
          <a:xfrm>
            <a:off x="118723" y="6317531"/>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60DC27CD-A60F-4FF4-9310-6E66C51CC7DE}"/>
              </a:ext>
              <a:ext uri="{147F2762-F138-4A5C-976F-8EAC2B608ADB}">
                <a16:predDERef xmlns:a16="http://schemas.microsoft.com/office/drawing/2014/main" pred="{EEACBF76-9F66-4A0A-B08F-6BFCF8E83B05}"/>
              </a:ext>
            </a:extLst>
          </p:cNvPr>
          <p:cNvGraphicFramePr>
            <a:graphicFrameLocks/>
          </p:cNvGraphicFramePr>
          <p:nvPr>
            <p:extLst>
              <p:ext uri="{D42A27DB-BD31-4B8C-83A1-F6EECF244321}">
                <p14:modId xmlns:p14="http://schemas.microsoft.com/office/powerpoint/2010/main" val="3347926830"/>
              </p:ext>
            </p:extLst>
          </p:nvPr>
        </p:nvGraphicFramePr>
        <p:xfrm>
          <a:off x="358346" y="1458098"/>
          <a:ext cx="11091214" cy="47263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4621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Black" panose="020B0A04020102020204" pitchFamily="34" charset="0"/>
                <a:cs typeface="Arial" panose="020B0604020202020204" pitchFamily="34" charset="0"/>
              </a:rPr>
              <a:t>LOK-stöd funktionsnedsättning</a:t>
            </a:r>
          </a:p>
        </p:txBody>
      </p:sp>
      <p:sp>
        <p:nvSpPr>
          <p:cNvPr id="6" name="Rektangel 5">
            <a:extLst>
              <a:ext uri="{FF2B5EF4-FFF2-40B4-BE49-F238E27FC236}">
                <a16:creationId xmlns:a16="http://schemas.microsoft.com/office/drawing/2014/main" id="{DA5B9706-248C-432A-885F-98D0CF584FBA}"/>
              </a:ext>
            </a:extLst>
          </p:cNvPr>
          <p:cNvSpPr/>
          <p:nvPr/>
        </p:nvSpPr>
        <p:spPr>
          <a:xfrm>
            <a:off x="118723" y="6317531"/>
            <a:ext cx="2922595" cy="338554"/>
          </a:xfrm>
          <a:prstGeom prst="rect">
            <a:avLst/>
          </a:prstGeom>
        </p:spPr>
        <p:txBody>
          <a:bodyPr wrap="none">
            <a:spAutoFit/>
          </a:bodyPr>
          <a:lstStyle/>
          <a:p>
            <a:r>
              <a:rPr lang="sv-SE" sz="1600" b="1" dirty="0"/>
              <a:t>(Riksidrottsförbundet, 2022)</a:t>
            </a:r>
            <a:endParaRPr lang="sv-SE" sz="1600" dirty="0"/>
          </a:p>
        </p:txBody>
      </p:sp>
      <p:graphicFrame>
        <p:nvGraphicFramePr>
          <p:cNvPr id="2" name="Diagram 1">
            <a:extLst>
              <a:ext uri="{FF2B5EF4-FFF2-40B4-BE49-F238E27FC236}">
                <a16:creationId xmlns:a16="http://schemas.microsoft.com/office/drawing/2014/main" id="{7E3C9641-4114-4EB6-B8C8-994427C82DAD}"/>
              </a:ext>
            </a:extLst>
          </p:cNvPr>
          <p:cNvGraphicFramePr>
            <a:graphicFrameLocks/>
          </p:cNvGraphicFramePr>
          <p:nvPr>
            <p:extLst>
              <p:ext uri="{D42A27DB-BD31-4B8C-83A1-F6EECF244321}">
                <p14:modId xmlns:p14="http://schemas.microsoft.com/office/powerpoint/2010/main" val="141990691"/>
              </p:ext>
            </p:extLst>
          </p:nvPr>
        </p:nvGraphicFramePr>
        <p:xfrm>
          <a:off x="444843" y="939114"/>
          <a:ext cx="11004717" cy="5251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548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228090"/>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dirty="0">
                <a:latin typeface="Arial Black" panose="020B0A04020102020204" pitchFamily="34" charset="0"/>
                <a:cs typeface="Arial" panose="020B0604020202020204" pitchFamily="34" charset="0"/>
              </a:rPr>
              <a:t>Medel och stöd från RF-SISU Örebro län 2022</a:t>
            </a:r>
            <a:endParaRPr lang="sv-SE" sz="3200" b="1" dirty="0">
              <a:latin typeface="Arial" panose="020B0604020202020204" pitchFamily="34" charset="0"/>
              <a:cs typeface="Arial" panose="020B0604020202020204" pitchFamily="34" charset="0"/>
            </a:endParaRPr>
          </a:p>
        </p:txBody>
      </p:sp>
      <p:graphicFrame>
        <p:nvGraphicFramePr>
          <p:cNvPr id="2" name="Tabell 1">
            <a:extLst>
              <a:ext uri="{FF2B5EF4-FFF2-40B4-BE49-F238E27FC236}">
                <a16:creationId xmlns:a16="http://schemas.microsoft.com/office/drawing/2014/main" id="{AA1A6712-A54D-4D42-A0C4-0B46B97BB445}"/>
              </a:ext>
            </a:extLst>
          </p:cNvPr>
          <p:cNvGraphicFramePr>
            <a:graphicFrameLocks noGrp="1"/>
          </p:cNvGraphicFramePr>
          <p:nvPr>
            <p:extLst>
              <p:ext uri="{D42A27DB-BD31-4B8C-83A1-F6EECF244321}">
                <p14:modId xmlns:p14="http://schemas.microsoft.com/office/powerpoint/2010/main" val="2152447354"/>
              </p:ext>
            </p:extLst>
          </p:nvPr>
        </p:nvGraphicFramePr>
        <p:xfrm>
          <a:off x="314960" y="1333503"/>
          <a:ext cx="11758320" cy="1139344"/>
        </p:xfrm>
        <a:graphic>
          <a:graphicData uri="http://schemas.openxmlformats.org/drawingml/2006/table">
            <a:tbl>
              <a:tblPr/>
              <a:tblGrid>
                <a:gridCol w="1469790">
                  <a:extLst>
                    <a:ext uri="{9D8B030D-6E8A-4147-A177-3AD203B41FA5}">
                      <a16:colId xmlns:a16="http://schemas.microsoft.com/office/drawing/2014/main" val="2150836502"/>
                    </a:ext>
                  </a:extLst>
                </a:gridCol>
                <a:gridCol w="1557890">
                  <a:extLst>
                    <a:ext uri="{9D8B030D-6E8A-4147-A177-3AD203B41FA5}">
                      <a16:colId xmlns:a16="http://schemas.microsoft.com/office/drawing/2014/main" val="3104503655"/>
                    </a:ext>
                  </a:extLst>
                </a:gridCol>
                <a:gridCol w="1381690">
                  <a:extLst>
                    <a:ext uri="{9D8B030D-6E8A-4147-A177-3AD203B41FA5}">
                      <a16:colId xmlns:a16="http://schemas.microsoft.com/office/drawing/2014/main" val="1547424437"/>
                    </a:ext>
                  </a:extLst>
                </a:gridCol>
                <a:gridCol w="1469790">
                  <a:extLst>
                    <a:ext uri="{9D8B030D-6E8A-4147-A177-3AD203B41FA5}">
                      <a16:colId xmlns:a16="http://schemas.microsoft.com/office/drawing/2014/main" val="2824421519"/>
                    </a:ext>
                  </a:extLst>
                </a:gridCol>
                <a:gridCol w="1469790">
                  <a:extLst>
                    <a:ext uri="{9D8B030D-6E8A-4147-A177-3AD203B41FA5}">
                      <a16:colId xmlns:a16="http://schemas.microsoft.com/office/drawing/2014/main" val="2759821357"/>
                    </a:ext>
                  </a:extLst>
                </a:gridCol>
                <a:gridCol w="1469790">
                  <a:extLst>
                    <a:ext uri="{9D8B030D-6E8A-4147-A177-3AD203B41FA5}">
                      <a16:colId xmlns:a16="http://schemas.microsoft.com/office/drawing/2014/main" val="3973618377"/>
                    </a:ext>
                  </a:extLst>
                </a:gridCol>
                <a:gridCol w="1469790">
                  <a:extLst>
                    <a:ext uri="{9D8B030D-6E8A-4147-A177-3AD203B41FA5}">
                      <a16:colId xmlns:a16="http://schemas.microsoft.com/office/drawing/2014/main" val="3668433800"/>
                    </a:ext>
                  </a:extLst>
                </a:gridCol>
                <a:gridCol w="1469790">
                  <a:extLst>
                    <a:ext uri="{9D8B030D-6E8A-4147-A177-3AD203B41FA5}">
                      <a16:colId xmlns:a16="http://schemas.microsoft.com/office/drawing/2014/main" val="2820436231"/>
                    </a:ext>
                  </a:extLst>
                </a:gridCol>
              </a:tblGrid>
              <a:tr h="569672">
                <a:tc>
                  <a:txBody>
                    <a:bodyPr/>
                    <a:lstStyle/>
                    <a:p>
                      <a:pPr algn="ctr" fontAlgn="base"/>
                      <a:r>
                        <a:rPr lang="sv-SE" sz="1050" b="1" i="0" dirty="0" err="1">
                          <a:solidFill>
                            <a:srgbClr val="FFFFFF"/>
                          </a:solidFill>
                          <a:effectLst/>
                          <a:latin typeface="Arial" panose="020B0604020202020204" pitchFamily="34" charset="0"/>
                        </a:rPr>
                        <a:t>Idrottsvaga</a:t>
                      </a:r>
                      <a:r>
                        <a:rPr lang="sv-SE" sz="1050" b="1" i="0" dirty="0">
                          <a:solidFill>
                            <a:srgbClr val="FFFFFF"/>
                          </a:solidFill>
                          <a:effectLst/>
                          <a:latin typeface="Arial" panose="020B0604020202020204" pitchFamily="34" charset="0"/>
                        </a:rPr>
                        <a:t> områden​</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Inkludering av underrepresenterade grupper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Meningsfulla aktiviteter för barn på flykt​</a:t>
                      </a:r>
                      <a:r>
                        <a:rPr lang="sv-SE" sz="1050" b="0" i="0" dirty="0">
                          <a:solidFill>
                            <a:srgbClr val="000000"/>
                          </a:solidFill>
                          <a:effectLst/>
                          <a:latin typeface="Arial" panose="020B0604020202020204" pitchFamily="34" charset="0"/>
                        </a:rPr>
                        <a:t>​</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Anläggning</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idrott 65+</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algn="ctr" fontAlgn="base"/>
                      <a:r>
                        <a:rPr lang="sv-SE" sz="1050" b="1" i="0" dirty="0">
                          <a:solidFill>
                            <a:srgbClr val="FFFFFF"/>
                          </a:solidFill>
                          <a:effectLst/>
                          <a:latin typeface="Arial" panose="020B0604020202020204" pitchFamily="34" charset="0"/>
                        </a:rPr>
                        <a:t>Trygga och hållbara utvecklingsmiljöer</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Återstartsstöd IF</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sv-SE" sz="1050" b="1" i="0" dirty="0">
                          <a:solidFill>
                            <a:srgbClr val="FFFFFF"/>
                          </a:solidFill>
                          <a:effectLst/>
                          <a:latin typeface="Arial" panose="020B0604020202020204" pitchFamily="34" charset="0"/>
                        </a:rPr>
                        <a:t>Barn och ungdom</a:t>
                      </a:r>
                      <a:endParaRPr lang="sv-SE" sz="1050" b="0"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00A7E0"/>
                    </a:solidFill>
                  </a:tcPr>
                </a:tc>
                <a:extLst>
                  <a:ext uri="{0D108BD9-81ED-4DB2-BD59-A6C34878D82A}">
                    <a16:rowId xmlns:a16="http://schemas.microsoft.com/office/drawing/2014/main" val="3729327012"/>
                  </a:ext>
                </a:extLst>
              </a:tr>
              <a:tr h="569672">
                <a:tc>
                  <a:txBody>
                    <a:bodyPr/>
                    <a:lstStyle/>
                    <a:p>
                      <a:pPr algn="ctr" fontAlgn="base"/>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auto"/>
                      <a:endParaRPr lang="sv-SE" sz="1050" b="1" i="0" dirty="0">
                        <a:solidFill>
                          <a:srgbClr val="000000"/>
                        </a:solidFill>
                        <a:effectLst/>
                        <a:latin typeface="Arial" panose="020B0604020202020204" pitchFamily="34" charset="0"/>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endParaRPr lang="sv-SE" sz="1050" b="1" i="0" dirty="0">
                        <a:solidFill>
                          <a:srgbClr val="000000"/>
                        </a:solidFill>
                        <a:effectLst/>
                      </a:endParaRP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algn="ctr" fontAlgn="b"/>
                      <a:endParaRPr lang="sv-SE" sz="1050" b="1" i="0" u="none" strike="noStrike" dirty="0">
                        <a:solidFill>
                          <a:srgbClr val="000000"/>
                        </a:solidFill>
                        <a:effectLst/>
                        <a:latin typeface="+mn-lt"/>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tc>
                  <a:txBody>
                    <a:bodyPr/>
                    <a:lstStyle/>
                    <a:p>
                      <a:pPr marL="0" algn="ctr" defTabSz="457200" rtl="0" eaLnBrk="1" latinLnBrk="0" hangingPunct="1"/>
                      <a:r>
                        <a:rPr lang="sv-SE" sz="1050" b="1" i="0" dirty="0">
                          <a:solidFill>
                            <a:srgbClr val="000000"/>
                          </a:solidFill>
                          <a:effectLst/>
                        </a:rPr>
                        <a:t>Lekebergs Idrottsförening</a:t>
                      </a:r>
                    </a:p>
                  </a:txBody>
                  <a:tcPr marL="89613" marR="89613" marT="44806" marB="4480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7899" cap="flat" cmpd="sng" algn="ctr">
                      <a:solidFill>
                        <a:srgbClr val="FFFFFF"/>
                      </a:solidFill>
                      <a:prstDash val="solid"/>
                      <a:round/>
                      <a:headEnd type="none" w="med" len="med"/>
                      <a:tailEnd type="none" w="med" len="med"/>
                    </a:lnT>
                    <a:lnB w="7899" cap="flat" cmpd="sng" algn="ctr">
                      <a:solidFill>
                        <a:srgbClr val="FFFFFF"/>
                      </a:solidFill>
                      <a:prstDash val="solid"/>
                      <a:round/>
                      <a:headEnd type="none" w="med" len="med"/>
                      <a:tailEnd type="none" w="med" len="med"/>
                    </a:lnB>
                    <a:solidFill>
                      <a:srgbClr val="E7F1F9"/>
                    </a:solidFill>
                  </a:tcPr>
                </a:tc>
                <a:extLst>
                  <a:ext uri="{0D108BD9-81ED-4DB2-BD59-A6C34878D82A}">
                    <a16:rowId xmlns:a16="http://schemas.microsoft.com/office/drawing/2014/main" val="2125472250"/>
                  </a:ext>
                </a:extLst>
              </a:tr>
            </a:tbl>
          </a:graphicData>
        </a:graphic>
      </p:graphicFrame>
      <p:sp>
        <p:nvSpPr>
          <p:cNvPr id="7" name="Rectangle 1">
            <a:extLst>
              <a:ext uri="{FF2B5EF4-FFF2-40B4-BE49-F238E27FC236}">
                <a16:creationId xmlns:a16="http://schemas.microsoft.com/office/drawing/2014/main" id="{DEDF692D-3B5A-4075-A767-EB4EDA2963ED}"/>
              </a:ext>
            </a:extLst>
          </p:cNvPr>
          <p:cNvSpPr>
            <a:spLocks noChangeArrowheads="1"/>
          </p:cNvSpPr>
          <p:nvPr/>
        </p:nvSpPr>
        <p:spPr bwMode="auto">
          <a:xfrm>
            <a:off x="2544763" y="240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sv-SE" altLang="sv-S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595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3200" b="1">
                <a:latin typeface="Arial" panose="020B0604020202020204" pitchFamily="34" charset="0"/>
                <a:cs typeface="Arial" panose="020B0604020202020204" pitchFamily="34" charset="0"/>
              </a:rPr>
              <a:t>REFERENSER</a:t>
            </a:r>
          </a:p>
        </p:txBody>
      </p:sp>
      <p:sp>
        <p:nvSpPr>
          <p:cNvPr id="2" name="textruta 1">
            <a:extLst>
              <a:ext uri="{FF2B5EF4-FFF2-40B4-BE49-F238E27FC236}">
                <a16:creationId xmlns:a16="http://schemas.microsoft.com/office/drawing/2014/main" id="{77622E8A-B61A-4041-BFDB-DAC2E4DE4CC9}"/>
              </a:ext>
            </a:extLst>
          </p:cNvPr>
          <p:cNvSpPr txBox="1"/>
          <p:nvPr/>
        </p:nvSpPr>
        <p:spPr>
          <a:xfrm>
            <a:off x="524435" y="1062318"/>
            <a:ext cx="10771094" cy="4524315"/>
          </a:xfrm>
          <a:prstGeom prst="rect">
            <a:avLst/>
          </a:prstGeom>
          <a:noFill/>
        </p:spPr>
        <p:txBody>
          <a:bodyPr wrap="square" rtlCol="0">
            <a:spAutoFit/>
          </a:bodyPr>
          <a:lstStyle/>
          <a:p>
            <a:r>
              <a:rPr lang="sv-SE" dirty="0"/>
              <a:t>Lekeberg kommun (2022) – Elevhälsosamtalen sammanställda och analyserade (ELSA). </a:t>
            </a:r>
          </a:p>
          <a:p>
            <a:r>
              <a:rPr lang="sv-SE" dirty="0"/>
              <a:t>Region Örebro län (2020) – Liv och hälsa ung 2020 - </a:t>
            </a:r>
            <a:r>
              <a:rPr lang="sv-SE" dirty="0">
                <a:hlinkClick r:id="rId4"/>
              </a:rPr>
              <a:t>https://utveckling.regionorebrolan.se/sv/valfard-och-folkhalsa/folkhalsan-i-siffror/liv-och-halsa---ung/</a:t>
            </a:r>
            <a:endParaRPr lang="sv-SE" dirty="0"/>
          </a:p>
          <a:p>
            <a:r>
              <a:rPr lang="sv-SE" dirty="0"/>
              <a:t>Region Örebro län (2022) – Liv och hälsa vuxen - </a:t>
            </a:r>
            <a:r>
              <a:rPr lang="sv-SE" dirty="0">
                <a:hlinkClick r:id="rId5"/>
              </a:rPr>
              <a:t>https://utveckling.regionorebrolan.se/sv/valfard-och-folkhalsa/folkhalsan-i-siffror/liv--halsa/nedladdningslankar/</a:t>
            </a:r>
            <a:endParaRPr lang="sv-SE" dirty="0"/>
          </a:p>
          <a:p>
            <a:r>
              <a:rPr lang="sv-SE" dirty="0"/>
              <a:t>Riksidrottsförbundet (2023) – </a:t>
            </a:r>
            <a:r>
              <a:rPr lang="sv-SE" dirty="0" err="1"/>
              <a:t>IdrottOnline</a:t>
            </a:r>
            <a:r>
              <a:rPr lang="sv-SE" dirty="0"/>
              <a:t> - </a:t>
            </a:r>
            <a:r>
              <a:rPr lang="sv-SE" dirty="0">
                <a:hlinkClick r:id="rId6"/>
              </a:rPr>
              <a:t>http://idrottonline.se/</a:t>
            </a:r>
            <a:r>
              <a:rPr lang="sv-SE" dirty="0"/>
              <a:t> </a:t>
            </a:r>
          </a:p>
          <a:p>
            <a:r>
              <a:rPr lang="sv-SE" dirty="0"/>
              <a:t>Riksidrottsförbundet (2022) – Utbetalning av LOK-stöd </a:t>
            </a:r>
            <a:r>
              <a:rPr lang="sv-SE" dirty="0">
                <a:hlinkClick r:id="rId7"/>
              </a:rPr>
              <a:t>http://www.svenskidrott.se/ekonomisktstod/lok-stod/utbetalningavlok-stod/</a:t>
            </a:r>
            <a:r>
              <a:rPr lang="sv-SE" dirty="0"/>
              <a:t> </a:t>
            </a:r>
          </a:p>
          <a:p>
            <a:r>
              <a:rPr lang="sv-SE" dirty="0"/>
              <a:t>SCB (2021) – Statistikdatabasen – Folkmängd - </a:t>
            </a:r>
            <a:r>
              <a:rPr lang="sv-SE" dirty="0">
                <a:hlinkClick r:id="rId8"/>
              </a:rPr>
              <a:t>http://www.statistikdatabasen.scb.se/pxweb/sv/ssd/START__BE__BE0101__BE0101A/BefolkningNy/?rxid=4c5be81e-c6f9-454c-9270-a0fdbd503612</a:t>
            </a:r>
            <a:r>
              <a:rPr lang="sv-SE" dirty="0"/>
              <a:t> </a:t>
            </a:r>
          </a:p>
          <a:p>
            <a:r>
              <a:rPr lang="sv-SE" dirty="0">
                <a:cs typeface="Segoe UI"/>
              </a:rPr>
              <a:t>Folkhälsomyndigheten (2021) – Folkhälsodata </a:t>
            </a:r>
            <a:r>
              <a:rPr lang="sv-SE" dirty="0">
                <a:solidFill>
                  <a:srgbClr val="006BB1"/>
                </a:solidFill>
                <a:cs typeface="Segoe UI"/>
                <a:hlinkClick r:id="rId8">
                  <a:extLst>
                    <a:ext uri="{A12FA001-AC4F-418D-AE19-62706E023703}">
                      <ahyp:hlinkClr xmlns:ahyp="http://schemas.microsoft.com/office/drawing/2018/hyperlinkcolor" val="tx"/>
                    </a:ext>
                  </a:extLst>
                </a:hlinkClick>
              </a:rPr>
              <a:t>http://fohm-app.folkhalsomyndigheten.se/Folkhalsodata/pxweb/sv/A_Folkhalsodata/A_Folkhalsodata__A_Mo8__4_Inkomst__01Fordelink__04.01.01EkBarn/</a:t>
            </a:r>
          </a:p>
          <a:p>
            <a:endParaRPr lang="sv-SE" dirty="0"/>
          </a:p>
          <a:p>
            <a:endParaRPr lang="sv-SE" dirty="0"/>
          </a:p>
        </p:txBody>
      </p:sp>
    </p:spTree>
    <p:extLst>
      <p:ext uri="{BB962C8B-B14F-4D97-AF65-F5344CB8AC3E}">
        <p14:creationId xmlns:p14="http://schemas.microsoft.com/office/powerpoint/2010/main" val="3189023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35913" y="1477962"/>
            <a:ext cx="7209601" cy="2767484"/>
          </a:xfrm>
        </p:spPr>
        <p:txBody>
          <a:bodyPr/>
          <a:lstStyle/>
          <a:p>
            <a:r>
              <a:rPr lang="sv-SE" sz="6600">
                <a:cs typeface="Arial" panose="020B0604020202020204" pitchFamily="34" charset="0"/>
              </a:rPr>
              <a:t>Hälsa och levnadsvanor</a:t>
            </a:r>
            <a:br>
              <a:rPr lang="sv-SE" sz="6600">
                <a:cs typeface="Arial" panose="020B0604020202020204" pitchFamily="34" charset="0"/>
              </a:rPr>
            </a:br>
            <a:r>
              <a:rPr lang="sv-SE" sz="6600">
                <a:cs typeface="Arial" panose="020B0604020202020204" pitchFamily="34" charset="0"/>
              </a:rPr>
              <a:t>- barn och unga</a:t>
            </a:r>
            <a:endParaRPr lang="sv-SE"/>
          </a:p>
        </p:txBody>
      </p:sp>
      <p:sp>
        <p:nvSpPr>
          <p:cNvPr id="6" name="Rektangel 5">
            <a:extLst>
              <a:ext uri="{FF2B5EF4-FFF2-40B4-BE49-F238E27FC236}">
                <a16:creationId xmlns:a16="http://schemas.microsoft.com/office/drawing/2014/main" id="{B3CDD34A-55D6-46B2-B1AC-986AC04CF78A}"/>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ritning&#10;&#10;Automatiskt genererad beskrivning">
            <a:extLst>
              <a:ext uri="{FF2B5EF4-FFF2-40B4-BE49-F238E27FC236}">
                <a16:creationId xmlns:a16="http://schemas.microsoft.com/office/drawing/2014/main" id="{8E47A61C-7B8E-4A92-90B4-7F7E3EF8C4C5}"/>
              </a:ext>
            </a:extLst>
          </p:cNvPr>
          <p:cNvPicPr>
            <a:picLocks noChangeAspect="1"/>
          </p:cNvPicPr>
          <p:nvPr/>
        </p:nvPicPr>
        <p:blipFill>
          <a:blip r:embed="rId2"/>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2538187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370153" y="964403"/>
            <a:ext cx="8391461" cy="2767484"/>
          </a:xfrm>
        </p:spPr>
        <p:txBody>
          <a:bodyPr/>
          <a:lstStyle/>
          <a:p>
            <a:pPr>
              <a:lnSpc>
                <a:spcPct val="150000"/>
              </a:lnSpc>
            </a:pPr>
            <a:r>
              <a:rPr lang="sv-SE" sz="2800" dirty="0">
                <a:latin typeface="+mn-lt"/>
              </a:rPr>
              <a:t>Kommunrapport Lekebergs kommun 2023</a:t>
            </a:r>
            <a:br>
              <a:rPr lang="sv-SE" sz="2800" dirty="0">
                <a:latin typeface="+mn-lt"/>
              </a:rPr>
            </a:br>
            <a:r>
              <a:rPr lang="sv-SE" sz="2800" dirty="0">
                <a:latin typeface="+mn-lt"/>
              </a:rPr>
              <a:t>Författare: Mathias Angelin &amp; kommunteamet söder</a:t>
            </a:r>
            <a:br>
              <a:rPr lang="sv-SE" sz="2800" dirty="0">
                <a:latin typeface="+mn-lt"/>
              </a:rPr>
            </a:br>
            <a:r>
              <a:rPr lang="sv-SE" sz="2800" dirty="0">
                <a:latin typeface="+mn-lt"/>
              </a:rPr>
              <a:t>RF-SISU Örebro län</a:t>
            </a:r>
            <a:br>
              <a:rPr lang="sv-SE" dirty="0"/>
            </a:br>
            <a:endParaRPr lang="sv-SE" dirty="0"/>
          </a:p>
        </p:txBody>
      </p:sp>
      <p:sp>
        <p:nvSpPr>
          <p:cNvPr id="4" name="Rektangel 3">
            <a:extLst>
              <a:ext uri="{FF2B5EF4-FFF2-40B4-BE49-F238E27FC236}">
                <a16:creationId xmlns:a16="http://schemas.microsoft.com/office/drawing/2014/main" id="{4598AE28-F743-45E8-82A9-9D438862341D}"/>
              </a:ext>
            </a:extLst>
          </p:cNvPr>
          <p:cNvSpPr/>
          <p:nvPr/>
        </p:nvSpPr>
        <p:spPr>
          <a:xfrm>
            <a:off x="639193" y="4509855"/>
            <a:ext cx="1802167" cy="1642369"/>
          </a:xfrm>
          <a:prstGeom prst="rect">
            <a:avLst/>
          </a:prstGeom>
          <a:solidFill>
            <a:srgbClr val="006BB1"/>
          </a:solidFill>
          <a:ln>
            <a:solidFill>
              <a:srgbClr val="006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ritning&#10;&#10;Automatiskt genererad beskrivning">
            <a:extLst>
              <a:ext uri="{FF2B5EF4-FFF2-40B4-BE49-F238E27FC236}">
                <a16:creationId xmlns:a16="http://schemas.microsoft.com/office/drawing/2014/main" id="{E4251713-FC2B-4BDA-8C71-4CAF50734358}"/>
              </a:ext>
            </a:extLst>
          </p:cNvPr>
          <p:cNvPicPr>
            <a:picLocks noChangeAspect="1"/>
          </p:cNvPicPr>
          <p:nvPr/>
        </p:nvPicPr>
        <p:blipFill>
          <a:blip r:embed="rId3"/>
          <a:stretch>
            <a:fillRect/>
          </a:stretch>
        </p:blipFill>
        <p:spPr>
          <a:xfrm>
            <a:off x="678676" y="4509855"/>
            <a:ext cx="1723200" cy="2111036"/>
          </a:xfrm>
          <a:prstGeom prst="rect">
            <a:avLst/>
          </a:prstGeom>
        </p:spPr>
      </p:pic>
    </p:spTree>
    <p:extLst>
      <p:ext uri="{BB962C8B-B14F-4D97-AF65-F5344CB8AC3E}">
        <p14:creationId xmlns:p14="http://schemas.microsoft.com/office/powerpoint/2010/main" val="175166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288057" y="228090"/>
            <a:ext cx="10064173" cy="620996"/>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2400" dirty="0"/>
              <a:t>Andel barn i hushåll med låg ekonomisk standard</a:t>
            </a:r>
            <a:r>
              <a:rPr lang="sv-SE" sz="2400" baseline="0" dirty="0"/>
              <a:t> </a:t>
            </a:r>
            <a:r>
              <a:rPr lang="sv-SE" sz="2400" dirty="0"/>
              <a:t>(procent)</a:t>
            </a:r>
          </a:p>
          <a:p>
            <a:endParaRPr lang="sv-SE" sz="3200" dirty="0">
              <a:latin typeface="Arial Black" panose="020B0A040201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D5671768-9E1F-4D33-A780-F17971E7481F}"/>
              </a:ext>
            </a:extLst>
          </p:cNvPr>
          <p:cNvSpPr txBox="1"/>
          <p:nvPr/>
        </p:nvSpPr>
        <p:spPr>
          <a:xfrm>
            <a:off x="142686" y="6355984"/>
            <a:ext cx="3898371" cy="338554"/>
          </a:xfrm>
          <a:prstGeom prst="rect">
            <a:avLst/>
          </a:prstGeom>
          <a:noFill/>
        </p:spPr>
        <p:txBody>
          <a:bodyPr wrap="square" rtlCol="0">
            <a:spAutoFit/>
          </a:bodyPr>
          <a:lstStyle/>
          <a:p>
            <a:r>
              <a:rPr lang="sv-SE" sz="1600" b="1" dirty="0"/>
              <a:t>(SCB &amp; Folkhälsomyndigheten, 2021)</a:t>
            </a:r>
          </a:p>
        </p:txBody>
      </p:sp>
      <p:graphicFrame>
        <p:nvGraphicFramePr>
          <p:cNvPr id="8" name="Diagram 7">
            <a:extLst>
              <a:ext uri="{FF2B5EF4-FFF2-40B4-BE49-F238E27FC236}">
                <a16:creationId xmlns:a16="http://schemas.microsoft.com/office/drawing/2014/main" id="{C7114A4A-3A8C-421C-A387-5F12CD057726}"/>
              </a:ext>
            </a:extLst>
          </p:cNvPr>
          <p:cNvGraphicFramePr>
            <a:graphicFrameLocks/>
          </p:cNvGraphicFramePr>
          <p:nvPr>
            <p:extLst>
              <p:ext uri="{D42A27DB-BD31-4B8C-83A1-F6EECF244321}">
                <p14:modId xmlns:p14="http://schemas.microsoft.com/office/powerpoint/2010/main" val="3733165418"/>
              </p:ext>
            </p:extLst>
          </p:nvPr>
        </p:nvGraphicFramePr>
        <p:xfrm>
          <a:off x="288057" y="849086"/>
          <a:ext cx="11327680" cy="5127851"/>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a:extLst>
              <a:ext uri="{FF2B5EF4-FFF2-40B4-BE49-F238E27FC236}">
                <a16:creationId xmlns:a16="http://schemas.microsoft.com/office/drawing/2014/main" id="{BA522ACB-EF12-4B99-8BD1-5FC97467BD5B}"/>
              </a:ext>
            </a:extLst>
          </p:cNvPr>
          <p:cNvSpPr/>
          <p:nvPr/>
        </p:nvSpPr>
        <p:spPr>
          <a:xfrm>
            <a:off x="576263" y="1228133"/>
            <a:ext cx="973395" cy="46638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6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85530" y="6372331"/>
            <a:ext cx="2929467"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8" name="Diagram 7">
            <a:extLst>
              <a:ext uri="{FF2B5EF4-FFF2-40B4-BE49-F238E27FC236}">
                <a16:creationId xmlns:a16="http://schemas.microsoft.com/office/drawing/2014/main" id="{0EA7AC29-303E-4ABF-A065-A7249BE020C0}"/>
              </a:ext>
            </a:extLst>
          </p:cNvPr>
          <p:cNvGraphicFramePr>
            <a:graphicFrameLocks/>
          </p:cNvGraphicFramePr>
          <p:nvPr>
            <p:extLst>
              <p:ext uri="{D42A27DB-BD31-4B8C-83A1-F6EECF244321}">
                <p14:modId xmlns:p14="http://schemas.microsoft.com/office/powerpoint/2010/main" val="2754548398"/>
              </p:ext>
            </p:extLst>
          </p:nvPr>
        </p:nvGraphicFramePr>
        <p:xfrm>
          <a:off x="696896" y="338203"/>
          <a:ext cx="10798207" cy="498535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B581F094-DC5A-4363-91E7-624F24A9086E}"/>
              </a:ext>
            </a:extLst>
          </p:cNvPr>
          <p:cNvSpPr txBox="1"/>
          <p:nvPr/>
        </p:nvSpPr>
        <p:spPr>
          <a:xfrm>
            <a:off x="3178733" y="5412598"/>
            <a:ext cx="5834531" cy="1384995"/>
          </a:xfrm>
          <a:prstGeom prst="rect">
            <a:avLst/>
          </a:prstGeom>
          <a:noFill/>
        </p:spPr>
        <p:txBody>
          <a:bodyPr wrap="square" rtlCol="0">
            <a:spAutoFit/>
          </a:bodyPr>
          <a:lstStyle/>
          <a:p>
            <a:r>
              <a:rPr lang="sv-SE" sz="1400"/>
              <a:t>Askersund: Åk 7 total: 43%; Åk 9 total: 37%; Gy 2 total boendeort: 33%</a:t>
            </a:r>
          </a:p>
          <a:p>
            <a:r>
              <a:rPr lang="sv-SE" sz="1400"/>
              <a:t>Hallsberg: Åk 7 total: 41%, Åk 9 total: 44%, Gy 2 total boendeort: 43% </a:t>
            </a:r>
          </a:p>
          <a:p>
            <a:r>
              <a:rPr lang="sv-SE" sz="1400"/>
              <a:t>Kumla: Åk 7 total: 51%, Åk 9 total: 51%, Gy 2 total boendeort: 47% </a:t>
            </a:r>
          </a:p>
          <a:p>
            <a:r>
              <a:rPr lang="sv-SE" sz="1400"/>
              <a:t>Laxå: Åk 7 total: 56%, Åk 9 total: 40%, Gy 2 total boendeort: 34%</a:t>
            </a:r>
          </a:p>
          <a:p>
            <a:r>
              <a:rPr lang="sv-SE" sz="1400">
                <a:solidFill>
                  <a:srgbClr val="FF0000"/>
                </a:solidFill>
              </a:rPr>
              <a:t>Lekeberg: Åk 7 total: 47% ,Åk 9 total: 42%, Gy 2 total boendeort: 38%</a:t>
            </a:r>
          </a:p>
          <a:p>
            <a:endParaRPr lang="sv-SE" sz="1400"/>
          </a:p>
        </p:txBody>
      </p:sp>
      <p:sp>
        <p:nvSpPr>
          <p:cNvPr id="6" name="Rektangel 5">
            <a:extLst>
              <a:ext uri="{FF2B5EF4-FFF2-40B4-BE49-F238E27FC236}">
                <a16:creationId xmlns:a16="http://schemas.microsoft.com/office/drawing/2014/main" id="{0B33A736-C10B-4D5C-9C37-634B09CD5089}"/>
              </a:ext>
            </a:extLst>
          </p:cNvPr>
          <p:cNvSpPr/>
          <p:nvPr/>
        </p:nvSpPr>
        <p:spPr>
          <a:xfrm>
            <a:off x="7841685" y="1439151"/>
            <a:ext cx="1640518" cy="370148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4398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D4C39A-586D-41C7-BCA1-FB4C36E4DDC5}"/>
              </a:ext>
            </a:extLst>
          </p:cNvPr>
          <p:cNvPicPr>
            <a:picLocks noChangeAspect="1"/>
          </p:cNvPicPr>
          <p:nvPr/>
        </p:nvPicPr>
        <p:blipFill>
          <a:blip r:embed="rId3"/>
          <a:stretch>
            <a:fillRect/>
          </a:stretch>
        </p:blipFill>
        <p:spPr>
          <a:xfrm>
            <a:off x="11449560" y="84991"/>
            <a:ext cx="623717" cy="764095"/>
          </a:xfrm>
          <a:prstGeom prst="rect">
            <a:avLst/>
          </a:prstGeom>
        </p:spPr>
      </p:pic>
      <p:sp>
        <p:nvSpPr>
          <p:cNvPr id="4" name="Rubrik 1">
            <a:extLst>
              <a:ext uri="{FF2B5EF4-FFF2-40B4-BE49-F238E27FC236}">
                <a16:creationId xmlns:a16="http://schemas.microsoft.com/office/drawing/2014/main" id="{D442DEB7-D054-4163-A4B3-FA9D80315D17}"/>
              </a:ext>
            </a:extLst>
          </p:cNvPr>
          <p:cNvSpPr txBox="1">
            <a:spLocks/>
          </p:cNvSpPr>
          <p:nvPr/>
        </p:nvSpPr>
        <p:spPr>
          <a:xfrm>
            <a:off x="118723" y="371191"/>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endParaRPr lang="sv-SE" sz="3200" b="1">
              <a:latin typeface="Arial" panose="020B0604020202020204" pitchFamily="34" charset="0"/>
              <a:cs typeface="Arial" panose="020B0604020202020204" pitchFamily="34" charset="0"/>
            </a:endParaRPr>
          </a:p>
        </p:txBody>
      </p:sp>
      <p:sp>
        <p:nvSpPr>
          <p:cNvPr id="5" name="Rubrik 1">
            <a:extLst>
              <a:ext uri="{FF2B5EF4-FFF2-40B4-BE49-F238E27FC236}">
                <a16:creationId xmlns:a16="http://schemas.microsoft.com/office/drawing/2014/main" id="{B39AFF72-49C3-4644-9DB2-F5826A61CB64}"/>
              </a:ext>
            </a:extLst>
          </p:cNvPr>
          <p:cNvSpPr txBox="1">
            <a:spLocks/>
          </p:cNvSpPr>
          <p:nvPr/>
        </p:nvSpPr>
        <p:spPr>
          <a:xfrm>
            <a:off x="118723" y="6380105"/>
            <a:ext cx="10064173" cy="477895"/>
          </a:xfrm>
          <a:prstGeom prst="rect">
            <a:avLst/>
          </a:prstGeom>
        </p:spPr>
        <p:txBody>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sv-SE" sz="1600" b="1">
                <a:latin typeface="Arial" panose="020B0604020202020204" pitchFamily="34" charset="0"/>
                <a:cs typeface="Arial" panose="020B0604020202020204" pitchFamily="34" charset="0"/>
              </a:rPr>
              <a:t>(Region Örebro län, 2020)</a:t>
            </a:r>
          </a:p>
        </p:txBody>
      </p:sp>
      <p:graphicFrame>
        <p:nvGraphicFramePr>
          <p:cNvPr id="9" name="Diagram 8">
            <a:extLst>
              <a:ext uri="{FF2B5EF4-FFF2-40B4-BE49-F238E27FC236}">
                <a16:creationId xmlns:a16="http://schemas.microsoft.com/office/drawing/2014/main" id="{BD3A1302-DD3F-4EFB-84D4-B7A2DDC0613E}"/>
              </a:ext>
            </a:extLst>
          </p:cNvPr>
          <p:cNvGraphicFramePr>
            <a:graphicFrameLocks/>
          </p:cNvGraphicFramePr>
          <p:nvPr>
            <p:extLst>
              <p:ext uri="{D42A27DB-BD31-4B8C-83A1-F6EECF244321}">
                <p14:modId xmlns:p14="http://schemas.microsoft.com/office/powerpoint/2010/main" val="443447064"/>
              </p:ext>
            </p:extLst>
          </p:nvPr>
        </p:nvGraphicFramePr>
        <p:xfrm>
          <a:off x="659702" y="467038"/>
          <a:ext cx="10872591" cy="49157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5F1A14DE-8296-4C2E-8C0B-F17E2BDDE558}"/>
              </a:ext>
            </a:extLst>
          </p:cNvPr>
          <p:cNvSpPr txBox="1"/>
          <p:nvPr/>
        </p:nvSpPr>
        <p:spPr>
          <a:xfrm>
            <a:off x="3210048" y="5379977"/>
            <a:ext cx="5771901" cy="1384995"/>
          </a:xfrm>
          <a:prstGeom prst="rect">
            <a:avLst/>
          </a:prstGeom>
          <a:noFill/>
        </p:spPr>
        <p:txBody>
          <a:bodyPr wrap="square" rtlCol="0">
            <a:spAutoFit/>
          </a:bodyPr>
          <a:lstStyle/>
          <a:p>
            <a:r>
              <a:rPr lang="sv-SE" sz="1400"/>
              <a:t>Askersund: Åk 7 total: 50%; Åk 9 total: 38%; Gy 2 total boendeort: 36%</a:t>
            </a:r>
          </a:p>
          <a:p>
            <a:r>
              <a:rPr lang="sv-SE" sz="1400"/>
              <a:t>Hallsberg: Åk 7 total: 49%, Åk 9 total: 44%, Gy 2 total boendeort: 41% </a:t>
            </a:r>
          </a:p>
          <a:p>
            <a:r>
              <a:rPr lang="sv-SE" sz="1400"/>
              <a:t>Kumla: Åk 7 total: 60%, Åk 9 total: 50%, Gy 2 total boendeort: 47% </a:t>
            </a:r>
          </a:p>
          <a:p>
            <a:r>
              <a:rPr lang="sv-SE" sz="1400"/>
              <a:t>Laxå: Åk 7 total: 60%, Åk 9 total: 44%, Gy 2 total boendeort: 29%</a:t>
            </a:r>
          </a:p>
          <a:p>
            <a:r>
              <a:rPr lang="sv-SE" sz="1400">
                <a:solidFill>
                  <a:srgbClr val="FF0000"/>
                </a:solidFill>
              </a:rPr>
              <a:t>Lekeberg: Åk 7 total: 46% ,Åk 9 total: 45%, Gy 2 total boendeort: 36%</a:t>
            </a:r>
          </a:p>
          <a:p>
            <a:endParaRPr lang="sv-SE" sz="1400"/>
          </a:p>
        </p:txBody>
      </p:sp>
      <p:sp>
        <p:nvSpPr>
          <p:cNvPr id="8" name="Rektangel 7">
            <a:extLst>
              <a:ext uri="{FF2B5EF4-FFF2-40B4-BE49-F238E27FC236}">
                <a16:creationId xmlns:a16="http://schemas.microsoft.com/office/drawing/2014/main" id="{75D5642F-5393-41AA-AB72-A7AA367252C9}"/>
              </a:ext>
            </a:extLst>
          </p:cNvPr>
          <p:cNvSpPr/>
          <p:nvPr/>
        </p:nvSpPr>
        <p:spPr>
          <a:xfrm>
            <a:off x="8079287" y="1039660"/>
            <a:ext cx="1565754" cy="40277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1775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D9DBEE8-2E2C-4809-B8EE-57C08F15455F}"/>
              </a:ext>
            </a:extLst>
          </p:cNvPr>
          <p:cNvSpPr/>
          <p:nvPr/>
        </p:nvSpPr>
        <p:spPr>
          <a:xfrm>
            <a:off x="793730" y="6438079"/>
            <a:ext cx="4644220" cy="338554"/>
          </a:xfrm>
          <a:prstGeom prst="rect">
            <a:avLst/>
          </a:prstGeom>
        </p:spPr>
        <p:txBody>
          <a:bodyPr wrap="none">
            <a:spAutoFit/>
          </a:bodyPr>
          <a:lstStyle/>
          <a:p>
            <a:r>
              <a:rPr lang="sv-SE" sz="1600" b="1"/>
              <a:t>(Region Örebro län, 2020 – Egen bearbetning)</a:t>
            </a:r>
            <a:endParaRPr lang="sv-SE" sz="1600"/>
          </a:p>
        </p:txBody>
      </p:sp>
      <p:graphicFrame>
        <p:nvGraphicFramePr>
          <p:cNvPr id="5" name="Diagram 4">
            <a:extLst>
              <a:ext uri="{FF2B5EF4-FFF2-40B4-BE49-F238E27FC236}">
                <a16:creationId xmlns:a16="http://schemas.microsoft.com/office/drawing/2014/main" id="{7D24FA95-77C0-4C83-967D-2FC907DB62CD}"/>
              </a:ext>
            </a:extLst>
          </p:cNvPr>
          <p:cNvGraphicFramePr>
            <a:graphicFrameLocks/>
          </p:cNvGraphicFramePr>
          <p:nvPr/>
        </p:nvGraphicFramePr>
        <p:xfrm>
          <a:off x="427893" y="445478"/>
          <a:ext cx="11336214" cy="596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144521"/>
      </p:ext>
    </p:extLst>
  </p:cSld>
  <p:clrMapOvr>
    <a:masterClrMapping/>
  </p:clrMapOvr>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 RFs distrikt.potx" id="{A5D5521A-10DD-4B11-B43A-34678B85E851}" vid="{6CF4B4FC-0E5C-4C8F-950E-64117CC92970}"/>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18090E24C21348A2035DBAA4839E67" ma:contentTypeVersion="11" ma:contentTypeDescription="Skapa ett nytt dokument." ma:contentTypeScope="" ma:versionID="e02795822a5a435b434f383996d0de17">
  <xsd:schema xmlns:xsd="http://www.w3.org/2001/XMLSchema" xmlns:xs="http://www.w3.org/2001/XMLSchema" xmlns:p="http://schemas.microsoft.com/office/2006/metadata/properties" xmlns:ns2="09653df5-f2ca-4d3d-b02f-0f7edc305a98" xmlns:ns3="bfc08c71-db56-456e-bc9f-b5899ee8928f" targetNamespace="http://schemas.microsoft.com/office/2006/metadata/properties" ma:root="true" ma:fieldsID="095f9356a2d1c38e3bc612a8655480cb" ns2:_="" ns3:_="">
    <xsd:import namespace="09653df5-f2ca-4d3d-b02f-0f7edc305a98"/>
    <xsd:import namespace="bfc08c71-db56-456e-bc9f-b5899ee892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53df5-f2ca-4d3d-b02f-0f7edc305a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9036dd4-e0bd-4508-a023-b7746b5fd4d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c08c71-db56-456e-bc9f-b5899ee89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942d2e-34c8-4c50-911c-c8bdafdcdb2d}" ma:internalName="TaxCatchAll" ma:showField="CatchAllData" ma:web="bfc08c71-db56-456e-bc9f-b5899ee892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c08c71-db56-456e-bc9f-b5899ee8928f" xsi:nil="true"/>
    <lcf76f155ced4ddcb4097134ff3c332f xmlns="09653df5-f2ca-4d3d-b02f-0f7edc305a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8EEE03-4359-4277-B8CB-E2D5184A4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53df5-f2ca-4d3d-b02f-0f7edc305a98"/>
    <ds:schemaRef ds:uri="bfc08c71-db56-456e-bc9f-b5899ee89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3.xml><?xml version="1.0" encoding="utf-8"?>
<ds:datastoreItem xmlns:ds="http://schemas.openxmlformats.org/officeDocument/2006/customXml" ds:itemID="{A59E05C0-6144-49BF-A195-70621E33E80D}">
  <ds:schemaRefs>
    <ds:schemaRef ds:uri="http://www.w3.org/XML/1998/namespace"/>
    <ds:schemaRef ds:uri="bfc08c71-db56-456e-bc9f-b5899ee8928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9653df5-f2ca-4d3d-b02f-0f7edc305a9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Distrikt_RF_SISU</Template>
  <TotalTime>553</TotalTime>
  <Words>8066</Words>
  <Application>Microsoft Office PowerPoint</Application>
  <PresentationFormat>Bredbild</PresentationFormat>
  <Paragraphs>1015</Paragraphs>
  <Slides>50</Slides>
  <Notes>45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Arial Black</vt:lpstr>
      <vt:lpstr>Calibri</vt:lpstr>
      <vt:lpstr>Times New Roman</vt:lpstr>
      <vt:lpstr>Riksidrottsförbundet_utan Sisu</vt:lpstr>
      <vt:lpstr>Kommunrapport Lekeberg kommun 2023</vt:lpstr>
      <vt:lpstr>PowerPoint-presentation</vt:lpstr>
      <vt:lpstr> Om rapporten</vt:lpstr>
      <vt:lpstr>PowerPoint-presentation</vt:lpstr>
      <vt:lpstr>Hälsa och levnadsvanor -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Hälsa och levnadsvanor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Idrott och föreningsliv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Kommunrapport Lekebergs kommun 2023 Författare: Mathias Angelin &amp; kommunteamet söder RF-SISU Örebro län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Anja Ek</dc:creator>
  <cp:keywords>class='Open'</cp:keywords>
  <cp:lastModifiedBy>Lisa Max</cp:lastModifiedBy>
  <cp:revision>4</cp:revision>
  <dcterms:created xsi:type="dcterms:W3CDTF">2019-10-30T09:28:48Z</dcterms:created>
  <dcterms:modified xsi:type="dcterms:W3CDTF">2024-01-09T14:14:01Z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0x0101000918090E24C21348A2035DBAA4839E67</vt:lpwstr>
  </property>
  <property fmtid="{D5CDD505-2E9C-101B-9397-08002B2CF9AE}" pid="3" name="MediaServiceImageTags">
    <vt:lpwstr/>
  </property>
</Properties>
</file>