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1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1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1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1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notesSlides/notesSlide16.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notesSlides/notesSlide17.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notesSlides/notesSlide18.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notesSlides/notesSlide19.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notesSlides/notesSlide20.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notesSlides/notesSlide24.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ppt/notesSlides/notesSlide25.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9.xml" ContentType="application/vnd.openxmlformats-officedocument.themeOverride+xml"/>
  <Override PartName="/ppt/notesSlides/notesSlide26.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0.xml" ContentType="application/vnd.openxmlformats-officedocument.themeOverride+xml"/>
  <Override PartName="/ppt/notesSlides/notesSlide27.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1.xml" ContentType="application/vnd.openxmlformats-officedocument.themeOverride+xml"/>
  <Override PartName="/ppt/notesSlides/notesSlide28.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2.xml" ContentType="application/vnd.openxmlformats-officedocument.themeOverride+xml"/>
  <Override PartName="/ppt/notesSlides/notesSlide29.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3.xml" ContentType="application/vnd.openxmlformats-officedocument.themeOverride+xml"/>
  <Override PartName="/ppt/notesSlides/notesSlide30.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4.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8"/>
  </p:notesMasterIdLst>
  <p:handoutMasterIdLst>
    <p:handoutMasterId r:id="rId49"/>
  </p:handoutMasterIdLst>
  <p:sldIdLst>
    <p:sldId id="284" r:id="rId5"/>
    <p:sldId id="288" r:id="rId6"/>
    <p:sldId id="291" r:id="rId7"/>
    <p:sldId id="290" r:id="rId8"/>
    <p:sldId id="292" r:id="rId9"/>
    <p:sldId id="289" r:id="rId10"/>
    <p:sldId id="305" r:id="rId11"/>
    <p:sldId id="294" r:id="rId12"/>
    <p:sldId id="306" r:id="rId13"/>
    <p:sldId id="298" r:id="rId14"/>
    <p:sldId id="330" r:id="rId15"/>
    <p:sldId id="307" r:id="rId16"/>
    <p:sldId id="308" r:id="rId17"/>
    <p:sldId id="309" r:id="rId18"/>
    <p:sldId id="310" r:id="rId19"/>
    <p:sldId id="311" r:id="rId20"/>
    <p:sldId id="312" r:id="rId21"/>
    <p:sldId id="313" r:id="rId22"/>
    <p:sldId id="314" r:id="rId23"/>
    <p:sldId id="299" r:id="rId24"/>
    <p:sldId id="296" r:id="rId25"/>
    <p:sldId id="315" r:id="rId26"/>
    <p:sldId id="302" r:id="rId27"/>
    <p:sldId id="316" r:id="rId28"/>
    <p:sldId id="317" r:id="rId29"/>
    <p:sldId id="300" r:id="rId30"/>
    <p:sldId id="319" r:id="rId31"/>
    <p:sldId id="318" r:id="rId32"/>
    <p:sldId id="320" r:id="rId33"/>
    <p:sldId id="301" r:id="rId34"/>
    <p:sldId id="303" r:id="rId35"/>
    <p:sldId id="325" r:id="rId36"/>
    <p:sldId id="324" r:id="rId37"/>
    <p:sldId id="323" r:id="rId38"/>
    <p:sldId id="304" r:id="rId39"/>
    <p:sldId id="322" r:id="rId40"/>
    <p:sldId id="326" r:id="rId41"/>
    <p:sldId id="328" r:id="rId42"/>
    <p:sldId id="327" r:id="rId43"/>
    <p:sldId id="329" r:id="rId44"/>
    <p:sldId id="321" r:id="rId45"/>
    <p:sldId id="286" r:id="rId46"/>
    <p:sldId id="287" r:id="rId47"/>
  </p:sldIdLst>
  <p:sldSz cx="12192000" cy="6858000"/>
  <p:notesSz cx="6858000" cy="2286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3A8E3980-A42D-493A-9520-B376ACD18F40}">
          <p14:sldIdLst>
            <p14:sldId id="284"/>
            <p14:sldId id="288"/>
            <p14:sldId id="291"/>
            <p14:sldId id="290"/>
            <p14:sldId id="292"/>
            <p14:sldId id="289"/>
            <p14:sldId id="305"/>
            <p14:sldId id="294"/>
            <p14:sldId id="306"/>
            <p14:sldId id="298"/>
            <p14:sldId id="330"/>
            <p14:sldId id="307"/>
            <p14:sldId id="308"/>
            <p14:sldId id="309"/>
            <p14:sldId id="310"/>
            <p14:sldId id="311"/>
            <p14:sldId id="312"/>
            <p14:sldId id="313"/>
            <p14:sldId id="314"/>
            <p14:sldId id="299"/>
            <p14:sldId id="296"/>
            <p14:sldId id="315"/>
            <p14:sldId id="302"/>
            <p14:sldId id="316"/>
            <p14:sldId id="317"/>
            <p14:sldId id="300"/>
            <p14:sldId id="319"/>
            <p14:sldId id="318"/>
            <p14:sldId id="320"/>
            <p14:sldId id="301"/>
            <p14:sldId id="303"/>
            <p14:sldId id="325"/>
            <p14:sldId id="324"/>
            <p14:sldId id="323"/>
            <p14:sldId id="304"/>
            <p14:sldId id="322"/>
            <p14:sldId id="326"/>
            <p14:sldId id="328"/>
            <p14:sldId id="327"/>
            <p14:sldId id="329"/>
            <p14:sldId id="321"/>
            <p14:sldId id="286"/>
            <p14:sldId id="28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B013BA-B160-44D0-A39F-66194DBD7D99}" v="1" dt="2020-03-10T10:46:40.097"/>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136" autoAdjust="0"/>
  </p:normalViewPr>
  <p:slideViewPr>
    <p:cSldViewPr snapToGrid="0">
      <p:cViewPr varScale="1">
        <p:scale>
          <a:sx n="51" d="100"/>
          <a:sy n="51" d="100"/>
        </p:scale>
        <p:origin x="628" y="5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 Roswall (RF-SISU Örebro län)" userId="049aee82-1b5f-47eb-aa7b-71bc69bb6f0d" providerId="ADAL" clId="{4AADB985-0E67-4EF4-AB5A-F5B353C8F539}"/>
    <pc:docChg chg="addSld delSld modSld sldOrd modSection">
      <pc:chgData name="Kristin Roswall (RF-SISU Örebro län)" userId="049aee82-1b5f-47eb-aa7b-71bc69bb6f0d" providerId="ADAL" clId="{4AADB985-0E67-4EF4-AB5A-F5B353C8F539}" dt="2020-02-05T14:16:36.265" v="228" actId="20577"/>
      <pc:docMkLst>
        <pc:docMk/>
      </pc:docMkLst>
      <pc:sldChg chg="modSp">
        <pc:chgData name="Kristin Roswall (RF-SISU Örebro län)" userId="049aee82-1b5f-47eb-aa7b-71bc69bb6f0d" providerId="ADAL" clId="{4AADB985-0E67-4EF4-AB5A-F5B353C8F539}" dt="2020-02-05T07:09:17.668" v="56" actId="20577"/>
        <pc:sldMkLst>
          <pc:docMk/>
          <pc:sldMk cId="3249139134" sldId="284"/>
        </pc:sldMkLst>
        <pc:spChg chg="mod">
          <ac:chgData name="Kristin Roswall (RF-SISU Örebro län)" userId="049aee82-1b5f-47eb-aa7b-71bc69bb6f0d" providerId="ADAL" clId="{4AADB985-0E67-4EF4-AB5A-F5B353C8F539}" dt="2020-02-05T07:09:17.668" v="56" actId="20577"/>
          <ac:spMkLst>
            <pc:docMk/>
            <pc:sldMk cId="3249139134" sldId="284"/>
            <ac:spMk id="3" creationId="{96A058DD-0A75-4E5C-829F-3CB5E33E9A55}"/>
          </ac:spMkLst>
        </pc:spChg>
      </pc:sldChg>
      <pc:sldChg chg="modSp">
        <pc:chgData name="Kristin Roswall (RF-SISU Örebro län)" userId="049aee82-1b5f-47eb-aa7b-71bc69bb6f0d" providerId="ADAL" clId="{4AADB985-0E67-4EF4-AB5A-F5B353C8F539}" dt="2020-02-05T07:13:57.480" v="104" actId="1076"/>
        <pc:sldMkLst>
          <pc:docMk/>
          <pc:sldMk cId="2369089318" sldId="289"/>
        </pc:sldMkLst>
        <pc:spChg chg="mod">
          <ac:chgData name="Kristin Roswall (RF-SISU Örebro län)" userId="049aee82-1b5f-47eb-aa7b-71bc69bb6f0d" providerId="ADAL" clId="{4AADB985-0E67-4EF4-AB5A-F5B353C8F539}" dt="2020-02-05T07:13:57.480" v="104" actId="1076"/>
          <ac:spMkLst>
            <pc:docMk/>
            <pc:sldMk cId="2369089318" sldId="289"/>
            <ac:spMk id="2" creationId="{A8D33A41-E1BA-4351-ADD9-96F241D86377}"/>
          </ac:spMkLst>
        </pc:spChg>
      </pc:sldChg>
      <pc:sldChg chg="addSp modSp">
        <pc:chgData name="Kristin Roswall (RF-SISU Örebro län)" userId="049aee82-1b5f-47eb-aa7b-71bc69bb6f0d" providerId="ADAL" clId="{4AADB985-0E67-4EF4-AB5A-F5B353C8F539}" dt="2020-02-05T07:08:12.605" v="20" actId="20577"/>
        <pc:sldMkLst>
          <pc:docMk/>
          <pc:sldMk cId="1497531784" sldId="290"/>
        </pc:sldMkLst>
        <pc:spChg chg="mod">
          <ac:chgData name="Kristin Roswall (RF-SISU Örebro län)" userId="049aee82-1b5f-47eb-aa7b-71bc69bb6f0d" providerId="ADAL" clId="{4AADB985-0E67-4EF4-AB5A-F5B353C8F539}" dt="2020-02-05T07:08:12.605" v="20" actId="20577"/>
          <ac:spMkLst>
            <pc:docMk/>
            <pc:sldMk cId="1497531784" sldId="290"/>
            <ac:spMk id="4" creationId="{D442DEB7-D054-4163-A4B3-FA9D80315D17}"/>
          </ac:spMkLst>
        </pc:spChg>
        <pc:spChg chg="add">
          <ac:chgData name="Kristin Roswall (RF-SISU Örebro län)" userId="049aee82-1b5f-47eb-aa7b-71bc69bb6f0d" providerId="ADAL" clId="{4AADB985-0E67-4EF4-AB5A-F5B353C8F539}" dt="2020-02-05T07:08:01.341" v="0"/>
          <ac:spMkLst>
            <pc:docMk/>
            <pc:sldMk cId="1497531784" sldId="290"/>
            <ac:spMk id="5" creationId="{AE2AA8B9-C568-413E-8287-AF2D1E901C0F}"/>
          </ac:spMkLst>
        </pc:spChg>
      </pc:sldChg>
      <pc:sldChg chg="del">
        <pc:chgData name="Kristin Roswall (RF-SISU Örebro län)" userId="049aee82-1b5f-47eb-aa7b-71bc69bb6f0d" providerId="ADAL" clId="{4AADB985-0E67-4EF4-AB5A-F5B353C8F539}" dt="2020-02-05T07:24:06.959" v="122" actId="2696"/>
        <pc:sldMkLst>
          <pc:docMk/>
          <pc:sldMk cId="1723954165" sldId="295"/>
        </pc:sldMkLst>
      </pc:sldChg>
      <pc:sldChg chg="ord">
        <pc:chgData name="Kristin Roswall (RF-SISU Örebro län)" userId="049aee82-1b5f-47eb-aa7b-71bc69bb6f0d" providerId="ADAL" clId="{4AADB985-0E67-4EF4-AB5A-F5B353C8F539}" dt="2020-02-05T07:54:31.648" v="137"/>
        <pc:sldMkLst>
          <pc:docMk/>
          <pc:sldMk cId="184426030" sldId="296"/>
        </pc:sldMkLst>
      </pc:sldChg>
      <pc:sldChg chg="modSp add del">
        <pc:chgData name="Kristin Roswall (RF-SISU Örebro län)" userId="049aee82-1b5f-47eb-aa7b-71bc69bb6f0d" providerId="ADAL" clId="{4AADB985-0E67-4EF4-AB5A-F5B353C8F539}" dt="2020-02-05T07:44:47.061" v="128" actId="207"/>
        <pc:sldMkLst>
          <pc:docMk/>
          <pc:sldMk cId="1317750614" sldId="297"/>
        </pc:sldMkLst>
        <pc:spChg chg="mod">
          <ac:chgData name="Kristin Roswall (RF-SISU Örebro län)" userId="049aee82-1b5f-47eb-aa7b-71bc69bb6f0d" providerId="ADAL" clId="{4AADB985-0E67-4EF4-AB5A-F5B353C8F539}" dt="2020-02-05T07:32:15.542" v="126" actId="14100"/>
          <ac:spMkLst>
            <pc:docMk/>
            <pc:sldMk cId="1317750614" sldId="297"/>
            <ac:spMk id="6" creationId="{0B33A736-C10B-4D5C-9C37-634B09CD5089}"/>
          </ac:spMkLst>
        </pc:spChg>
        <pc:spChg chg="mod">
          <ac:chgData name="Kristin Roswall (RF-SISU Örebro län)" userId="049aee82-1b5f-47eb-aa7b-71bc69bb6f0d" providerId="ADAL" clId="{4AADB985-0E67-4EF4-AB5A-F5B353C8F539}" dt="2020-02-05T07:44:47.061" v="128" actId="207"/>
          <ac:spMkLst>
            <pc:docMk/>
            <pc:sldMk cId="1317750614" sldId="297"/>
            <ac:spMk id="7" creationId="{387952E2-E782-4B3A-847A-E04C33087E0E}"/>
          </ac:spMkLst>
        </pc:spChg>
      </pc:sldChg>
      <pc:sldChg chg="add del">
        <pc:chgData name="Kristin Roswall (RF-SISU Örebro län)" userId="049aee82-1b5f-47eb-aa7b-71bc69bb6f0d" providerId="ADAL" clId="{4AADB985-0E67-4EF4-AB5A-F5B353C8F539}" dt="2020-02-05T07:54:19.414" v="136"/>
        <pc:sldMkLst>
          <pc:docMk/>
          <pc:sldMk cId="2538187616" sldId="298"/>
        </pc:sldMkLst>
      </pc:sldChg>
      <pc:sldChg chg="addSp delSp modSp mod ord modNotesTx">
        <pc:chgData name="Kristin Roswall (RF-SISU Örebro län)" userId="049aee82-1b5f-47eb-aa7b-71bc69bb6f0d" providerId="ADAL" clId="{4AADB985-0E67-4EF4-AB5A-F5B353C8F539}" dt="2020-02-05T14:16:36.265" v="228" actId="20577"/>
        <pc:sldMkLst>
          <pc:docMk/>
          <pc:sldMk cId="697088915" sldId="299"/>
        </pc:sldMkLst>
        <pc:spChg chg="mod">
          <ac:chgData name="Kristin Roswall (RF-SISU Örebro län)" userId="049aee82-1b5f-47eb-aa7b-71bc69bb6f0d" providerId="ADAL" clId="{4AADB985-0E67-4EF4-AB5A-F5B353C8F539}" dt="2020-02-05T13:15:15.485" v="147" actId="20577"/>
          <ac:spMkLst>
            <pc:docMk/>
            <pc:sldMk cId="697088915" sldId="299"/>
            <ac:spMk id="4" creationId="{D442DEB7-D054-4163-A4B3-FA9D80315D17}"/>
          </ac:spMkLst>
        </pc:spChg>
        <pc:spChg chg="add mod">
          <ac:chgData name="Kristin Roswall (RF-SISU Örebro län)" userId="049aee82-1b5f-47eb-aa7b-71bc69bb6f0d" providerId="ADAL" clId="{4AADB985-0E67-4EF4-AB5A-F5B353C8F539}" dt="2020-02-05T13:15:25.927" v="149" actId="1076"/>
          <ac:spMkLst>
            <pc:docMk/>
            <pc:sldMk cId="697088915" sldId="299"/>
            <ac:spMk id="5" creationId="{071BCCCA-2219-4F9D-8F7E-F7901850D0B9}"/>
          </ac:spMkLst>
        </pc:spChg>
        <pc:spChg chg="add">
          <ac:chgData name="Kristin Roswall (RF-SISU Örebro län)" userId="049aee82-1b5f-47eb-aa7b-71bc69bb6f0d" providerId="ADAL" clId="{4AADB985-0E67-4EF4-AB5A-F5B353C8F539}" dt="2020-02-05T13:34:46.992" v="165"/>
          <ac:spMkLst>
            <pc:docMk/>
            <pc:sldMk cId="697088915" sldId="299"/>
            <ac:spMk id="8" creationId="{B36BD7AE-4EE4-4411-AA00-AC377E49E0D1}"/>
          </ac:spMkLst>
        </pc:spChg>
        <pc:graphicFrameChg chg="add del mod">
          <ac:chgData name="Kristin Roswall (RF-SISU Örebro län)" userId="049aee82-1b5f-47eb-aa7b-71bc69bb6f0d" providerId="ADAL" clId="{4AADB985-0E67-4EF4-AB5A-F5B353C8F539}" dt="2020-02-05T13:33:11.466" v="155" actId="478"/>
          <ac:graphicFrameMkLst>
            <pc:docMk/>
            <pc:sldMk cId="697088915" sldId="299"/>
            <ac:graphicFrameMk id="6" creationId="{311FBC1B-99CA-46F7-A8AC-1E089CE43BC6}"/>
          </ac:graphicFrameMkLst>
        </pc:graphicFrameChg>
        <pc:graphicFrameChg chg="add mod">
          <ac:chgData name="Kristin Roswall (RF-SISU Örebro län)" userId="049aee82-1b5f-47eb-aa7b-71bc69bb6f0d" providerId="ADAL" clId="{4AADB985-0E67-4EF4-AB5A-F5B353C8F539}" dt="2020-02-05T13:34:39.151" v="164" actId="1076"/>
          <ac:graphicFrameMkLst>
            <pc:docMk/>
            <pc:sldMk cId="697088915" sldId="299"/>
            <ac:graphicFrameMk id="7" creationId="{311FBC1B-99CA-46F7-A8AC-1E089CE43BC6}"/>
          </ac:graphicFrameMkLst>
        </pc:graphicFrameChg>
      </pc:sldChg>
      <pc:sldChg chg="modSp add">
        <pc:chgData name="Kristin Roswall (RF-SISU Örebro län)" userId="049aee82-1b5f-47eb-aa7b-71bc69bb6f0d" providerId="ADAL" clId="{4AADB985-0E67-4EF4-AB5A-F5B353C8F539}" dt="2020-02-05T07:15:23.071" v="118" actId="20577"/>
        <pc:sldMkLst>
          <pc:docMk/>
          <pc:sldMk cId="545672791" sldId="305"/>
        </pc:sldMkLst>
        <pc:spChg chg="mod">
          <ac:chgData name="Kristin Roswall (RF-SISU Örebro län)" userId="049aee82-1b5f-47eb-aa7b-71bc69bb6f0d" providerId="ADAL" clId="{4AADB985-0E67-4EF4-AB5A-F5B353C8F539}" dt="2020-02-05T07:15:23.071" v="118" actId="20577"/>
          <ac:spMkLst>
            <pc:docMk/>
            <pc:sldMk cId="545672791" sldId="305"/>
            <ac:spMk id="2" creationId="{A8D33A41-E1BA-4351-ADD9-96F241D86377}"/>
          </ac:spMkLst>
        </pc:spChg>
      </pc:sldChg>
      <pc:sldChg chg="add">
        <pc:chgData name="Kristin Roswall (RF-SISU Örebro län)" userId="049aee82-1b5f-47eb-aa7b-71bc69bb6f0d" providerId="ADAL" clId="{4AADB985-0E67-4EF4-AB5A-F5B353C8F539}" dt="2020-02-05T07:23:35.815" v="119"/>
        <pc:sldMkLst>
          <pc:docMk/>
          <pc:sldMk cId="745564038" sldId="306"/>
        </pc:sldMkLst>
      </pc:sldChg>
      <pc:sldChg chg="modSp add">
        <pc:chgData name="Kristin Roswall (RF-SISU Örebro län)" userId="049aee82-1b5f-47eb-aa7b-71bc69bb6f0d" providerId="ADAL" clId="{4AADB985-0E67-4EF4-AB5A-F5B353C8F539}" dt="2020-02-05T07:51:37.966" v="135" actId="14100"/>
        <pc:sldMkLst>
          <pc:docMk/>
          <pc:sldMk cId="2929736965" sldId="307"/>
        </pc:sldMkLst>
        <pc:spChg chg="mod">
          <ac:chgData name="Kristin Roswall (RF-SISU Örebro län)" userId="049aee82-1b5f-47eb-aa7b-71bc69bb6f0d" providerId="ADAL" clId="{4AADB985-0E67-4EF4-AB5A-F5B353C8F539}" dt="2020-02-05T07:51:29.343" v="134" actId="207"/>
          <ac:spMkLst>
            <pc:docMk/>
            <pc:sldMk cId="2929736965" sldId="307"/>
            <ac:spMk id="7" creationId="{06DA51F0-12BB-404B-BC89-49EE71D3206C}"/>
          </ac:spMkLst>
        </pc:spChg>
        <pc:spChg chg="mod">
          <ac:chgData name="Kristin Roswall (RF-SISU Örebro län)" userId="049aee82-1b5f-47eb-aa7b-71bc69bb6f0d" providerId="ADAL" clId="{4AADB985-0E67-4EF4-AB5A-F5B353C8F539}" dt="2020-02-05T07:51:37.966" v="135" actId="14100"/>
          <ac:spMkLst>
            <pc:docMk/>
            <pc:sldMk cId="2929736965" sldId="307"/>
            <ac:spMk id="8" creationId="{75D5642F-5393-41AA-AB72-A7AA367252C9}"/>
          </ac:spMkLst>
        </pc:spChg>
      </pc:sldChg>
      <pc:sldChg chg="add">
        <pc:chgData name="Kristin Roswall (RF-SISU Örebro län)" userId="049aee82-1b5f-47eb-aa7b-71bc69bb6f0d" providerId="ADAL" clId="{4AADB985-0E67-4EF4-AB5A-F5B353C8F539}" dt="2020-02-05T08:05:57.002" v="138"/>
        <pc:sldMkLst>
          <pc:docMk/>
          <pc:sldMk cId="1241713032" sldId="308"/>
        </pc:sldMkLst>
      </pc:sldChg>
      <pc:sldChg chg="add">
        <pc:chgData name="Kristin Roswall (RF-SISU Örebro län)" userId="049aee82-1b5f-47eb-aa7b-71bc69bb6f0d" providerId="ADAL" clId="{4AADB985-0E67-4EF4-AB5A-F5B353C8F539}" dt="2020-02-05T08:08:40.512" v="139"/>
        <pc:sldMkLst>
          <pc:docMk/>
          <pc:sldMk cId="2156329977" sldId="309"/>
        </pc:sldMkLst>
      </pc:sldChg>
      <pc:sldChg chg="add">
        <pc:chgData name="Kristin Roswall (RF-SISU Örebro län)" userId="049aee82-1b5f-47eb-aa7b-71bc69bb6f0d" providerId="ADAL" clId="{4AADB985-0E67-4EF4-AB5A-F5B353C8F539}" dt="2020-02-05T08:10:48.324" v="140"/>
        <pc:sldMkLst>
          <pc:docMk/>
          <pc:sldMk cId="696018664" sldId="310"/>
        </pc:sldMkLst>
      </pc:sldChg>
      <pc:sldChg chg="add">
        <pc:chgData name="Kristin Roswall (RF-SISU Örebro län)" userId="049aee82-1b5f-47eb-aa7b-71bc69bb6f0d" providerId="ADAL" clId="{4AADB985-0E67-4EF4-AB5A-F5B353C8F539}" dt="2020-02-05T13:05:37.857" v="141"/>
        <pc:sldMkLst>
          <pc:docMk/>
          <pc:sldMk cId="3606160823" sldId="311"/>
        </pc:sldMkLst>
      </pc:sldChg>
      <pc:sldChg chg="add">
        <pc:chgData name="Kristin Roswall (RF-SISU Örebro län)" userId="049aee82-1b5f-47eb-aa7b-71bc69bb6f0d" providerId="ADAL" clId="{4AADB985-0E67-4EF4-AB5A-F5B353C8F539}" dt="2020-02-05T13:10:41.338" v="142"/>
        <pc:sldMkLst>
          <pc:docMk/>
          <pc:sldMk cId="1144619848" sldId="312"/>
        </pc:sldMkLst>
      </pc:sldChg>
      <pc:sldChg chg="add">
        <pc:chgData name="Kristin Roswall (RF-SISU Örebro län)" userId="049aee82-1b5f-47eb-aa7b-71bc69bb6f0d" providerId="ADAL" clId="{4AADB985-0E67-4EF4-AB5A-F5B353C8F539}" dt="2020-02-05T13:12:28.724" v="143"/>
        <pc:sldMkLst>
          <pc:docMk/>
          <pc:sldMk cId="514410355" sldId="313"/>
        </pc:sldMkLst>
      </pc:sldChg>
      <pc:sldChg chg="add">
        <pc:chgData name="Kristin Roswall (RF-SISU Örebro län)" userId="049aee82-1b5f-47eb-aa7b-71bc69bb6f0d" providerId="ADAL" clId="{4AADB985-0E67-4EF4-AB5A-F5B353C8F539}" dt="2020-02-05T13:13:53.259" v="144"/>
        <pc:sldMkLst>
          <pc:docMk/>
          <pc:sldMk cId="3292326851" sldId="314"/>
        </pc:sldMkLst>
      </pc:sldChg>
      <pc:sldChg chg="add">
        <pc:chgData name="Kristin Roswall (RF-SISU Örebro län)" userId="049aee82-1b5f-47eb-aa7b-71bc69bb6f0d" providerId="ADAL" clId="{4AADB985-0E67-4EF4-AB5A-F5B353C8F539}" dt="2020-02-05T13:15:08.043" v="145"/>
        <pc:sldMkLst>
          <pc:docMk/>
          <pc:sldMk cId="2068078070" sldId="315"/>
        </pc:sldMkLst>
      </pc:sldChg>
    </pc:docChg>
  </pc:docChgLst>
  <pc:docChgLst>
    <pc:chgData name="Lucas Forsberg (RF-SISU Örebro Län)" userId="S::lucas.forsberg@rfsisu.se::8389ac24-e803-46d6-a11c-cba2dd639827" providerId="AD" clId="Web-{FA2A166C-E72B-4608-B1DE-7A55B04BFC64}"/>
    <pc:docChg chg="modSld">
      <pc:chgData name="Lucas Forsberg (RF-SISU Örebro Län)" userId="S::lucas.forsberg@rfsisu.se::8389ac24-e803-46d6-a11c-cba2dd639827" providerId="AD" clId="Web-{FA2A166C-E72B-4608-B1DE-7A55B04BFC64}" dt="2020-02-21T12:43:57.912" v="39" actId="20577"/>
      <pc:docMkLst>
        <pc:docMk/>
      </pc:docMkLst>
      <pc:sldChg chg="addSp modSp">
        <pc:chgData name="Lucas Forsberg (RF-SISU Örebro Län)" userId="S::lucas.forsberg@rfsisu.se::8389ac24-e803-46d6-a11c-cba2dd639827" providerId="AD" clId="Web-{FA2A166C-E72B-4608-B1DE-7A55B04BFC64}" dt="2020-02-21T12:43:57.912" v="38" actId="20577"/>
        <pc:sldMkLst>
          <pc:docMk/>
          <pc:sldMk cId="405632383" sldId="304"/>
        </pc:sldMkLst>
        <pc:spChg chg="add mod">
          <ac:chgData name="Lucas Forsberg (RF-SISU Örebro Län)" userId="S::lucas.forsberg@rfsisu.se::8389ac24-e803-46d6-a11c-cba2dd639827" providerId="AD" clId="Web-{FA2A166C-E72B-4608-B1DE-7A55B04BFC64}" dt="2020-02-21T12:43:57.912" v="38" actId="20577"/>
          <ac:spMkLst>
            <pc:docMk/>
            <pc:sldMk cId="405632383" sldId="304"/>
            <ac:spMk id="6" creationId="{945B0605-B2D1-4C65-876D-81EF63537895}"/>
          </ac:spMkLst>
        </pc:spChg>
      </pc:sldChg>
    </pc:docChg>
  </pc:docChgLst>
  <pc:docChgLst>
    <pc:chgData name="Lucas Forsberg (RF-SISU Örebro Län)" userId="S::lucas.forsberg@rfsisu.se::8389ac24-e803-46d6-a11c-cba2dd639827" providerId="AD" clId="Web-{91F51DA6-0846-4114-94E1-455551C9BF2C}"/>
    <pc:docChg chg="modSld">
      <pc:chgData name="Lucas Forsberg (RF-SISU Örebro Län)" userId="S::lucas.forsberg@rfsisu.se::8389ac24-e803-46d6-a11c-cba2dd639827" providerId="AD" clId="Web-{91F51DA6-0846-4114-94E1-455551C9BF2C}" dt="2020-02-19T13:00:28.785" v="51" actId="1076"/>
      <pc:docMkLst>
        <pc:docMk/>
      </pc:docMkLst>
      <pc:sldChg chg="addSp delSp modSp">
        <pc:chgData name="Lucas Forsberg (RF-SISU Örebro Län)" userId="S::lucas.forsberg@rfsisu.se::8389ac24-e803-46d6-a11c-cba2dd639827" providerId="AD" clId="Web-{91F51DA6-0846-4114-94E1-455551C9BF2C}" dt="2020-02-19T12:59:19.003" v="35" actId="20577"/>
        <pc:sldMkLst>
          <pc:docMk/>
          <pc:sldMk cId="78061062" sldId="285"/>
        </pc:sldMkLst>
        <pc:spChg chg="mod">
          <ac:chgData name="Lucas Forsberg (RF-SISU Örebro Län)" userId="S::lucas.forsberg@rfsisu.se::8389ac24-e803-46d6-a11c-cba2dd639827" providerId="AD" clId="Web-{91F51DA6-0846-4114-94E1-455551C9BF2C}" dt="2020-02-19T12:58:55.034" v="14" actId="1076"/>
          <ac:spMkLst>
            <pc:docMk/>
            <pc:sldMk cId="78061062" sldId="285"/>
            <ac:spMk id="2" creationId="{5BFDF51A-5C8F-4C0D-AB2D-4F56F311D142}"/>
          </ac:spMkLst>
        </pc:spChg>
        <pc:spChg chg="del">
          <ac:chgData name="Lucas Forsberg (RF-SISU Örebro Län)" userId="S::lucas.forsberg@rfsisu.se::8389ac24-e803-46d6-a11c-cba2dd639827" providerId="AD" clId="Web-{91F51DA6-0846-4114-94E1-455551C9BF2C}" dt="2020-02-19T12:58:36.487" v="2"/>
          <ac:spMkLst>
            <pc:docMk/>
            <pc:sldMk cId="78061062" sldId="285"/>
            <ac:spMk id="3" creationId="{1025ED35-1680-4ACA-B355-48F6A9E1D124}"/>
          </ac:spMkLst>
        </pc:spChg>
        <pc:spChg chg="add mod">
          <ac:chgData name="Lucas Forsberg (RF-SISU Örebro Län)" userId="S::lucas.forsberg@rfsisu.se::8389ac24-e803-46d6-a11c-cba2dd639827" providerId="AD" clId="Web-{91F51DA6-0846-4114-94E1-455551C9BF2C}" dt="2020-02-19T12:59:19.003" v="35" actId="20577"/>
          <ac:spMkLst>
            <pc:docMk/>
            <pc:sldMk cId="78061062" sldId="285"/>
            <ac:spMk id="5" creationId="{0AE232E8-B52F-465B-AC90-451320762C94}"/>
          </ac:spMkLst>
        </pc:spChg>
      </pc:sldChg>
      <pc:sldChg chg="addSp modSp">
        <pc:chgData name="Lucas Forsberg (RF-SISU Örebro Län)" userId="S::lucas.forsberg@rfsisu.se::8389ac24-e803-46d6-a11c-cba2dd639827" providerId="AD" clId="Web-{91F51DA6-0846-4114-94E1-455551C9BF2C}" dt="2020-02-19T13:00:28.785" v="51" actId="1076"/>
        <pc:sldMkLst>
          <pc:docMk/>
          <pc:sldMk cId="405632383" sldId="304"/>
        </pc:sldMkLst>
        <pc:spChg chg="add mod">
          <ac:chgData name="Lucas Forsberg (RF-SISU Örebro Län)" userId="S::lucas.forsberg@rfsisu.se::8389ac24-e803-46d6-a11c-cba2dd639827" providerId="AD" clId="Web-{91F51DA6-0846-4114-94E1-455551C9BF2C}" dt="2020-02-19T13:00:28.785" v="51" actId="1076"/>
          <ac:spMkLst>
            <pc:docMk/>
            <pc:sldMk cId="405632383" sldId="304"/>
            <ac:spMk id="5" creationId="{328B7439-83C2-4E86-9B27-25CF79A1AA47}"/>
          </ac:spMkLst>
        </pc:spChg>
      </pc:sldChg>
    </pc:docChg>
  </pc:docChgLst>
  <pc:docChgLst>
    <pc:chgData name="Isabelle Olsson (RF-SISU Örebro län)" userId="87b87282-76b1-490b-9c96-3efcbff55cb0" providerId="ADAL" clId="{70FA5432-39BE-4F0F-86F6-33DD33591B25}"/>
    <pc:docChg chg="undo custSel addSld delSld modSld sldOrd modSection">
      <pc:chgData name="Isabelle Olsson (RF-SISU Örebro län)" userId="87b87282-76b1-490b-9c96-3efcbff55cb0" providerId="ADAL" clId="{70FA5432-39BE-4F0F-86F6-33DD33591B25}" dt="2020-02-04T14:56:26.541" v="378" actId="20577"/>
      <pc:docMkLst>
        <pc:docMk/>
      </pc:docMkLst>
      <pc:sldChg chg="addSp delSp modSp">
        <pc:chgData name="Isabelle Olsson (RF-SISU Örebro län)" userId="87b87282-76b1-490b-9c96-3efcbff55cb0" providerId="ADAL" clId="{70FA5432-39BE-4F0F-86F6-33DD33591B25}" dt="2020-02-04T14:55:45.219" v="358" actId="20577"/>
        <pc:sldMkLst>
          <pc:docMk/>
          <pc:sldMk cId="3249139134" sldId="284"/>
        </pc:sldMkLst>
        <pc:spChg chg="mod">
          <ac:chgData name="Isabelle Olsson (RF-SISU Örebro län)" userId="87b87282-76b1-490b-9c96-3efcbff55cb0" providerId="ADAL" clId="{70FA5432-39BE-4F0F-86F6-33DD33591B25}" dt="2020-02-04T14:55:45.219" v="358" actId="20577"/>
          <ac:spMkLst>
            <pc:docMk/>
            <pc:sldMk cId="3249139134" sldId="284"/>
            <ac:spMk id="3" creationId="{96A058DD-0A75-4E5C-829F-3CB5E33E9A55}"/>
          </ac:spMkLst>
        </pc:spChg>
        <pc:spChg chg="add del mod">
          <ac:chgData name="Isabelle Olsson (RF-SISU Örebro län)" userId="87b87282-76b1-490b-9c96-3efcbff55cb0" providerId="ADAL" clId="{70FA5432-39BE-4F0F-86F6-33DD33591B25}" dt="2020-02-04T14:04:55.287" v="24" actId="478"/>
          <ac:spMkLst>
            <pc:docMk/>
            <pc:sldMk cId="3249139134" sldId="284"/>
            <ac:spMk id="5" creationId="{558C0ABC-ADBA-4336-A27A-536CA87A3519}"/>
          </ac:spMkLst>
        </pc:spChg>
        <pc:spChg chg="add mod ord">
          <ac:chgData name="Isabelle Olsson (RF-SISU Örebro län)" userId="87b87282-76b1-490b-9c96-3efcbff55cb0" providerId="ADAL" clId="{70FA5432-39BE-4F0F-86F6-33DD33591B25}" dt="2020-02-04T14:06:02.801" v="34" actId="171"/>
          <ac:spMkLst>
            <pc:docMk/>
            <pc:sldMk cId="3249139134" sldId="284"/>
            <ac:spMk id="6" creationId="{B3CDD34A-55D6-46B2-B1AC-986AC04CF78A}"/>
          </ac:spMkLst>
        </pc:spChg>
        <pc:picChg chg="add mod ord">
          <ac:chgData name="Isabelle Olsson (RF-SISU Örebro län)" userId="87b87282-76b1-490b-9c96-3efcbff55cb0" providerId="ADAL" clId="{70FA5432-39BE-4F0F-86F6-33DD33591B25}" dt="2020-02-04T14:05:43.999" v="33" actId="166"/>
          <ac:picMkLst>
            <pc:docMk/>
            <pc:sldMk cId="3249139134" sldId="284"/>
            <ac:picMk id="4" creationId="{8E47A61C-7B8E-4A92-90B4-7F7E3EF8C4C5}"/>
          </ac:picMkLst>
        </pc:picChg>
      </pc:sldChg>
      <pc:sldChg chg="addSp ord">
        <pc:chgData name="Isabelle Olsson (RF-SISU Örebro län)" userId="87b87282-76b1-490b-9c96-3efcbff55cb0" providerId="ADAL" clId="{70FA5432-39BE-4F0F-86F6-33DD33591B25}" dt="2020-02-04T14:17:41.591" v="176"/>
        <pc:sldMkLst>
          <pc:docMk/>
          <pc:sldMk cId="78061062" sldId="285"/>
        </pc:sldMkLst>
        <pc:picChg chg="add">
          <ac:chgData name="Isabelle Olsson (RF-SISU Örebro län)" userId="87b87282-76b1-490b-9c96-3efcbff55cb0" providerId="ADAL" clId="{70FA5432-39BE-4F0F-86F6-33DD33591B25}" dt="2020-02-04T14:07:06.316" v="48"/>
          <ac:picMkLst>
            <pc:docMk/>
            <pc:sldMk cId="78061062" sldId="285"/>
            <ac:picMk id="4" creationId="{785E5F61-B952-46D7-A525-247C6CC02F4F}"/>
          </ac:picMkLst>
        </pc:picChg>
      </pc:sldChg>
      <pc:sldChg chg="addSp ord">
        <pc:chgData name="Isabelle Olsson (RF-SISU Örebro län)" userId="87b87282-76b1-490b-9c96-3efcbff55cb0" providerId="ADAL" clId="{70FA5432-39BE-4F0F-86F6-33DD33591B25}" dt="2020-02-04T14:17:41.591" v="176"/>
        <pc:sldMkLst>
          <pc:docMk/>
          <pc:sldMk cId="3065311605" sldId="286"/>
        </pc:sldMkLst>
        <pc:picChg chg="add">
          <ac:chgData name="Isabelle Olsson (RF-SISU Örebro län)" userId="87b87282-76b1-490b-9c96-3efcbff55cb0" providerId="ADAL" clId="{70FA5432-39BE-4F0F-86F6-33DD33591B25}" dt="2020-02-04T14:07:21.670" v="49"/>
          <ac:picMkLst>
            <pc:docMk/>
            <pc:sldMk cId="3065311605" sldId="286"/>
            <ac:picMk id="5" creationId="{A9ED016F-4101-4056-8CDC-A94E3A234BAA}"/>
          </ac:picMkLst>
        </pc:picChg>
      </pc:sldChg>
      <pc:sldChg chg="addSp modSp ord">
        <pc:chgData name="Isabelle Olsson (RF-SISU Örebro län)" userId="87b87282-76b1-490b-9c96-3efcbff55cb0" providerId="ADAL" clId="{70FA5432-39BE-4F0F-86F6-33DD33591B25}" dt="2020-02-04T14:56:26.541" v="378" actId="20577"/>
        <pc:sldMkLst>
          <pc:docMk/>
          <pc:sldMk cId="1751663995" sldId="287"/>
        </pc:sldMkLst>
        <pc:spChg chg="mod">
          <ac:chgData name="Isabelle Olsson (RF-SISU Örebro län)" userId="87b87282-76b1-490b-9c96-3efcbff55cb0" providerId="ADAL" clId="{70FA5432-39BE-4F0F-86F6-33DD33591B25}" dt="2020-02-04T14:56:26.541" v="378" actId="20577"/>
          <ac:spMkLst>
            <pc:docMk/>
            <pc:sldMk cId="1751663995" sldId="287"/>
            <ac:spMk id="3" creationId="{96A058DD-0A75-4E5C-829F-3CB5E33E9A55}"/>
          </ac:spMkLst>
        </pc:spChg>
        <pc:spChg chg="add">
          <ac:chgData name="Isabelle Olsson (RF-SISU Örebro län)" userId="87b87282-76b1-490b-9c96-3efcbff55cb0" providerId="ADAL" clId="{70FA5432-39BE-4F0F-86F6-33DD33591B25}" dt="2020-02-04T14:06:12.338" v="35"/>
          <ac:spMkLst>
            <pc:docMk/>
            <pc:sldMk cId="1751663995" sldId="287"/>
            <ac:spMk id="4" creationId="{4598AE28-F743-45E8-82A9-9D438862341D}"/>
          </ac:spMkLst>
        </pc:spChg>
        <pc:picChg chg="add">
          <ac:chgData name="Isabelle Olsson (RF-SISU Örebro län)" userId="87b87282-76b1-490b-9c96-3efcbff55cb0" providerId="ADAL" clId="{70FA5432-39BE-4F0F-86F6-33DD33591B25}" dt="2020-02-04T14:06:12.338" v="35"/>
          <ac:picMkLst>
            <pc:docMk/>
            <pc:sldMk cId="1751663995" sldId="287"/>
            <ac:picMk id="5" creationId="{E4251713-FC2B-4BDA-8C71-4CAF50734358}"/>
          </ac:picMkLst>
        </pc:picChg>
      </pc:sldChg>
      <pc:sldChg chg="addSp modSp">
        <pc:chgData name="Isabelle Olsson (RF-SISU Örebro län)" userId="87b87282-76b1-490b-9c96-3efcbff55cb0" providerId="ADAL" clId="{70FA5432-39BE-4F0F-86F6-33DD33591B25}" dt="2020-02-04T14:17:57.479" v="177" actId="1076"/>
        <pc:sldMkLst>
          <pc:docMk/>
          <pc:sldMk cId="2202273607" sldId="288"/>
        </pc:sldMkLst>
        <pc:spChg chg="add mod">
          <ac:chgData name="Isabelle Olsson (RF-SISU Örebro län)" userId="87b87282-76b1-490b-9c96-3efcbff55cb0" providerId="ADAL" clId="{70FA5432-39BE-4F0F-86F6-33DD33591B25}" dt="2020-02-04T14:13:49.030" v="118" actId="20577"/>
          <ac:spMkLst>
            <pc:docMk/>
            <pc:sldMk cId="2202273607" sldId="288"/>
            <ac:spMk id="4" creationId="{D442DEB7-D054-4163-A4B3-FA9D80315D17}"/>
          </ac:spMkLst>
        </pc:spChg>
        <pc:picChg chg="add mod">
          <ac:chgData name="Isabelle Olsson (RF-SISU Örebro län)" userId="87b87282-76b1-490b-9c96-3efcbff55cb0" providerId="ADAL" clId="{70FA5432-39BE-4F0F-86F6-33DD33591B25}" dt="2020-02-04T14:07:01.538" v="47" actId="1076"/>
          <ac:picMkLst>
            <pc:docMk/>
            <pc:sldMk cId="2202273607" sldId="288"/>
            <ac:picMk id="3" creationId="{65D4C39A-586D-41C7-BCA1-FB4C36E4DDC5}"/>
          </ac:picMkLst>
        </pc:picChg>
        <pc:picChg chg="add mod">
          <ac:chgData name="Isabelle Olsson (RF-SISU Örebro län)" userId="87b87282-76b1-490b-9c96-3efcbff55cb0" providerId="ADAL" clId="{70FA5432-39BE-4F0F-86F6-33DD33591B25}" dt="2020-02-04T14:17:57.479" v="177" actId="1076"/>
          <ac:picMkLst>
            <pc:docMk/>
            <pc:sldMk cId="2202273607" sldId="288"/>
            <ac:picMk id="5" creationId="{48760E0C-F5C3-4707-8F1C-B8D3329F6A4A}"/>
          </ac:picMkLst>
        </pc:picChg>
      </pc:sldChg>
      <pc:sldChg chg="addSp delSp modSp add">
        <pc:chgData name="Isabelle Olsson (RF-SISU Örebro län)" userId="87b87282-76b1-490b-9c96-3efcbff55cb0" providerId="ADAL" clId="{70FA5432-39BE-4F0F-86F6-33DD33591B25}" dt="2020-02-04T14:45:05.494" v="346" actId="20577"/>
        <pc:sldMkLst>
          <pc:docMk/>
          <pc:sldMk cId="2369089318" sldId="289"/>
        </pc:sldMkLst>
        <pc:spChg chg="add mod">
          <ac:chgData name="Isabelle Olsson (RF-SISU Örebro län)" userId="87b87282-76b1-490b-9c96-3efcbff55cb0" providerId="ADAL" clId="{70FA5432-39BE-4F0F-86F6-33DD33591B25}" dt="2020-02-04T14:45:05.494" v="346" actId="20577"/>
          <ac:spMkLst>
            <pc:docMk/>
            <pc:sldMk cId="2369089318" sldId="289"/>
            <ac:spMk id="2" creationId="{A8D33A41-E1BA-4351-ADD9-96F241D86377}"/>
          </ac:spMkLst>
        </pc:spChg>
        <pc:spChg chg="add del mod">
          <ac:chgData name="Isabelle Olsson (RF-SISU Örebro län)" userId="87b87282-76b1-490b-9c96-3efcbff55cb0" providerId="ADAL" clId="{70FA5432-39BE-4F0F-86F6-33DD33591B25}" dt="2020-02-04T14:08:13.595" v="52" actId="478"/>
          <ac:spMkLst>
            <pc:docMk/>
            <pc:sldMk cId="2369089318" sldId="289"/>
            <ac:spMk id="4" creationId="{F336BF40-7B6E-471F-90AD-3312E5F8DACC}"/>
          </ac:spMkLst>
        </pc:spChg>
        <pc:spChg chg="add del mod">
          <ac:chgData name="Isabelle Olsson (RF-SISU Örebro län)" userId="87b87282-76b1-490b-9c96-3efcbff55cb0" providerId="ADAL" clId="{70FA5432-39BE-4F0F-86F6-33DD33591B25}" dt="2020-02-04T14:08:19.612" v="53" actId="478"/>
          <ac:spMkLst>
            <pc:docMk/>
            <pc:sldMk cId="2369089318" sldId="289"/>
            <ac:spMk id="5" creationId="{615F44BA-CD64-4C58-A61D-B8A9789B13BF}"/>
          </ac:spMkLst>
        </pc:spChg>
        <pc:spChg chg="add del mod">
          <ac:chgData name="Isabelle Olsson (RF-SISU Örebro län)" userId="87b87282-76b1-490b-9c96-3efcbff55cb0" providerId="ADAL" clId="{70FA5432-39BE-4F0F-86F6-33DD33591B25}" dt="2020-02-04T14:08:19.612" v="53" actId="478"/>
          <ac:spMkLst>
            <pc:docMk/>
            <pc:sldMk cId="2369089318" sldId="289"/>
            <ac:spMk id="6" creationId="{15401311-1295-41FA-98F1-800569494459}"/>
          </ac:spMkLst>
        </pc:spChg>
        <pc:spChg chg="add del mod">
          <ac:chgData name="Isabelle Olsson (RF-SISU Örebro län)" userId="87b87282-76b1-490b-9c96-3efcbff55cb0" providerId="ADAL" clId="{70FA5432-39BE-4F0F-86F6-33DD33591B25}" dt="2020-02-04T14:08:19.612" v="53" actId="478"/>
          <ac:spMkLst>
            <pc:docMk/>
            <pc:sldMk cId="2369089318" sldId="289"/>
            <ac:spMk id="7" creationId="{56CEB8B3-CCBE-4EEB-B86D-D5EF1254C04E}"/>
          </ac:spMkLst>
        </pc:spChg>
        <pc:spChg chg="add del mod">
          <ac:chgData name="Isabelle Olsson (RF-SISU Örebro län)" userId="87b87282-76b1-490b-9c96-3efcbff55cb0" providerId="ADAL" clId="{70FA5432-39BE-4F0F-86F6-33DD33591B25}" dt="2020-02-04T14:08:19.612" v="53" actId="478"/>
          <ac:spMkLst>
            <pc:docMk/>
            <pc:sldMk cId="2369089318" sldId="289"/>
            <ac:spMk id="8" creationId="{3D4EE8C5-06EB-40A4-9605-BDD2C3A85028}"/>
          </ac:spMkLst>
        </pc:spChg>
        <pc:spChg chg="add del mod">
          <ac:chgData name="Isabelle Olsson (RF-SISU Örebro län)" userId="87b87282-76b1-490b-9c96-3efcbff55cb0" providerId="ADAL" clId="{70FA5432-39BE-4F0F-86F6-33DD33591B25}" dt="2020-02-04T14:08:19.612" v="53" actId="478"/>
          <ac:spMkLst>
            <pc:docMk/>
            <pc:sldMk cId="2369089318" sldId="289"/>
            <ac:spMk id="9" creationId="{581C23E5-7F14-484F-9BE2-0850A4DFF4F0}"/>
          </ac:spMkLst>
        </pc:spChg>
      </pc:sldChg>
      <pc:sldChg chg="add ord">
        <pc:chgData name="Isabelle Olsson (RF-SISU Örebro län)" userId="87b87282-76b1-490b-9c96-3efcbff55cb0" providerId="ADAL" clId="{70FA5432-39BE-4F0F-86F6-33DD33591B25}" dt="2020-02-04T14:37:49.974" v="187"/>
        <pc:sldMkLst>
          <pc:docMk/>
          <pc:sldMk cId="1497531784" sldId="290"/>
        </pc:sldMkLst>
      </pc:sldChg>
      <pc:sldChg chg="modSp add ord">
        <pc:chgData name="Isabelle Olsson (RF-SISU Örebro län)" userId="87b87282-76b1-490b-9c96-3efcbff55cb0" providerId="ADAL" clId="{70FA5432-39BE-4F0F-86F6-33DD33591B25}" dt="2020-02-04T14:55:21.301" v="351" actId="404"/>
        <pc:sldMkLst>
          <pc:docMk/>
          <pc:sldMk cId="2504155412" sldId="291"/>
        </pc:sldMkLst>
        <pc:spChg chg="mod">
          <ac:chgData name="Isabelle Olsson (RF-SISU Örebro län)" userId="87b87282-76b1-490b-9c96-3efcbff55cb0" providerId="ADAL" clId="{70FA5432-39BE-4F0F-86F6-33DD33591B25}" dt="2020-02-04T14:55:21.301" v="351" actId="404"/>
          <ac:spMkLst>
            <pc:docMk/>
            <pc:sldMk cId="2504155412" sldId="291"/>
            <ac:spMk id="3" creationId="{96A058DD-0A75-4E5C-829F-3CB5E33E9A55}"/>
          </ac:spMkLst>
        </pc:spChg>
      </pc:sldChg>
      <pc:sldChg chg="modSp add">
        <pc:chgData name="Isabelle Olsson (RF-SISU Örebro län)" userId="87b87282-76b1-490b-9c96-3efcbff55cb0" providerId="ADAL" clId="{70FA5432-39BE-4F0F-86F6-33DD33591B25}" dt="2020-02-04T14:55:55.578" v="362" actId="20577"/>
        <pc:sldMkLst>
          <pc:docMk/>
          <pc:sldMk cId="2354529538" sldId="292"/>
        </pc:sldMkLst>
        <pc:spChg chg="mod">
          <ac:chgData name="Isabelle Olsson (RF-SISU Örebro län)" userId="87b87282-76b1-490b-9c96-3efcbff55cb0" providerId="ADAL" clId="{70FA5432-39BE-4F0F-86F6-33DD33591B25}" dt="2020-02-04T14:55:55.578" v="362" actId="20577"/>
          <ac:spMkLst>
            <pc:docMk/>
            <pc:sldMk cId="2354529538" sldId="292"/>
            <ac:spMk id="3" creationId="{96A058DD-0A75-4E5C-829F-3CB5E33E9A55}"/>
          </ac:spMkLst>
        </pc:spChg>
      </pc:sldChg>
      <pc:sldChg chg="add del ord">
        <pc:chgData name="Isabelle Olsson (RF-SISU Örebro län)" userId="87b87282-76b1-490b-9c96-3efcbff55cb0" providerId="ADAL" clId="{70FA5432-39BE-4F0F-86F6-33DD33591B25}" dt="2020-02-04T14:45:07.496" v="347" actId="2696"/>
        <pc:sldMkLst>
          <pc:docMk/>
          <pc:sldMk cId="2142677752" sldId="293"/>
        </pc:sldMkLst>
      </pc:sldChg>
      <pc:sldChg chg="modSp add ord">
        <pc:chgData name="Isabelle Olsson (RF-SISU Örebro län)" userId="87b87282-76b1-490b-9c96-3efcbff55cb0" providerId="ADAL" clId="{70FA5432-39BE-4F0F-86F6-33DD33591B25}" dt="2020-02-04T14:39:48.689" v="198" actId="20577"/>
        <pc:sldMkLst>
          <pc:docMk/>
          <pc:sldMk cId="2595220472" sldId="294"/>
        </pc:sldMkLst>
        <pc:spChg chg="mod">
          <ac:chgData name="Isabelle Olsson (RF-SISU Örebro län)" userId="87b87282-76b1-490b-9c96-3efcbff55cb0" providerId="ADAL" clId="{70FA5432-39BE-4F0F-86F6-33DD33591B25}" dt="2020-02-04T14:39:48.689" v="198" actId="20577"/>
          <ac:spMkLst>
            <pc:docMk/>
            <pc:sldMk cId="2595220472" sldId="294"/>
            <ac:spMk id="3" creationId="{96A058DD-0A75-4E5C-829F-3CB5E33E9A55}"/>
          </ac:spMkLst>
        </pc:spChg>
      </pc:sldChg>
      <pc:sldChg chg="add ord">
        <pc:chgData name="Isabelle Olsson (RF-SISU Örebro län)" userId="87b87282-76b1-490b-9c96-3efcbff55cb0" providerId="ADAL" clId="{70FA5432-39BE-4F0F-86F6-33DD33591B25}" dt="2020-02-04T14:40:27.135" v="203"/>
        <pc:sldMkLst>
          <pc:docMk/>
          <pc:sldMk cId="1723954165" sldId="295"/>
        </pc:sldMkLst>
      </pc:sldChg>
      <pc:sldChg chg="modSp add ord">
        <pc:chgData name="Isabelle Olsson (RF-SISU Örebro län)" userId="87b87282-76b1-490b-9c96-3efcbff55cb0" providerId="ADAL" clId="{70FA5432-39BE-4F0F-86F6-33DD33591B25}" dt="2020-02-04T14:42:43.090" v="249" actId="20577"/>
        <pc:sldMkLst>
          <pc:docMk/>
          <pc:sldMk cId="184426030" sldId="296"/>
        </pc:sldMkLst>
        <pc:spChg chg="mod">
          <ac:chgData name="Isabelle Olsson (RF-SISU Örebro län)" userId="87b87282-76b1-490b-9c96-3efcbff55cb0" providerId="ADAL" clId="{70FA5432-39BE-4F0F-86F6-33DD33591B25}" dt="2020-02-04T14:42:43.090" v="249" actId="20577"/>
          <ac:spMkLst>
            <pc:docMk/>
            <pc:sldMk cId="184426030" sldId="296"/>
            <ac:spMk id="3" creationId="{96A058DD-0A75-4E5C-829F-3CB5E33E9A55}"/>
          </ac:spMkLst>
        </pc:spChg>
      </pc:sldChg>
      <pc:sldChg chg="add">
        <pc:chgData name="Isabelle Olsson (RF-SISU Örebro län)" userId="87b87282-76b1-490b-9c96-3efcbff55cb0" providerId="ADAL" clId="{70FA5432-39BE-4F0F-86F6-33DD33591B25}" dt="2020-02-04T14:40:25.944" v="202"/>
        <pc:sldMkLst>
          <pc:docMk/>
          <pc:sldMk cId="1317750614" sldId="297"/>
        </pc:sldMkLst>
      </pc:sldChg>
      <pc:sldChg chg="modSp add ord">
        <pc:chgData name="Isabelle Olsson (RF-SISU Örebro län)" userId="87b87282-76b1-490b-9c96-3efcbff55cb0" providerId="ADAL" clId="{70FA5432-39BE-4F0F-86F6-33DD33591B25}" dt="2020-02-04T14:42:18.269" v="230"/>
        <pc:sldMkLst>
          <pc:docMk/>
          <pc:sldMk cId="2538187616" sldId="298"/>
        </pc:sldMkLst>
        <pc:spChg chg="mod">
          <ac:chgData name="Isabelle Olsson (RF-SISU Örebro län)" userId="87b87282-76b1-490b-9c96-3efcbff55cb0" providerId="ADAL" clId="{70FA5432-39BE-4F0F-86F6-33DD33591B25}" dt="2020-02-04T14:42:09.871" v="229" actId="14100"/>
          <ac:spMkLst>
            <pc:docMk/>
            <pc:sldMk cId="2538187616" sldId="298"/>
            <ac:spMk id="3" creationId="{96A058DD-0A75-4E5C-829F-3CB5E33E9A55}"/>
          </ac:spMkLst>
        </pc:spChg>
      </pc:sldChg>
      <pc:sldChg chg="add ord">
        <pc:chgData name="Isabelle Olsson (RF-SISU Örebro län)" userId="87b87282-76b1-490b-9c96-3efcbff55cb0" providerId="ADAL" clId="{70FA5432-39BE-4F0F-86F6-33DD33591B25}" dt="2020-02-04T14:41:45.001" v="212"/>
        <pc:sldMkLst>
          <pc:docMk/>
          <pc:sldMk cId="697088915" sldId="299"/>
        </pc:sldMkLst>
      </pc:sldChg>
      <pc:sldChg chg="modSp add ord">
        <pc:chgData name="Isabelle Olsson (RF-SISU Örebro län)" userId="87b87282-76b1-490b-9c96-3efcbff55cb0" providerId="ADAL" clId="{70FA5432-39BE-4F0F-86F6-33DD33591B25}" dt="2020-02-04T14:43:13.455" v="284" actId="14100"/>
        <pc:sldMkLst>
          <pc:docMk/>
          <pc:sldMk cId="65011179" sldId="300"/>
        </pc:sldMkLst>
        <pc:spChg chg="mod">
          <ac:chgData name="Isabelle Olsson (RF-SISU Örebro län)" userId="87b87282-76b1-490b-9c96-3efcbff55cb0" providerId="ADAL" clId="{70FA5432-39BE-4F0F-86F6-33DD33591B25}" dt="2020-02-04T14:43:13.455" v="284" actId="14100"/>
          <ac:spMkLst>
            <pc:docMk/>
            <pc:sldMk cId="65011179" sldId="300"/>
            <ac:spMk id="3" creationId="{96A058DD-0A75-4E5C-829F-3CB5E33E9A55}"/>
          </ac:spMkLst>
        </pc:spChg>
      </pc:sldChg>
      <pc:sldChg chg="modSp add">
        <pc:chgData name="Isabelle Olsson (RF-SISU Örebro län)" userId="87b87282-76b1-490b-9c96-3efcbff55cb0" providerId="ADAL" clId="{70FA5432-39BE-4F0F-86F6-33DD33591B25}" dt="2020-02-04T14:43:32.456" v="308" actId="20577"/>
        <pc:sldMkLst>
          <pc:docMk/>
          <pc:sldMk cId="1329219242" sldId="301"/>
        </pc:sldMkLst>
        <pc:spChg chg="mod">
          <ac:chgData name="Isabelle Olsson (RF-SISU Örebro län)" userId="87b87282-76b1-490b-9c96-3efcbff55cb0" providerId="ADAL" clId="{70FA5432-39BE-4F0F-86F6-33DD33591B25}" dt="2020-02-04T14:43:32.456" v="308" actId="20577"/>
          <ac:spMkLst>
            <pc:docMk/>
            <pc:sldMk cId="1329219242" sldId="301"/>
            <ac:spMk id="3" creationId="{96A058DD-0A75-4E5C-829F-3CB5E33E9A55}"/>
          </ac:spMkLst>
        </pc:spChg>
      </pc:sldChg>
      <pc:sldChg chg="add ord">
        <pc:chgData name="Isabelle Olsson (RF-SISU Örebro län)" userId="87b87282-76b1-490b-9c96-3efcbff55cb0" providerId="ADAL" clId="{70FA5432-39BE-4F0F-86F6-33DD33591B25}" dt="2020-02-04T14:44:02.170" v="310"/>
        <pc:sldMkLst>
          <pc:docMk/>
          <pc:sldMk cId="1276498561" sldId="302"/>
        </pc:sldMkLst>
      </pc:sldChg>
      <pc:sldChg chg="modSp add ord">
        <pc:chgData name="Isabelle Olsson (RF-SISU Örebro län)" userId="87b87282-76b1-490b-9c96-3efcbff55cb0" providerId="ADAL" clId="{70FA5432-39BE-4F0F-86F6-33DD33591B25}" dt="2020-02-04T14:44:29.680" v="337" actId="20577"/>
        <pc:sldMkLst>
          <pc:docMk/>
          <pc:sldMk cId="3189023832" sldId="303"/>
        </pc:sldMkLst>
        <pc:spChg chg="mod">
          <ac:chgData name="Isabelle Olsson (RF-SISU Örebro län)" userId="87b87282-76b1-490b-9c96-3efcbff55cb0" providerId="ADAL" clId="{70FA5432-39BE-4F0F-86F6-33DD33591B25}" dt="2020-02-04T14:44:29.680" v="337" actId="20577"/>
          <ac:spMkLst>
            <pc:docMk/>
            <pc:sldMk cId="3189023832" sldId="303"/>
            <ac:spMk id="4" creationId="{D442DEB7-D054-4163-A4B3-FA9D80315D17}"/>
          </ac:spMkLst>
        </pc:spChg>
      </pc:sldChg>
      <pc:sldChg chg="add ord">
        <pc:chgData name="Isabelle Olsson (RF-SISU Örebro län)" userId="87b87282-76b1-490b-9c96-3efcbff55cb0" providerId="ADAL" clId="{70FA5432-39BE-4F0F-86F6-33DD33591B25}" dt="2020-02-04T14:44:38.982" v="338"/>
        <pc:sldMkLst>
          <pc:docMk/>
          <pc:sldMk cId="405632383" sldId="304"/>
        </pc:sldMkLst>
      </pc:sldChg>
    </pc:docChg>
  </pc:docChgLst>
  <pc:docChgLst>
    <pc:chgData name="Lucas Forsberg (RF-SISU Örebro län)" userId="8389ac24-e803-46d6-a11c-cba2dd639827" providerId="ADAL" clId="{9AD6E917-58EF-4993-A928-8BCEE3A918BA}"/>
    <pc:docChg chg="custSel modSld">
      <pc:chgData name="Lucas Forsberg (RF-SISU Örebro län)" userId="8389ac24-e803-46d6-a11c-cba2dd639827" providerId="ADAL" clId="{9AD6E917-58EF-4993-A928-8BCEE3A918BA}" dt="2020-02-28T09:45:07.448" v="55" actId="20577"/>
      <pc:docMkLst>
        <pc:docMk/>
      </pc:docMkLst>
      <pc:sldChg chg="addSp delSp modSp modNotesTx">
        <pc:chgData name="Lucas Forsberg (RF-SISU Örebro län)" userId="8389ac24-e803-46d6-a11c-cba2dd639827" providerId="ADAL" clId="{9AD6E917-58EF-4993-A928-8BCEE3A918BA}" dt="2020-02-28T09:45:07.448" v="55" actId="20577"/>
        <pc:sldMkLst>
          <pc:docMk/>
          <pc:sldMk cId="3189023832" sldId="303"/>
        </pc:sldMkLst>
        <pc:graphicFrameChg chg="add mod modGraphic">
          <ac:chgData name="Lucas Forsberg (RF-SISU Örebro län)" userId="8389ac24-e803-46d6-a11c-cba2dd639827" providerId="ADAL" clId="{9AD6E917-58EF-4993-A928-8BCEE3A918BA}" dt="2020-02-26T13:21:42.725" v="9" actId="113"/>
          <ac:graphicFrameMkLst>
            <pc:docMk/>
            <pc:sldMk cId="3189023832" sldId="303"/>
            <ac:graphicFrameMk id="2" creationId="{278F7E28-734E-47AD-AF71-091354E6322F}"/>
          </ac:graphicFrameMkLst>
        </pc:graphicFrameChg>
        <pc:graphicFrameChg chg="del">
          <ac:chgData name="Lucas Forsberg (RF-SISU Örebro län)" userId="8389ac24-e803-46d6-a11c-cba2dd639827" providerId="ADAL" clId="{9AD6E917-58EF-4993-A928-8BCEE3A918BA}" dt="2020-02-26T13:20:58.592" v="0" actId="478"/>
          <ac:graphicFrameMkLst>
            <pc:docMk/>
            <pc:sldMk cId="3189023832" sldId="303"/>
            <ac:graphicFrameMk id="5" creationId="{E7D4D10F-4DCF-461C-81A9-37914F522ADE}"/>
          </ac:graphicFrameMkLst>
        </pc:graphicFrameChg>
      </pc:sldChg>
    </pc:docChg>
  </pc:docChgLst>
  <pc:docChgLst>
    <pc:chgData name="Anja Ek (RF-SISU Örebro län)" userId="8c263450-846b-449d-9865-22965254fe38" providerId="ADAL" clId="{E10879A1-2740-450F-8C0F-374CF0B567D0}"/>
    <pc:docChg chg="modSld">
      <pc:chgData name="Anja Ek (RF-SISU Örebro län)" userId="8c263450-846b-449d-9865-22965254fe38" providerId="ADAL" clId="{E10879A1-2740-450F-8C0F-374CF0B567D0}" dt="2020-01-15T09:40:56.305" v="39" actId="20577"/>
      <pc:docMkLst>
        <pc:docMk/>
      </pc:docMkLst>
      <pc:sldChg chg="modSp">
        <pc:chgData name="Anja Ek (RF-SISU Örebro län)" userId="8c263450-846b-449d-9865-22965254fe38" providerId="ADAL" clId="{E10879A1-2740-450F-8C0F-374CF0B567D0}" dt="2020-01-15T09:40:56.305" v="39" actId="20577"/>
        <pc:sldMkLst>
          <pc:docMk/>
          <pc:sldMk cId="3249139134" sldId="284"/>
        </pc:sldMkLst>
        <pc:spChg chg="mod">
          <ac:chgData name="Anja Ek (RF-SISU Örebro län)" userId="8c263450-846b-449d-9865-22965254fe38" providerId="ADAL" clId="{E10879A1-2740-450F-8C0F-374CF0B567D0}" dt="2020-01-15T09:40:56.305" v="39" actId="20577"/>
          <ac:spMkLst>
            <pc:docMk/>
            <pc:sldMk cId="3249139134" sldId="284"/>
            <ac:spMk id="3" creationId="{96A058DD-0A75-4E5C-829F-3CB5E33E9A55}"/>
          </ac:spMkLst>
        </pc:spChg>
      </pc:sldChg>
    </pc:docChg>
  </pc:docChgLst>
  <pc:docChgLst>
    <pc:chgData name="Elias Lindholm (RF-SISU Örebro län)" userId="6a77b591-e6f1-4990-861c-48d4a1817e4d" providerId="ADAL" clId="{59ED744B-3F18-41ED-9E90-0C5FF24484DD}"/>
    <pc:docChg chg="modSld">
      <pc:chgData name="Elias Lindholm (RF-SISU Örebro län)" userId="6a77b591-e6f1-4990-861c-48d4a1817e4d" providerId="ADAL" clId="{59ED744B-3F18-41ED-9E90-0C5FF24484DD}" dt="2020-01-16T10:18:36.377" v="0" actId="2711"/>
      <pc:docMkLst>
        <pc:docMk/>
      </pc:docMkLst>
      <pc:sldChg chg="modSp">
        <pc:chgData name="Elias Lindholm (RF-SISU Örebro län)" userId="6a77b591-e6f1-4990-861c-48d4a1817e4d" providerId="ADAL" clId="{59ED744B-3F18-41ED-9E90-0C5FF24484DD}" dt="2020-01-16T10:18:36.377" v="0" actId="2711"/>
        <pc:sldMkLst>
          <pc:docMk/>
          <pc:sldMk cId="78061062" sldId="285"/>
        </pc:sldMkLst>
        <pc:spChg chg="mod">
          <ac:chgData name="Elias Lindholm (RF-SISU Örebro län)" userId="6a77b591-e6f1-4990-861c-48d4a1817e4d" providerId="ADAL" clId="{59ED744B-3F18-41ED-9E90-0C5FF24484DD}" dt="2020-01-16T10:18:36.377" v="0" actId="2711"/>
          <ac:spMkLst>
            <pc:docMk/>
            <pc:sldMk cId="78061062" sldId="285"/>
            <ac:spMk id="3" creationId="{1025ED35-1680-4ACA-B355-48F6A9E1D124}"/>
          </ac:spMkLst>
        </pc:spChg>
      </pc:sldChg>
    </pc:docChg>
  </pc:docChgLst>
  <pc:docChgLst>
    <pc:chgData name="Lucas Forsberg (RF-SISU Örebro Län)" userId="S::lucas.forsberg@rfsisu.se::8389ac24-e803-46d6-a11c-cba2dd639827" providerId="AD" clId="Web-{E3CDB94E-B088-4C53-9BF0-1CFA4885E63B}"/>
    <pc:docChg chg="modSld">
      <pc:chgData name="Lucas Forsberg (RF-SISU Örebro Län)" userId="S::lucas.forsberg@rfsisu.se::8389ac24-e803-46d6-a11c-cba2dd639827" providerId="AD" clId="Web-{E3CDB94E-B088-4C53-9BF0-1CFA4885E63B}" dt="2020-02-21T12:57:17.857" v="5" actId="1076"/>
      <pc:docMkLst>
        <pc:docMk/>
      </pc:docMkLst>
      <pc:sldChg chg="addSp delSp modSp">
        <pc:chgData name="Lucas Forsberg (RF-SISU Örebro Län)" userId="S::lucas.forsberg@rfsisu.se::8389ac24-e803-46d6-a11c-cba2dd639827" providerId="AD" clId="Web-{E3CDB94E-B088-4C53-9BF0-1CFA4885E63B}" dt="2020-02-21T12:57:17.857" v="5" actId="1076"/>
        <pc:sldMkLst>
          <pc:docMk/>
          <pc:sldMk cId="405632383" sldId="304"/>
        </pc:sldMkLst>
        <pc:picChg chg="del">
          <ac:chgData name="Lucas Forsberg (RF-SISU Örebro Län)" userId="S::lucas.forsberg@rfsisu.se::8389ac24-e803-46d6-a11c-cba2dd639827" providerId="AD" clId="Web-{E3CDB94E-B088-4C53-9BF0-1CFA4885E63B}" dt="2020-02-21T12:56:49.794" v="0"/>
          <ac:picMkLst>
            <pc:docMk/>
            <pc:sldMk cId="405632383" sldId="304"/>
            <ac:picMk id="2" creationId="{607513F5-50F9-4CBA-B0F7-A1E60463DA13}"/>
          </ac:picMkLst>
        </pc:picChg>
        <pc:picChg chg="add mod ord">
          <ac:chgData name="Lucas Forsberg (RF-SISU Örebro Län)" userId="S::lucas.forsberg@rfsisu.se::8389ac24-e803-46d6-a11c-cba2dd639827" providerId="AD" clId="Web-{E3CDB94E-B088-4C53-9BF0-1CFA4885E63B}" dt="2020-02-21T12:57:17.857" v="5" actId="1076"/>
          <ac:picMkLst>
            <pc:docMk/>
            <pc:sldMk cId="405632383" sldId="304"/>
            <ac:picMk id="7" creationId="{1B7B8CAF-D34F-4080-A57A-2587E7346F5F}"/>
          </ac:picMkLst>
        </pc:picChg>
      </pc:sldChg>
    </pc:docChg>
  </pc:docChgLst>
  <pc:docChgLst>
    <pc:chgData name="Isabelle Olsson (RF-SISU Örebro län)" userId="87b87282-76b1-490b-9c96-3efcbff55cb0" providerId="ADAL" clId="{5CB013BA-B160-44D0-A39F-66194DBD7D99}"/>
    <pc:docChg chg="modSld">
      <pc:chgData name="Isabelle Olsson (RF-SISU Örebro län)" userId="87b87282-76b1-490b-9c96-3efcbff55cb0" providerId="ADAL" clId="{5CB013BA-B160-44D0-A39F-66194DBD7D99}" dt="2020-03-10T10:46:45.946" v="3" actId="20577"/>
      <pc:docMkLst>
        <pc:docMk/>
      </pc:docMkLst>
      <pc:sldChg chg="modNotesTx">
        <pc:chgData name="Isabelle Olsson (RF-SISU Örebro län)" userId="87b87282-76b1-490b-9c96-3efcbff55cb0" providerId="ADAL" clId="{5CB013BA-B160-44D0-A39F-66194DBD7D99}" dt="2020-03-10T10:46:45.946" v="3" actId="20577"/>
        <pc:sldMkLst>
          <pc:docMk/>
          <pc:sldMk cId="3189023832" sldId="303"/>
        </pc:sldMkLst>
      </pc:sldChg>
    </pc:docChg>
  </pc:docChgLst>
  <pc:docChgLst>
    <pc:chgData name="Kristin Roswall (RF-SISU Örebro län)" userId="049aee82-1b5f-47eb-aa7b-71bc69bb6f0d" providerId="ADAL" clId="{2B856920-8D1F-4406-AE57-D898F8223348}"/>
    <pc:docChg chg="undo custSel addSld delSld modSld sldOrd modSection">
      <pc:chgData name="Kristin Roswall (RF-SISU Örebro län)" userId="049aee82-1b5f-47eb-aa7b-71bc69bb6f0d" providerId="ADAL" clId="{2B856920-8D1F-4406-AE57-D898F8223348}" dt="2020-03-04T14:56:28.158" v="2738" actId="2696"/>
      <pc:docMkLst>
        <pc:docMk/>
      </pc:docMkLst>
      <pc:sldChg chg="modSp del ord">
        <pc:chgData name="Kristin Roswall (RF-SISU Örebro län)" userId="049aee82-1b5f-47eb-aa7b-71bc69bb6f0d" providerId="ADAL" clId="{2B856920-8D1F-4406-AE57-D898F8223348}" dt="2020-02-26T09:16:48.098" v="2579" actId="2696"/>
        <pc:sldMkLst>
          <pc:docMk/>
          <pc:sldMk cId="78061062" sldId="285"/>
        </pc:sldMkLst>
        <pc:spChg chg="mod">
          <ac:chgData name="Kristin Roswall (RF-SISU Örebro län)" userId="049aee82-1b5f-47eb-aa7b-71bc69bb6f0d" providerId="ADAL" clId="{2B856920-8D1F-4406-AE57-D898F8223348}" dt="2020-02-26T08:26:24.831" v="2513" actId="20577"/>
          <ac:spMkLst>
            <pc:docMk/>
            <pc:sldMk cId="78061062" sldId="285"/>
            <ac:spMk id="5" creationId="{0AE232E8-B52F-465B-AC90-451320762C94}"/>
          </ac:spMkLst>
        </pc:spChg>
      </pc:sldChg>
      <pc:sldChg chg="modSp add del">
        <pc:chgData name="Kristin Roswall (RF-SISU Örebro län)" userId="049aee82-1b5f-47eb-aa7b-71bc69bb6f0d" providerId="ADAL" clId="{2B856920-8D1F-4406-AE57-D898F8223348}" dt="2020-02-27T15:34:48.782" v="2619" actId="1076"/>
        <pc:sldMkLst>
          <pc:docMk/>
          <pc:sldMk cId="3065311605" sldId="286"/>
        </pc:sldMkLst>
        <pc:spChg chg="mod">
          <ac:chgData name="Kristin Roswall (RF-SISU Örebro län)" userId="049aee82-1b5f-47eb-aa7b-71bc69bb6f0d" providerId="ADAL" clId="{2B856920-8D1F-4406-AE57-D898F8223348}" dt="2020-02-27T15:34:48.782" v="2619" actId="1076"/>
          <ac:spMkLst>
            <pc:docMk/>
            <pc:sldMk cId="3065311605" sldId="286"/>
            <ac:spMk id="2" creationId="{BEC6CC66-ADF1-4E02-834F-C84528D95FE2}"/>
          </ac:spMkLst>
        </pc:spChg>
        <pc:spChg chg="mod">
          <ac:chgData name="Kristin Roswall (RF-SISU Örebro län)" userId="049aee82-1b5f-47eb-aa7b-71bc69bb6f0d" providerId="ADAL" clId="{2B856920-8D1F-4406-AE57-D898F8223348}" dt="2020-02-27T15:34:45.094" v="2618" actId="1076"/>
          <ac:spMkLst>
            <pc:docMk/>
            <pc:sldMk cId="3065311605" sldId="286"/>
            <ac:spMk id="6" creationId="{60032148-5CCB-424B-8F15-A093EE941B21}"/>
          </ac:spMkLst>
        </pc:spChg>
      </pc:sldChg>
      <pc:sldChg chg="modSp">
        <pc:chgData name="Kristin Roswall (RF-SISU Örebro län)" userId="049aee82-1b5f-47eb-aa7b-71bc69bb6f0d" providerId="ADAL" clId="{2B856920-8D1F-4406-AE57-D898F8223348}" dt="2020-02-26T08:22:49.087" v="2491" actId="20577"/>
        <pc:sldMkLst>
          <pc:docMk/>
          <pc:sldMk cId="1751663995" sldId="287"/>
        </pc:sldMkLst>
        <pc:spChg chg="mod">
          <ac:chgData name="Kristin Roswall (RF-SISU Örebro län)" userId="049aee82-1b5f-47eb-aa7b-71bc69bb6f0d" providerId="ADAL" clId="{2B856920-8D1F-4406-AE57-D898F8223348}" dt="2020-02-26T08:22:49.087" v="2491" actId="20577"/>
          <ac:spMkLst>
            <pc:docMk/>
            <pc:sldMk cId="1751663995" sldId="287"/>
            <ac:spMk id="3" creationId="{96A058DD-0A75-4E5C-829F-3CB5E33E9A55}"/>
          </ac:spMkLst>
        </pc:spChg>
      </pc:sldChg>
      <pc:sldChg chg="addSp modSp">
        <pc:chgData name="Kristin Roswall (RF-SISU Örebro län)" userId="049aee82-1b5f-47eb-aa7b-71bc69bb6f0d" providerId="ADAL" clId="{2B856920-8D1F-4406-AE57-D898F8223348}" dt="2020-03-04T08:00:24.283" v="2675" actId="20577"/>
        <pc:sldMkLst>
          <pc:docMk/>
          <pc:sldMk cId="2369089318" sldId="289"/>
        </pc:sldMkLst>
        <pc:spChg chg="add mod">
          <ac:chgData name="Kristin Roswall (RF-SISU Örebro län)" userId="049aee82-1b5f-47eb-aa7b-71bc69bb6f0d" providerId="ADAL" clId="{2B856920-8D1F-4406-AE57-D898F8223348}" dt="2020-03-04T08:00:24.283" v="2675" actId="20577"/>
          <ac:spMkLst>
            <pc:docMk/>
            <pc:sldMk cId="2369089318" sldId="289"/>
            <ac:spMk id="4" creationId="{B4EFEE24-5956-45E0-872B-601E9627CA05}"/>
          </ac:spMkLst>
        </pc:spChg>
      </pc:sldChg>
      <pc:sldChg chg="modSp">
        <pc:chgData name="Kristin Roswall (RF-SISU Örebro län)" userId="049aee82-1b5f-47eb-aa7b-71bc69bb6f0d" providerId="ADAL" clId="{2B856920-8D1F-4406-AE57-D898F8223348}" dt="2020-03-04T07:57:28.685" v="2673" actId="20577"/>
        <pc:sldMkLst>
          <pc:docMk/>
          <pc:sldMk cId="1497531784" sldId="290"/>
        </pc:sldMkLst>
        <pc:spChg chg="mod">
          <ac:chgData name="Kristin Roswall (RF-SISU Örebro län)" userId="049aee82-1b5f-47eb-aa7b-71bc69bb6f0d" providerId="ADAL" clId="{2B856920-8D1F-4406-AE57-D898F8223348}" dt="2020-03-04T07:57:28.685" v="2673" actId="20577"/>
          <ac:spMkLst>
            <pc:docMk/>
            <pc:sldMk cId="1497531784" sldId="290"/>
            <ac:spMk id="5" creationId="{AE2AA8B9-C568-413E-8287-AF2D1E901C0F}"/>
          </ac:spMkLst>
        </pc:spChg>
      </pc:sldChg>
      <pc:sldChg chg="addSp delSp modSp del modNotesTx">
        <pc:chgData name="Kristin Roswall (RF-SISU Örebro län)" userId="049aee82-1b5f-47eb-aa7b-71bc69bb6f0d" providerId="ADAL" clId="{2B856920-8D1F-4406-AE57-D898F8223348}" dt="2020-03-04T14:56:28.158" v="2738" actId="2696"/>
        <pc:sldMkLst>
          <pc:docMk/>
          <pc:sldMk cId="1317750614" sldId="297"/>
        </pc:sldMkLst>
        <pc:spChg chg="mod">
          <ac:chgData name="Kristin Roswall (RF-SISU Örebro län)" userId="049aee82-1b5f-47eb-aa7b-71bc69bb6f0d" providerId="ADAL" clId="{2B856920-8D1F-4406-AE57-D898F8223348}" dt="2020-02-27T15:36:05.551" v="2627" actId="1076"/>
          <ac:spMkLst>
            <pc:docMk/>
            <pc:sldMk cId="1317750614" sldId="297"/>
            <ac:spMk id="4" creationId="{D442DEB7-D054-4163-A4B3-FA9D80315D17}"/>
          </ac:spMkLst>
        </pc:spChg>
        <pc:spChg chg="mod ord">
          <ac:chgData name="Kristin Roswall (RF-SISU Örebro län)" userId="049aee82-1b5f-47eb-aa7b-71bc69bb6f0d" providerId="ADAL" clId="{2B856920-8D1F-4406-AE57-D898F8223348}" dt="2020-03-04T14:49:51.182" v="2735" actId="1076"/>
          <ac:spMkLst>
            <pc:docMk/>
            <pc:sldMk cId="1317750614" sldId="297"/>
            <ac:spMk id="6" creationId="{0B33A736-C10B-4D5C-9C37-634B09CD5089}"/>
          </ac:spMkLst>
        </pc:spChg>
        <pc:spChg chg="del mod">
          <ac:chgData name="Kristin Roswall (RF-SISU Örebro län)" userId="049aee82-1b5f-47eb-aa7b-71bc69bb6f0d" providerId="ADAL" clId="{2B856920-8D1F-4406-AE57-D898F8223348}" dt="2020-03-04T14:46:01.212" v="2730" actId="478"/>
          <ac:spMkLst>
            <pc:docMk/>
            <pc:sldMk cId="1317750614" sldId="297"/>
            <ac:spMk id="7" creationId="{387952E2-E782-4B3A-847A-E04C33087E0E}"/>
          </ac:spMkLst>
        </pc:spChg>
        <pc:spChg chg="add mod">
          <ac:chgData name="Kristin Roswall (RF-SISU Örebro län)" userId="049aee82-1b5f-47eb-aa7b-71bc69bb6f0d" providerId="ADAL" clId="{2B856920-8D1F-4406-AE57-D898F8223348}" dt="2020-03-04T14:52:15.763" v="2737" actId="207"/>
          <ac:spMkLst>
            <pc:docMk/>
            <pc:sldMk cId="1317750614" sldId="297"/>
            <ac:spMk id="9" creationId="{3585D09D-5805-4ED9-8D2E-C435F2AA9735}"/>
          </ac:spMkLst>
        </pc:spChg>
        <pc:picChg chg="del">
          <ac:chgData name="Kristin Roswall (RF-SISU Örebro län)" userId="049aee82-1b5f-47eb-aa7b-71bc69bb6f0d" providerId="ADAL" clId="{2B856920-8D1F-4406-AE57-D898F8223348}" dt="2020-03-04T14:43:42.099" v="2720" actId="478"/>
          <ac:picMkLst>
            <pc:docMk/>
            <pc:sldMk cId="1317750614" sldId="297"/>
            <ac:picMk id="5" creationId="{1D30F6BC-B366-43C1-9855-C8D919F09A5F}"/>
          </ac:picMkLst>
        </pc:picChg>
        <pc:picChg chg="add mod">
          <ac:chgData name="Kristin Roswall (RF-SISU Örebro län)" userId="049aee82-1b5f-47eb-aa7b-71bc69bb6f0d" providerId="ADAL" clId="{2B856920-8D1F-4406-AE57-D898F8223348}" dt="2020-03-04T14:49:48.094" v="2734" actId="1076"/>
          <ac:picMkLst>
            <pc:docMk/>
            <pc:sldMk cId="1317750614" sldId="297"/>
            <ac:picMk id="8" creationId="{CBB26653-5FE7-4BDF-9304-17802916BABB}"/>
          </ac:picMkLst>
        </pc:picChg>
      </pc:sldChg>
      <pc:sldChg chg="addSp modSp ord">
        <pc:chgData name="Kristin Roswall (RF-SISU Örebro län)" userId="049aee82-1b5f-47eb-aa7b-71bc69bb6f0d" providerId="ADAL" clId="{2B856920-8D1F-4406-AE57-D898F8223348}" dt="2020-02-27T15:53:15.193" v="2637" actId="1076"/>
        <pc:sldMkLst>
          <pc:docMk/>
          <pc:sldMk cId="1276498561" sldId="302"/>
        </pc:sldMkLst>
        <pc:spChg chg="mod">
          <ac:chgData name="Kristin Roswall (RF-SISU Örebro län)" userId="049aee82-1b5f-47eb-aa7b-71bc69bb6f0d" providerId="ADAL" clId="{2B856920-8D1F-4406-AE57-D898F8223348}" dt="2020-02-21T08:20:45.162" v="62" actId="1076"/>
          <ac:spMkLst>
            <pc:docMk/>
            <pc:sldMk cId="1276498561" sldId="302"/>
            <ac:spMk id="4" creationId="{D442DEB7-D054-4163-A4B3-FA9D80315D17}"/>
          </ac:spMkLst>
        </pc:spChg>
        <pc:graphicFrameChg chg="add mod">
          <ac:chgData name="Kristin Roswall (RF-SISU Örebro län)" userId="049aee82-1b5f-47eb-aa7b-71bc69bb6f0d" providerId="ADAL" clId="{2B856920-8D1F-4406-AE57-D898F8223348}" dt="2020-02-27T15:53:09.161" v="2636" actId="14100"/>
          <ac:graphicFrameMkLst>
            <pc:docMk/>
            <pc:sldMk cId="1276498561" sldId="302"/>
            <ac:graphicFrameMk id="5" creationId="{62233454-78F8-4199-92D8-725C79531FA7}"/>
          </ac:graphicFrameMkLst>
        </pc:graphicFrameChg>
        <pc:graphicFrameChg chg="add mod">
          <ac:chgData name="Kristin Roswall (RF-SISU Örebro län)" userId="049aee82-1b5f-47eb-aa7b-71bc69bb6f0d" providerId="ADAL" clId="{2B856920-8D1F-4406-AE57-D898F8223348}" dt="2020-02-27T15:53:15.193" v="2637" actId="1076"/>
          <ac:graphicFrameMkLst>
            <pc:docMk/>
            <pc:sldMk cId="1276498561" sldId="302"/>
            <ac:graphicFrameMk id="6" creationId="{40845E68-A2BE-4921-9AA8-534D14D28A67}"/>
          </ac:graphicFrameMkLst>
        </pc:graphicFrameChg>
        <pc:picChg chg="add mod">
          <ac:chgData name="Kristin Roswall (RF-SISU Örebro län)" userId="049aee82-1b5f-47eb-aa7b-71bc69bb6f0d" providerId="ADAL" clId="{2B856920-8D1F-4406-AE57-D898F8223348}" dt="2020-02-21T08:21:04.178" v="65" actId="1076"/>
          <ac:picMkLst>
            <pc:docMk/>
            <pc:sldMk cId="1276498561" sldId="302"/>
            <ac:picMk id="2" creationId="{0532827E-FA78-4ACF-8744-189C10C4F371}"/>
          </ac:picMkLst>
        </pc:picChg>
      </pc:sldChg>
      <pc:sldChg chg="addSp modSp ord modNotesTx">
        <pc:chgData name="Kristin Roswall (RF-SISU Örebro län)" userId="049aee82-1b5f-47eb-aa7b-71bc69bb6f0d" providerId="ADAL" clId="{2B856920-8D1F-4406-AE57-D898F8223348}" dt="2020-02-27T15:39:05.022" v="2629" actId="1076"/>
        <pc:sldMkLst>
          <pc:docMk/>
          <pc:sldMk cId="3189023832" sldId="303"/>
        </pc:sldMkLst>
        <pc:spChg chg="mod">
          <ac:chgData name="Kristin Roswall (RF-SISU Örebro län)" userId="049aee82-1b5f-47eb-aa7b-71bc69bb6f0d" providerId="ADAL" clId="{2B856920-8D1F-4406-AE57-D898F8223348}" dt="2020-02-24T07:28:01.843" v="1560" actId="20577"/>
          <ac:spMkLst>
            <pc:docMk/>
            <pc:sldMk cId="3189023832" sldId="303"/>
            <ac:spMk id="4" creationId="{D442DEB7-D054-4163-A4B3-FA9D80315D17}"/>
          </ac:spMkLst>
        </pc:spChg>
        <pc:spChg chg="add">
          <ac:chgData name="Kristin Roswall (RF-SISU Örebro län)" userId="049aee82-1b5f-47eb-aa7b-71bc69bb6f0d" providerId="ADAL" clId="{2B856920-8D1F-4406-AE57-D898F8223348}" dt="2020-02-26T08:10:36.524" v="2454"/>
          <ac:spMkLst>
            <pc:docMk/>
            <pc:sldMk cId="3189023832" sldId="303"/>
            <ac:spMk id="6" creationId="{18BDCEA9-9972-4AC9-8895-98BA61E04024}"/>
          </ac:spMkLst>
        </pc:spChg>
        <pc:graphicFrameChg chg="mod">
          <ac:chgData name="Kristin Roswall (RF-SISU Örebro län)" userId="049aee82-1b5f-47eb-aa7b-71bc69bb6f0d" providerId="ADAL" clId="{2B856920-8D1F-4406-AE57-D898F8223348}" dt="2020-02-27T15:39:05.022" v="2629" actId="1076"/>
          <ac:graphicFrameMkLst>
            <pc:docMk/>
            <pc:sldMk cId="3189023832" sldId="303"/>
            <ac:graphicFrameMk id="2" creationId="{278F7E28-734E-47AD-AF71-091354E6322F}"/>
          </ac:graphicFrameMkLst>
        </pc:graphicFrameChg>
        <pc:graphicFrameChg chg="add mod modGraphic">
          <ac:chgData name="Kristin Roswall (RF-SISU Örebro län)" userId="049aee82-1b5f-47eb-aa7b-71bc69bb6f0d" providerId="ADAL" clId="{2B856920-8D1F-4406-AE57-D898F8223348}" dt="2020-02-26T08:10:47.356" v="2455" actId="1076"/>
          <ac:graphicFrameMkLst>
            <pc:docMk/>
            <pc:sldMk cId="3189023832" sldId="303"/>
            <ac:graphicFrameMk id="5" creationId="{E7D4D10F-4DCF-461C-81A9-37914F522ADE}"/>
          </ac:graphicFrameMkLst>
        </pc:graphicFrameChg>
      </pc:sldChg>
      <pc:sldChg chg="addSp delSp modSp mod modNotesTx">
        <pc:chgData name="Kristin Roswall (RF-SISU Örebro län)" userId="049aee82-1b5f-47eb-aa7b-71bc69bb6f0d" providerId="ADAL" clId="{2B856920-8D1F-4406-AE57-D898F8223348}" dt="2020-03-04T09:48:50.982" v="2709" actId="20577"/>
        <pc:sldMkLst>
          <pc:docMk/>
          <pc:sldMk cId="405632383" sldId="304"/>
        </pc:sldMkLst>
        <pc:spChg chg="mod">
          <ac:chgData name="Kristin Roswall (RF-SISU Örebro län)" userId="049aee82-1b5f-47eb-aa7b-71bc69bb6f0d" providerId="ADAL" clId="{2B856920-8D1F-4406-AE57-D898F8223348}" dt="2020-02-21T10:11:50.440" v="968" actId="14100"/>
          <ac:spMkLst>
            <pc:docMk/>
            <pc:sldMk cId="405632383" sldId="304"/>
            <ac:spMk id="4" creationId="{D442DEB7-D054-4163-A4B3-FA9D80315D17}"/>
          </ac:spMkLst>
        </pc:spChg>
        <pc:spChg chg="mod">
          <ac:chgData name="Kristin Roswall (RF-SISU Örebro län)" userId="049aee82-1b5f-47eb-aa7b-71bc69bb6f0d" providerId="ADAL" clId="{2B856920-8D1F-4406-AE57-D898F8223348}" dt="2020-02-27T15:35:09.584" v="2622" actId="1076"/>
          <ac:spMkLst>
            <pc:docMk/>
            <pc:sldMk cId="405632383" sldId="304"/>
            <ac:spMk id="5" creationId="{328B7439-83C2-4E86-9B27-25CF79A1AA47}"/>
          </ac:spMkLst>
        </pc:spChg>
        <pc:spChg chg="del">
          <ac:chgData name="Kristin Roswall (RF-SISU Örebro län)" userId="049aee82-1b5f-47eb-aa7b-71bc69bb6f0d" providerId="ADAL" clId="{2B856920-8D1F-4406-AE57-D898F8223348}" dt="2020-02-26T09:07:51.133" v="2562"/>
          <ac:spMkLst>
            <pc:docMk/>
            <pc:sldMk cId="405632383" sldId="304"/>
            <ac:spMk id="6" creationId="{945B0605-B2D1-4C65-876D-81EF63537895}"/>
          </ac:spMkLst>
        </pc:spChg>
        <pc:graphicFrameChg chg="add mod">
          <ac:chgData name="Kristin Roswall (RF-SISU Örebro län)" userId="049aee82-1b5f-47eb-aa7b-71bc69bb6f0d" providerId="ADAL" clId="{2B856920-8D1F-4406-AE57-D898F8223348}" dt="2020-02-27T15:55:26.641" v="2661" actId="14100"/>
          <ac:graphicFrameMkLst>
            <pc:docMk/>
            <pc:sldMk cId="405632383" sldId="304"/>
            <ac:graphicFrameMk id="8" creationId="{93DB8252-C2E5-4F3D-B35F-B0CE63CC0013}"/>
          </ac:graphicFrameMkLst>
        </pc:graphicFrameChg>
        <pc:picChg chg="del">
          <ac:chgData name="Kristin Roswall (RF-SISU Örebro län)" userId="049aee82-1b5f-47eb-aa7b-71bc69bb6f0d" providerId="ADAL" clId="{2B856920-8D1F-4406-AE57-D898F8223348}" dt="2020-02-26T09:08:27.045" v="2563" actId="478"/>
          <ac:picMkLst>
            <pc:docMk/>
            <pc:sldMk cId="405632383" sldId="304"/>
            <ac:picMk id="7" creationId="{1B7B8CAF-D34F-4080-A57A-2587E7346F5F}"/>
          </ac:picMkLst>
        </pc:picChg>
      </pc:sldChg>
      <pc:sldChg chg="addSp modSp">
        <pc:chgData name="Kristin Roswall (RF-SISU Örebro län)" userId="049aee82-1b5f-47eb-aa7b-71bc69bb6f0d" providerId="ADAL" clId="{2B856920-8D1F-4406-AE57-D898F8223348}" dt="2020-02-25T12:59:44.802" v="1844" actId="20577"/>
        <pc:sldMkLst>
          <pc:docMk/>
          <pc:sldMk cId="545672791" sldId="305"/>
        </pc:sldMkLst>
        <pc:spChg chg="add mod">
          <ac:chgData name="Kristin Roswall (RF-SISU Örebro län)" userId="049aee82-1b5f-47eb-aa7b-71bc69bb6f0d" providerId="ADAL" clId="{2B856920-8D1F-4406-AE57-D898F8223348}" dt="2020-02-25T12:59:44.802" v="1844" actId="20577"/>
          <ac:spMkLst>
            <pc:docMk/>
            <pc:sldMk cId="545672791" sldId="305"/>
            <ac:spMk id="4" creationId="{8FD8876D-A6B8-4986-8163-66E9EF7A7004}"/>
          </ac:spMkLst>
        </pc:spChg>
      </pc:sldChg>
      <pc:sldChg chg="modSp modNotesTx">
        <pc:chgData name="Kristin Roswall (RF-SISU Örebro län)" userId="049aee82-1b5f-47eb-aa7b-71bc69bb6f0d" providerId="ADAL" clId="{2B856920-8D1F-4406-AE57-D898F8223348}" dt="2020-03-04T10:11:05.771" v="2718" actId="20577"/>
        <pc:sldMkLst>
          <pc:docMk/>
          <pc:sldMk cId="745564038" sldId="306"/>
        </pc:sldMkLst>
        <pc:spChg chg="mod">
          <ac:chgData name="Kristin Roswall (RF-SISU Örebro län)" userId="049aee82-1b5f-47eb-aa7b-71bc69bb6f0d" providerId="ADAL" clId="{2B856920-8D1F-4406-AE57-D898F8223348}" dt="2020-02-27T15:36:15.064" v="2628" actId="1076"/>
          <ac:spMkLst>
            <pc:docMk/>
            <pc:sldMk cId="745564038" sldId="306"/>
            <ac:spMk id="2" creationId="{D5671768-9E1F-4D33-A780-F17971E7481F}"/>
          </ac:spMkLst>
        </pc:spChg>
      </pc:sldChg>
      <pc:sldChg chg="modSp">
        <pc:chgData name="Kristin Roswall (RF-SISU Örebro län)" userId="049aee82-1b5f-47eb-aa7b-71bc69bb6f0d" providerId="ADAL" clId="{2B856920-8D1F-4406-AE57-D898F8223348}" dt="2020-02-27T15:35:42.791" v="2624" actId="1076"/>
        <pc:sldMkLst>
          <pc:docMk/>
          <pc:sldMk cId="2929736965" sldId="307"/>
        </pc:sldMkLst>
        <pc:spChg chg="mod">
          <ac:chgData name="Kristin Roswall (RF-SISU Örebro län)" userId="049aee82-1b5f-47eb-aa7b-71bc69bb6f0d" providerId="ADAL" clId="{2B856920-8D1F-4406-AE57-D898F8223348}" dt="2020-02-27T15:35:42.791" v="2624" actId="1076"/>
          <ac:spMkLst>
            <pc:docMk/>
            <pc:sldMk cId="2929736965" sldId="307"/>
            <ac:spMk id="5" creationId="{B39AFF72-49C3-4644-9DB2-F5826A61CB64}"/>
          </ac:spMkLst>
        </pc:spChg>
        <pc:spChg chg="mod">
          <ac:chgData name="Kristin Roswall (RF-SISU Örebro län)" userId="049aee82-1b5f-47eb-aa7b-71bc69bb6f0d" providerId="ADAL" clId="{2B856920-8D1F-4406-AE57-D898F8223348}" dt="2020-02-27T15:35:39.136" v="2623" actId="1076"/>
          <ac:spMkLst>
            <pc:docMk/>
            <pc:sldMk cId="2929736965" sldId="307"/>
            <ac:spMk id="7" creationId="{06DA51F0-12BB-404B-BC89-49EE71D3206C}"/>
          </ac:spMkLst>
        </pc:spChg>
      </pc:sldChg>
      <pc:sldChg chg="addSp delSp modSp modNotesTx">
        <pc:chgData name="Kristin Roswall (RF-SISU Örebro län)" userId="049aee82-1b5f-47eb-aa7b-71bc69bb6f0d" providerId="ADAL" clId="{2B856920-8D1F-4406-AE57-D898F8223348}" dt="2020-03-04T08:25:19.894" v="2694" actId="20577"/>
        <pc:sldMkLst>
          <pc:docMk/>
          <pc:sldMk cId="2068078070" sldId="315"/>
        </pc:sldMkLst>
        <pc:spChg chg="mod">
          <ac:chgData name="Kristin Roswall (RF-SISU Örebro län)" userId="049aee82-1b5f-47eb-aa7b-71bc69bb6f0d" providerId="ADAL" clId="{2B856920-8D1F-4406-AE57-D898F8223348}" dt="2020-02-21T08:17:03.981" v="30" actId="20577"/>
          <ac:spMkLst>
            <pc:docMk/>
            <pc:sldMk cId="2068078070" sldId="315"/>
            <ac:spMk id="4" creationId="{D442DEB7-D054-4163-A4B3-FA9D80315D17}"/>
          </ac:spMkLst>
        </pc:spChg>
        <pc:spChg chg="add mod">
          <ac:chgData name="Kristin Roswall (RF-SISU Örebro län)" userId="049aee82-1b5f-47eb-aa7b-71bc69bb6f0d" providerId="ADAL" clId="{2B856920-8D1F-4406-AE57-D898F8223348}" dt="2020-02-21T08:19:31.119" v="37" actId="1076"/>
          <ac:spMkLst>
            <pc:docMk/>
            <pc:sldMk cId="2068078070" sldId="315"/>
            <ac:spMk id="6" creationId="{7A10C140-406E-4690-B78C-E2123B55D0E2}"/>
          </ac:spMkLst>
        </pc:spChg>
        <pc:graphicFrameChg chg="add mod">
          <ac:chgData name="Kristin Roswall (RF-SISU Örebro län)" userId="049aee82-1b5f-47eb-aa7b-71bc69bb6f0d" providerId="ADAL" clId="{2B856920-8D1F-4406-AE57-D898F8223348}" dt="2020-02-27T15:52:48.428" v="2631" actId="14100"/>
          <ac:graphicFrameMkLst>
            <pc:docMk/>
            <pc:sldMk cId="2068078070" sldId="315"/>
            <ac:graphicFrameMk id="5" creationId="{A5A8C47A-797B-4194-B99F-DC40D2D5E3A5}"/>
          </ac:graphicFrameMkLst>
        </pc:graphicFrameChg>
        <pc:graphicFrameChg chg="add mod">
          <ac:chgData name="Kristin Roswall (RF-SISU Örebro län)" userId="049aee82-1b5f-47eb-aa7b-71bc69bb6f0d" providerId="ADAL" clId="{2B856920-8D1F-4406-AE57-D898F8223348}" dt="2020-02-27T15:52:54.837" v="2632" actId="1076"/>
          <ac:graphicFrameMkLst>
            <pc:docMk/>
            <pc:sldMk cId="2068078070" sldId="315"/>
            <ac:graphicFrameMk id="7" creationId="{DC761401-7E59-4009-A1F0-F4219D60B643}"/>
          </ac:graphicFrameMkLst>
        </pc:graphicFrameChg>
        <pc:picChg chg="add del">
          <ac:chgData name="Kristin Roswall (RF-SISU Örebro län)" userId="049aee82-1b5f-47eb-aa7b-71bc69bb6f0d" providerId="ADAL" clId="{2B856920-8D1F-4406-AE57-D898F8223348}" dt="2020-02-21T08:18:47.251" v="32"/>
          <ac:picMkLst>
            <pc:docMk/>
            <pc:sldMk cId="2068078070" sldId="315"/>
            <ac:picMk id="2" creationId="{D4ACD847-590A-479F-ABC1-2086289F030A}"/>
          </ac:picMkLst>
        </pc:picChg>
      </pc:sldChg>
      <pc:sldChg chg="addSp modSp add ord modNotesTx">
        <pc:chgData name="Kristin Roswall (RF-SISU Örebro län)" userId="049aee82-1b5f-47eb-aa7b-71bc69bb6f0d" providerId="ADAL" clId="{2B856920-8D1F-4406-AE57-D898F8223348}" dt="2020-03-04T09:01:55.288" v="2696" actId="20577"/>
        <pc:sldMkLst>
          <pc:docMk/>
          <pc:sldMk cId="654482598" sldId="316"/>
        </pc:sldMkLst>
        <pc:spChg chg="mod">
          <ac:chgData name="Kristin Roswall (RF-SISU Örebro län)" userId="049aee82-1b5f-47eb-aa7b-71bc69bb6f0d" providerId="ADAL" clId="{2B856920-8D1F-4406-AE57-D898F8223348}" dt="2020-02-21T08:22:04.520" v="87" actId="20577"/>
          <ac:spMkLst>
            <pc:docMk/>
            <pc:sldMk cId="654482598" sldId="316"/>
            <ac:spMk id="4" creationId="{D442DEB7-D054-4163-A4B3-FA9D80315D17}"/>
          </ac:spMkLst>
        </pc:spChg>
        <pc:graphicFrameChg chg="add mod">
          <ac:chgData name="Kristin Roswall (RF-SISU Örebro län)" userId="049aee82-1b5f-47eb-aa7b-71bc69bb6f0d" providerId="ADAL" clId="{2B856920-8D1F-4406-AE57-D898F8223348}" dt="2020-03-04T09:01:40.299" v="2695" actId="20577"/>
          <ac:graphicFrameMkLst>
            <pc:docMk/>
            <pc:sldMk cId="654482598" sldId="316"/>
            <ac:graphicFrameMk id="5" creationId="{D8303E06-E058-4613-A315-D4E1DCB8E87F}"/>
          </ac:graphicFrameMkLst>
        </pc:graphicFrameChg>
        <pc:graphicFrameChg chg="add mod">
          <ac:chgData name="Kristin Roswall (RF-SISU Örebro län)" userId="049aee82-1b5f-47eb-aa7b-71bc69bb6f0d" providerId="ADAL" clId="{2B856920-8D1F-4406-AE57-D898F8223348}" dt="2020-02-27T15:53:34.047" v="2640" actId="1076"/>
          <ac:graphicFrameMkLst>
            <pc:docMk/>
            <pc:sldMk cId="654482598" sldId="316"/>
            <ac:graphicFrameMk id="6" creationId="{F05BBC7E-AF44-48E6-B0DE-B93FFD73C61B}"/>
          </ac:graphicFrameMkLst>
        </pc:graphicFrameChg>
        <pc:picChg chg="add mod">
          <ac:chgData name="Kristin Roswall (RF-SISU Örebro län)" userId="049aee82-1b5f-47eb-aa7b-71bc69bb6f0d" providerId="ADAL" clId="{2B856920-8D1F-4406-AE57-D898F8223348}" dt="2020-02-21T08:24:18.429" v="102" actId="1076"/>
          <ac:picMkLst>
            <pc:docMk/>
            <pc:sldMk cId="654482598" sldId="316"/>
            <ac:picMk id="2" creationId="{FCA6B45C-99E2-4CA1-A0B8-2E278A112836}"/>
          </ac:picMkLst>
        </pc:picChg>
      </pc:sldChg>
      <pc:sldChg chg="addSp modSp add ord modNotesTx">
        <pc:chgData name="Kristin Roswall (RF-SISU Örebro län)" userId="049aee82-1b5f-47eb-aa7b-71bc69bb6f0d" providerId="ADAL" clId="{2B856920-8D1F-4406-AE57-D898F8223348}" dt="2020-03-04T09:04:14.847" v="2698" actId="20577"/>
        <pc:sldMkLst>
          <pc:docMk/>
          <pc:sldMk cId="210068590" sldId="317"/>
        </pc:sldMkLst>
        <pc:spChg chg="mod">
          <ac:chgData name="Kristin Roswall (RF-SISU Örebro län)" userId="049aee82-1b5f-47eb-aa7b-71bc69bb6f0d" providerId="ADAL" clId="{2B856920-8D1F-4406-AE57-D898F8223348}" dt="2020-02-21T08:25:13.352" v="131" actId="20577"/>
          <ac:spMkLst>
            <pc:docMk/>
            <pc:sldMk cId="210068590" sldId="317"/>
            <ac:spMk id="4" creationId="{D442DEB7-D054-4163-A4B3-FA9D80315D17}"/>
          </ac:spMkLst>
        </pc:spChg>
        <pc:graphicFrameChg chg="add mod">
          <ac:chgData name="Kristin Roswall (RF-SISU Örebro län)" userId="049aee82-1b5f-47eb-aa7b-71bc69bb6f0d" providerId="ADAL" clId="{2B856920-8D1F-4406-AE57-D898F8223348}" dt="2020-03-04T09:04:14.847" v="2698" actId="20577"/>
          <ac:graphicFrameMkLst>
            <pc:docMk/>
            <pc:sldMk cId="210068590" sldId="317"/>
            <ac:graphicFrameMk id="5" creationId="{2131E80E-177C-4361-AAB3-16770EDB5D2E}"/>
          </ac:graphicFrameMkLst>
        </pc:graphicFrameChg>
        <pc:graphicFrameChg chg="add mod">
          <ac:chgData name="Kristin Roswall (RF-SISU Örebro län)" userId="049aee82-1b5f-47eb-aa7b-71bc69bb6f0d" providerId="ADAL" clId="{2B856920-8D1F-4406-AE57-D898F8223348}" dt="2020-02-27T15:53:46.628" v="2643" actId="1076"/>
          <ac:graphicFrameMkLst>
            <pc:docMk/>
            <pc:sldMk cId="210068590" sldId="317"/>
            <ac:graphicFrameMk id="6" creationId="{60518DF1-B7EE-4F4F-8FEB-E143324A4C9A}"/>
          </ac:graphicFrameMkLst>
        </pc:graphicFrameChg>
        <pc:picChg chg="add mod">
          <ac:chgData name="Kristin Roswall (RF-SISU Örebro län)" userId="049aee82-1b5f-47eb-aa7b-71bc69bb6f0d" providerId="ADAL" clId="{2B856920-8D1F-4406-AE57-D898F8223348}" dt="2020-02-21T08:25:53.196" v="137" actId="1076"/>
          <ac:picMkLst>
            <pc:docMk/>
            <pc:sldMk cId="210068590" sldId="317"/>
            <ac:picMk id="2" creationId="{C664EF0D-ACE6-4624-AE5C-27D02D99AB3E}"/>
          </ac:picMkLst>
        </pc:picChg>
      </pc:sldChg>
      <pc:sldChg chg="addSp delSp modSp add ord">
        <pc:chgData name="Kristin Roswall (RF-SISU Örebro län)" userId="049aee82-1b5f-47eb-aa7b-71bc69bb6f0d" providerId="ADAL" clId="{2B856920-8D1F-4406-AE57-D898F8223348}" dt="2020-03-04T09:44:41.398" v="2704" actId="20577"/>
        <pc:sldMkLst>
          <pc:docMk/>
          <pc:sldMk cId="1138635483" sldId="318"/>
        </pc:sldMkLst>
        <pc:spChg chg="mod">
          <ac:chgData name="Kristin Roswall (RF-SISU Örebro län)" userId="049aee82-1b5f-47eb-aa7b-71bc69bb6f0d" providerId="ADAL" clId="{2B856920-8D1F-4406-AE57-D898F8223348}" dt="2020-02-21T08:28:55.430" v="188" actId="20577"/>
          <ac:spMkLst>
            <pc:docMk/>
            <pc:sldMk cId="1138635483" sldId="318"/>
            <ac:spMk id="4" creationId="{D442DEB7-D054-4163-A4B3-FA9D80315D17}"/>
          </ac:spMkLst>
        </pc:spChg>
        <pc:graphicFrameChg chg="del">
          <ac:chgData name="Kristin Roswall (RF-SISU Örebro län)" userId="049aee82-1b5f-47eb-aa7b-71bc69bb6f0d" providerId="ADAL" clId="{2B856920-8D1F-4406-AE57-D898F8223348}" dt="2020-02-21T08:26:39.754" v="142" actId="478"/>
          <ac:graphicFrameMkLst>
            <pc:docMk/>
            <pc:sldMk cId="1138635483" sldId="318"/>
            <ac:graphicFrameMk id="5" creationId="{2131E80E-177C-4361-AAB3-16770EDB5D2E}"/>
          </ac:graphicFrameMkLst>
        </pc:graphicFrameChg>
        <pc:graphicFrameChg chg="del">
          <ac:chgData name="Kristin Roswall (RF-SISU Örebro län)" userId="049aee82-1b5f-47eb-aa7b-71bc69bb6f0d" providerId="ADAL" clId="{2B856920-8D1F-4406-AE57-D898F8223348}" dt="2020-02-21T08:26:44.275" v="143" actId="478"/>
          <ac:graphicFrameMkLst>
            <pc:docMk/>
            <pc:sldMk cId="1138635483" sldId="318"/>
            <ac:graphicFrameMk id="6" creationId="{60518DF1-B7EE-4F4F-8FEB-E143324A4C9A}"/>
          </ac:graphicFrameMkLst>
        </pc:graphicFrameChg>
        <pc:graphicFrameChg chg="add mod">
          <ac:chgData name="Kristin Roswall (RF-SISU Örebro län)" userId="049aee82-1b5f-47eb-aa7b-71bc69bb6f0d" providerId="ADAL" clId="{2B856920-8D1F-4406-AE57-D898F8223348}" dt="2020-03-04T09:44:41.398" v="2704" actId="20577"/>
          <ac:graphicFrameMkLst>
            <pc:docMk/>
            <pc:sldMk cId="1138635483" sldId="318"/>
            <ac:graphicFrameMk id="7" creationId="{257D3918-BECA-46A4-8610-2864D36C27B0}"/>
          </ac:graphicFrameMkLst>
        </pc:graphicFrameChg>
        <pc:graphicFrameChg chg="add mod">
          <ac:chgData name="Kristin Roswall (RF-SISU Örebro län)" userId="049aee82-1b5f-47eb-aa7b-71bc69bb6f0d" providerId="ADAL" clId="{2B856920-8D1F-4406-AE57-D898F8223348}" dt="2020-02-27T15:54:18.981" v="2649" actId="1076"/>
          <ac:graphicFrameMkLst>
            <pc:docMk/>
            <pc:sldMk cId="1138635483" sldId="318"/>
            <ac:graphicFrameMk id="8" creationId="{66A9D8F9-052F-4C22-A14E-FD14D59C78E5}"/>
          </ac:graphicFrameMkLst>
        </pc:graphicFrameChg>
      </pc:sldChg>
      <pc:sldChg chg="addSp delSp modSp add ord modNotesTx">
        <pc:chgData name="Kristin Roswall (RF-SISU Örebro län)" userId="049aee82-1b5f-47eb-aa7b-71bc69bb6f0d" providerId="ADAL" clId="{2B856920-8D1F-4406-AE57-D898F8223348}" dt="2020-03-04T09:06:57.896" v="2703" actId="20577"/>
        <pc:sldMkLst>
          <pc:docMk/>
          <pc:sldMk cId="52733574" sldId="319"/>
        </pc:sldMkLst>
        <pc:spChg chg="mod">
          <ac:chgData name="Kristin Roswall (RF-SISU Örebro län)" userId="049aee82-1b5f-47eb-aa7b-71bc69bb6f0d" providerId="ADAL" clId="{2B856920-8D1F-4406-AE57-D898F8223348}" dt="2020-02-21T08:27:09.039" v="161" actId="20577"/>
          <ac:spMkLst>
            <pc:docMk/>
            <pc:sldMk cId="52733574" sldId="319"/>
            <ac:spMk id="4" creationId="{D442DEB7-D054-4163-A4B3-FA9D80315D17}"/>
          </ac:spMkLst>
        </pc:spChg>
        <pc:graphicFrameChg chg="del">
          <ac:chgData name="Kristin Roswall (RF-SISU Örebro län)" userId="049aee82-1b5f-47eb-aa7b-71bc69bb6f0d" providerId="ADAL" clId="{2B856920-8D1F-4406-AE57-D898F8223348}" dt="2020-02-21T08:26:30.247" v="140" actId="478"/>
          <ac:graphicFrameMkLst>
            <pc:docMk/>
            <pc:sldMk cId="52733574" sldId="319"/>
            <ac:graphicFrameMk id="5" creationId="{2131E80E-177C-4361-AAB3-16770EDB5D2E}"/>
          </ac:graphicFrameMkLst>
        </pc:graphicFrameChg>
        <pc:graphicFrameChg chg="del">
          <ac:chgData name="Kristin Roswall (RF-SISU Örebro län)" userId="049aee82-1b5f-47eb-aa7b-71bc69bb6f0d" providerId="ADAL" clId="{2B856920-8D1F-4406-AE57-D898F8223348}" dt="2020-02-21T08:26:36.550" v="141" actId="478"/>
          <ac:graphicFrameMkLst>
            <pc:docMk/>
            <pc:sldMk cId="52733574" sldId="319"/>
            <ac:graphicFrameMk id="6" creationId="{60518DF1-B7EE-4F4F-8FEB-E143324A4C9A}"/>
          </ac:graphicFrameMkLst>
        </pc:graphicFrameChg>
        <pc:graphicFrameChg chg="add mod">
          <ac:chgData name="Kristin Roswall (RF-SISU Örebro län)" userId="049aee82-1b5f-47eb-aa7b-71bc69bb6f0d" providerId="ADAL" clId="{2B856920-8D1F-4406-AE57-D898F8223348}" dt="2020-02-27T15:54:00.684" v="2645" actId="14100"/>
          <ac:graphicFrameMkLst>
            <pc:docMk/>
            <pc:sldMk cId="52733574" sldId="319"/>
            <ac:graphicFrameMk id="7" creationId="{605472AD-69DC-4BAE-9BF5-A390B58FC86E}"/>
          </ac:graphicFrameMkLst>
        </pc:graphicFrameChg>
        <pc:graphicFrameChg chg="add mod">
          <ac:chgData name="Kristin Roswall (RF-SISU Örebro län)" userId="049aee82-1b5f-47eb-aa7b-71bc69bb6f0d" providerId="ADAL" clId="{2B856920-8D1F-4406-AE57-D898F8223348}" dt="2020-02-27T15:54:05.691" v="2646" actId="1076"/>
          <ac:graphicFrameMkLst>
            <pc:docMk/>
            <pc:sldMk cId="52733574" sldId="319"/>
            <ac:graphicFrameMk id="8" creationId="{9FB733CD-022C-4BB7-BBC6-34BB6CD0F45C}"/>
          </ac:graphicFrameMkLst>
        </pc:graphicFrameChg>
      </pc:sldChg>
      <pc:sldChg chg="addSp delSp modSp add modNotesTx">
        <pc:chgData name="Kristin Roswall (RF-SISU Örebro län)" userId="049aee82-1b5f-47eb-aa7b-71bc69bb6f0d" providerId="ADAL" clId="{2B856920-8D1F-4406-AE57-D898F8223348}" dt="2020-03-04T09:45:06.150" v="2707" actId="20577"/>
        <pc:sldMkLst>
          <pc:docMk/>
          <pc:sldMk cId="3857670" sldId="320"/>
        </pc:sldMkLst>
        <pc:spChg chg="mod">
          <ac:chgData name="Kristin Roswall (RF-SISU Örebro län)" userId="049aee82-1b5f-47eb-aa7b-71bc69bb6f0d" providerId="ADAL" clId="{2B856920-8D1F-4406-AE57-D898F8223348}" dt="2020-02-24T07:28:32.106" v="1567" actId="20577"/>
          <ac:spMkLst>
            <pc:docMk/>
            <pc:sldMk cId="3857670" sldId="320"/>
            <ac:spMk id="4" creationId="{D442DEB7-D054-4163-A4B3-FA9D80315D17}"/>
          </ac:spMkLst>
        </pc:spChg>
        <pc:graphicFrameChg chg="del">
          <ac:chgData name="Kristin Roswall (RF-SISU Örebro län)" userId="049aee82-1b5f-47eb-aa7b-71bc69bb6f0d" providerId="ADAL" clId="{2B856920-8D1F-4406-AE57-D898F8223348}" dt="2020-02-21T08:30:40.837" v="195" actId="478"/>
          <ac:graphicFrameMkLst>
            <pc:docMk/>
            <pc:sldMk cId="3857670" sldId="320"/>
            <ac:graphicFrameMk id="7" creationId="{257D3918-BECA-46A4-8610-2864D36C27B0}"/>
          </ac:graphicFrameMkLst>
        </pc:graphicFrameChg>
        <pc:graphicFrameChg chg="del">
          <ac:chgData name="Kristin Roswall (RF-SISU Örebro län)" userId="049aee82-1b5f-47eb-aa7b-71bc69bb6f0d" providerId="ADAL" clId="{2B856920-8D1F-4406-AE57-D898F8223348}" dt="2020-02-21T08:30:44.659" v="197" actId="478"/>
          <ac:graphicFrameMkLst>
            <pc:docMk/>
            <pc:sldMk cId="3857670" sldId="320"/>
            <ac:graphicFrameMk id="8" creationId="{66A9D8F9-052F-4C22-A14E-FD14D59C78E5}"/>
          </ac:graphicFrameMkLst>
        </pc:graphicFrameChg>
        <pc:graphicFrameChg chg="add mod">
          <ac:chgData name="Kristin Roswall (RF-SISU Örebro län)" userId="049aee82-1b5f-47eb-aa7b-71bc69bb6f0d" providerId="ADAL" clId="{2B856920-8D1F-4406-AE57-D898F8223348}" dt="2020-03-04T09:44:49.104" v="2705" actId="20577"/>
          <ac:graphicFrameMkLst>
            <pc:docMk/>
            <pc:sldMk cId="3857670" sldId="320"/>
            <ac:graphicFrameMk id="9" creationId="{1365A621-6462-42CF-A6FF-FE9586298C5D}"/>
          </ac:graphicFrameMkLst>
        </pc:graphicFrameChg>
        <pc:graphicFrameChg chg="add mod">
          <ac:chgData name="Kristin Roswall (RF-SISU Örebro län)" userId="049aee82-1b5f-47eb-aa7b-71bc69bb6f0d" providerId="ADAL" clId="{2B856920-8D1F-4406-AE57-D898F8223348}" dt="2020-02-27T15:54:44.472" v="2654" actId="1076"/>
          <ac:graphicFrameMkLst>
            <pc:docMk/>
            <pc:sldMk cId="3857670" sldId="320"/>
            <ac:graphicFrameMk id="10" creationId="{8B5E4E9B-AD88-4054-8D12-FB062092AA6F}"/>
          </ac:graphicFrameMkLst>
        </pc:graphicFrameChg>
      </pc:sldChg>
      <pc:sldChg chg="addSp modSp add ord modNotesTx">
        <pc:chgData name="Kristin Roswall (RF-SISU Örebro län)" userId="049aee82-1b5f-47eb-aa7b-71bc69bb6f0d" providerId="ADAL" clId="{2B856920-8D1F-4406-AE57-D898F8223348}" dt="2020-02-27T15:19:09.020" v="2611" actId="108"/>
        <pc:sldMkLst>
          <pc:docMk/>
          <pc:sldMk cId="2741676157" sldId="321"/>
        </pc:sldMkLst>
        <pc:spChg chg="mod">
          <ac:chgData name="Kristin Roswall (RF-SISU Örebro län)" userId="049aee82-1b5f-47eb-aa7b-71bc69bb6f0d" providerId="ADAL" clId="{2B856920-8D1F-4406-AE57-D898F8223348}" dt="2020-02-21T09:02:33.879" v="892" actId="20577"/>
          <ac:spMkLst>
            <pc:docMk/>
            <pc:sldMk cId="2741676157" sldId="321"/>
            <ac:spMk id="4" creationId="{D442DEB7-D054-4163-A4B3-FA9D80315D17}"/>
          </ac:spMkLst>
        </pc:spChg>
        <pc:graphicFrameChg chg="add mod modGraphic">
          <ac:chgData name="Kristin Roswall (RF-SISU Örebro län)" userId="049aee82-1b5f-47eb-aa7b-71bc69bb6f0d" providerId="ADAL" clId="{2B856920-8D1F-4406-AE57-D898F8223348}" dt="2020-02-27T15:19:09.020" v="2611" actId="108"/>
          <ac:graphicFrameMkLst>
            <pc:docMk/>
            <pc:sldMk cId="2741676157" sldId="321"/>
            <ac:graphicFrameMk id="5" creationId="{DA19A70C-B678-4DF8-9B76-941557B4328D}"/>
          </ac:graphicFrameMkLst>
        </pc:graphicFrameChg>
        <pc:picChg chg="add">
          <ac:chgData name="Kristin Roswall (RF-SISU Örebro län)" userId="049aee82-1b5f-47eb-aa7b-71bc69bb6f0d" providerId="ADAL" clId="{2B856920-8D1F-4406-AE57-D898F8223348}" dt="2020-02-26T07:07:55.448" v="1952"/>
          <ac:picMkLst>
            <pc:docMk/>
            <pc:sldMk cId="2741676157" sldId="321"/>
            <ac:picMk id="6" creationId="{CB314E3C-54A8-410E-A71B-A8E02859A787}"/>
          </ac:picMkLst>
        </pc:picChg>
      </pc:sldChg>
      <pc:sldChg chg="addSp modSp add mod ord modNotesTx">
        <pc:chgData name="Kristin Roswall (RF-SISU Örebro län)" userId="049aee82-1b5f-47eb-aa7b-71bc69bb6f0d" providerId="ADAL" clId="{2B856920-8D1F-4406-AE57-D898F8223348}" dt="2020-02-27T15:55:41.239" v="2664" actId="14100"/>
        <pc:sldMkLst>
          <pc:docMk/>
          <pc:sldMk cId="849889666" sldId="322"/>
        </pc:sldMkLst>
        <pc:spChg chg="mod">
          <ac:chgData name="Kristin Roswall (RF-SISU Örebro län)" userId="049aee82-1b5f-47eb-aa7b-71bc69bb6f0d" providerId="ADAL" clId="{2B856920-8D1F-4406-AE57-D898F8223348}" dt="2020-02-24T07:02:13.053" v="969" actId="20577"/>
          <ac:spMkLst>
            <pc:docMk/>
            <pc:sldMk cId="849889666" sldId="322"/>
            <ac:spMk id="4" creationId="{D442DEB7-D054-4163-A4B3-FA9D80315D17}"/>
          </ac:spMkLst>
        </pc:spChg>
        <pc:spChg chg="add mod">
          <ac:chgData name="Kristin Roswall (RF-SISU Örebro län)" userId="049aee82-1b5f-47eb-aa7b-71bc69bb6f0d" providerId="ADAL" clId="{2B856920-8D1F-4406-AE57-D898F8223348}" dt="2020-02-24T07:03:19.329" v="977" actId="20577"/>
          <ac:spMkLst>
            <pc:docMk/>
            <pc:sldMk cId="849889666" sldId="322"/>
            <ac:spMk id="6" creationId="{961173E7-8D98-4102-A27C-C2C65574570F}"/>
          </ac:spMkLst>
        </pc:spChg>
        <pc:graphicFrameChg chg="add mod">
          <ac:chgData name="Kristin Roswall (RF-SISU Örebro län)" userId="049aee82-1b5f-47eb-aa7b-71bc69bb6f0d" providerId="ADAL" clId="{2B856920-8D1F-4406-AE57-D898F8223348}" dt="2020-02-27T15:55:41.239" v="2664" actId="14100"/>
          <ac:graphicFrameMkLst>
            <pc:docMk/>
            <pc:sldMk cId="849889666" sldId="322"/>
            <ac:graphicFrameMk id="5" creationId="{82B1C9EC-034D-4E25-AEDE-4A8D1DEE0BA1}"/>
          </ac:graphicFrameMkLst>
        </pc:graphicFrameChg>
      </pc:sldChg>
      <pc:sldChg chg="addSp modSp add mod ord modNotesTx">
        <pc:chgData name="Kristin Roswall (RF-SISU Örebro län)" userId="049aee82-1b5f-47eb-aa7b-71bc69bb6f0d" providerId="ADAL" clId="{2B856920-8D1F-4406-AE57-D898F8223348}" dt="2020-02-27T15:55:21.403" v="2660" actId="14100"/>
        <pc:sldMkLst>
          <pc:docMk/>
          <pc:sldMk cId="4166987038" sldId="323"/>
        </pc:sldMkLst>
        <pc:spChg chg="mod">
          <ac:chgData name="Kristin Roswall (RF-SISU Örebro län)" userId="049aee82-1b5f-47eb-aa7b-71bc69bb6f0d" providerId="ADAL" clId="{2B856920-8D1F-4406-AE57-D898F8223348}" dt="2020-02-24T07:27:46.042" v="1558" actId="20577"/>
          <ac:spMkLst>
            <pc:docMk/>
            <pc:sldMk cId="4166987038" sldId="323"/>
            <ac:spMk id="4" creationId="{D442DEB7-D054-4163-A4B3-FA9D80315D17}"/>
          </ac:spMkLst>
        </pc:spChg>
        <pc:spChg chg="add">
          <ac:chgData name="Kristin Roswall (RF-SISU Örebro län)" userId="049aee82-1b5f-47eb-aa7b-71bc69bb6f0d" providerId="ADAL" clId="{2B856920-8D1F-4406-AE57-D898F8223348}" dt="2020-02-25T14:42:11.935" v="1937"/>
          <ac:spMkLst>
            <pc:docMk/>
            <pc:sldMk cId="4166987038" sldId="323"/>
            <ac:spMk id="6" creationId="{AD96955C-A95D-450D-AEEA-B973CA20743B}"/>
          </ac:spMkLst>
        </pc:spChg>
        <pc:graphicFrameChg chg="add mod">
          <ac:chgData name="Kristin Roswall (RF-SISU Örebro län)" userId="049aee82-1b5f-47eb-aa7b-71bc69bb6f0d" providerId="ADAL" clId="{2B856920-8D1F-4406-AE57-D898F8223348}" dt="2020-02-27T15:55:21.403" v="2660" actId="14100"/>
          <ac:graphicFrameMkLst>
            <pc:docMk/>
            <pc:sldMk cId="4166987038" sldId="323"/>
            <ac:graphicFrameMk id="5" creationId="{EBAD26A5-9E22-42CB-B0A9-38B9079493D6}"/>
          </ac:graphicFrameMkLst>
        </pc:graphicFrameChg>
      </pc:sldChg>
      <pc:sldChg chg="addSp modSp add mod ord modNotesTx">
        <pc:chgData name="Kristin Roswall (RF-SISU Örebro län)" userId="049aee82-1b5f-47eb-aa7b-71bc69bb6f0d" providerId="ADAL" clId="{2B856920-8D1F-4406-AE57-D898F8223348}" dt="2020-02-27T15:55:15.910" v="2659" actId="14100"/>
        <pc:sldMkLst>
          <pc:docMk/>
          <pc:sldMk cId="705108254" sldId="324"/>
        </pc:sldMkLst>
        <pc:spChg chg="mod">
          <ac:chgData name="Kristin Roswall (RF-SISU Örebro län)" userId="049aee82-1b5f-47eb-aa7b-71bc69bb6f0d" providerId="ADAL" clId="{2B856920-8D1F-4406-AE57-D898F8223348}" dt="2020-02-24T07:27:41.320" v="1557" actId="20577"/>
          <ac:spMkLst>
            <pc:docMk/>
            <pc:sldMk cId="705108254" sldId="324"/>
            <ac:spMk id="4" creationId="{D442DEB7-D054-4163-A4B3-FA9D80315D17}"/>
          </ac:spMkLst>
        </pc:spChg>
        <pc:spChg chg="add">
          <ac:chgData name="Kristin Roswall (RF-SISU Örebro län)" userId="049aee82-1b5f-47eb-aa7b-71bc69bb6f0d" providerId="ADAL" clId="{2B856920-8D1F-4406-AE57-D898F8223348}" dt="2020-02-25T14:41:26.634" v="1933"/>
          <ac:spMkLst>
            <pc:docMk/>
            <pc:sldMk cId="705108254" sldId="324"/>
            <ac:spMk id="6" creationId="{04BB32D1-E3BF-4923-9897-117E4B8BBBD0}"/>
          </ac:spMkLst>
        </pc:spChg>
        <pc:graphicFrameChg chg="add mod">
          <ac:chgData name="Kristin Roswall (RF-SISU Örebro län)" userId="049aee82-1b5f-47eb-aa7b-71bc69bb6f0d" providerId="ADAL" clId="{2B856920-8D1F-4406-AE57-D898F8223348}" dt="2020-02-27T15:55:15.910" v="2659" actId="14100"/>
          <ac:graphicFrameMkLst>
            <pc:docMk/>
            <pc:sldMk cId="705108254" sldId="324"/>
            <ac:graphicFrameMk id="5" creationId="{32520543-1966-47AC-ACC7-554AAD98E7B4}"/>
          </ac:graphicFrameMkLst>
        </pc:graphicFrameChg>
      </pc:sldChg>
      <pc:sldChg chg="addSp delSp modSp add ord modNotesTx">
        <pc:chgData name="Kristin Roswall (RF-SISU Örebro län)" userId="049aee82-1b5f-47eb-aa7b-71bc69bb6f0d" providerId="ADAL" clId="{2B856920-8D1F-4406-AE57-D898F8223348}" dt="2020-02-27T15:55:02.642" v="2657" actId="14100"/>
        <pc:sldMkLst>
          <pc:docMk/>
          <pc:sldMk cId="3829384209" sldId="325"/>
        </pc:sldMkLst>
        <pc:spChg chg="mod">
          <ac:chgData name="Kristin Roswall (RF-SISU Örebro län)" userId="049aee82-1b5f-47eb-aa7b-71bc69bb6f0d" providerId="ADAL" clId="{2B856920-8D1F-4406-AE57-D898F8223348}" dt="2020-02-24T07:27:55.511" v="1559" actId="14100"/>
          <ac:spMkLst>
            <pc:docMk/>
            <pc:sldMk cId="3829384209" sldId="325"/>
            <ac:spMk id="4" creationId="{D442DEB7-D054-4163-A4B3-FA9D80315D17}"/>
          </ac:spMkLst>
        </pc:spChg>
        <pc:spChg chg="add">
          <ac:chgData name="Kristin Roswall (RF-SISU Örebro län)" userId="049aee82-1b5f-47eb-aa7b-71bc69bb6f0d" providerId="ADAL" clId="{2B856920-8D1F-4406-AE57-D898F8223348}" dt="2020-02-25T14:15:16.643" v="1852"/>
          <ac:spMkLst>
            <pc:docMk/>
            <pc:sldMk cId="3829384209" sldId="325"/>
            <ac:spMk id="5" creationId="{75D16E83-F31C-4731-A5F0-933B1DCF078A}"/>
          </ac:spMkLst>
        </pc:spChg>
        <pc:spChg chg="add mod">
          <ac:chgData name="Kristin Roswall (RF-SISU Örebro län)" userId="049aee82-1b5f-47eb-aa7b-71bc69bb6f0d" providerId="ADAL" clId="{2B856920-8D1F-4406-AE57-D898F8223348}" dt="2020-02-25T14:16:43.888" v="1880" actId="20577"/>
          <ac:spMkLst>
            <pc:docMk/>
            <pc:sldMk cId="3829384209" sldId="325"/>
            <ac:spMk id="7" creationId="{5CA5B45D-30B9-47A8-BCB0-53F73FCBACBB}"/>
          </ac:spMkLst>
        </pc:spChg>
        <pc:graphicFrameChg chg="add mod modGraphic">
          <ac:chgData name="Kristin Roswall (RF-SISU Örebro län)" userId="049aee82-1b5f-47eb-aa7b-71bc69bb6f0d" providerId="ADAL" clId="{2B856920-8D1F-4406-AE57-D898F8223348}" dt="2020-02-27T15:55:02.642" v="2657" actId="14100"/>
          <ac:graphicFrameMkLst>
            <pc:docMk/>
            <pc:sldMk cId="3829384209" sldId="325"/>
            <ac:graphicFrameMk id="2" creationId="{BB2DC893-A2C7-4B39-8042-9B565BB4F05E}"/>
          </ac:graphicFrameMkLst>
        </pc:graphicFrameChg>
        <pc:picChg chg="add del mod">
          <ac:chgData name="Kristin Roswall (RF-SISU Örebro län)" userId="049aee82-1b5f-47eb-aa7b-71bc69bb6f0d" providerId="ADAL" clId="{2B856920-8D1F-4406-AE57-D898F8223348}" dt="2020-02-25T14:15:37.181" v="1855" actId="478"/>
          <ac:picMkLst>
            <pc:docMk/>
            <pc:sldMk cId="3829384209" sldId="325"/>
            <ac:picMk id="6" creationId="{8EFB79B0-3317-42F0-8FDA-57A55F045877}"/>
          </ac:picMkLst>
        </pc:picChg>
      </pc:sldChg>
      <pc:sldChg chg="addSp modSp add mod modNotesTx">
        <pc:chgData name="Kristin Roswall (RF-SISU Örebro län)" userId="049aee82-1b5f-47eb-aa7b-71bc69bb6f0d" providerId="ADAL" clId="{2B856920-8D1F-4406-AE57-D898F8223348}" dt="2020-02-27T15:55:54.823" v="2666" actId="14100"/>
        <pc:sldMkLst>
          <pc:docMk/>
          <pc:sldMk cId="4186931502" sldId="326"/>
        </pc:sldMkLst>
        <pc:spChg chg="mod">
          <ac:chgData name="Kristin Roswall (RF-SISU Örebro län)" userId="049aee82-1b5f-47eb-aa7b-71bc69bb6f0d" providerId="ADAL" clId="{2B856920-8D1F-4406-AE57-D898F8223348}" dt="2020-02-24T07:07:15.667" v="1116" actId="20577"/>
          <ac:spMkLst>
            <pc:docMk/>
            <pc:sldMk cId="4186931502" sldId="326"/>
            <ac:spMk id="4" creationId="{D442DEB7-D054-4163-A4B3-FA9D80315D17}"/>
          </ac:spMkLst>
        </pc:spChg>
        <pc:graphicFrameChg chg="add mod">
          <ac:chgData name="Kristin Roswall (RF-SISU Örebro län)" userId="049aee82-1b5f-47eb-aa7b-71bc69bb6f0d" providerId="ADAL" clId="{2B856920-8D1F-4406-AE57-D898F8223348}" dt="2020-02-27T15:55:54.823" v="2666" actId="14100"/>
          <ac:graphicFrameMkLst>
            <pc:docMk/>
            <pc:sldMk cId="4186931502" sldId="326"/>
            <ac:graphicFrameMk id="5" creationId="{8C208E6B-84EE-4B1C-ADDF-54C86A02159F}"/>
          </ac:graphicFrameMkLst>
        </pc:graphicFrameChg>
        <pc:picChg chg="add mod">
          <ac:chgData name="Kristin Roswall (RF-SISU Örebro län)" userId="049aee82-1b5f-47eb-aa7b-71bc69bb6f0d" providerId="ADAL" clId="{2B856920-8D1F-4406-AE57-D898F8223348}" dt="2020-02-24T07:08:30.053" v="1124" actId="1076"/>
          <ac:picMkLst>
            <pc:docMk/>
            <pc:sldMk cId="4186931502" sldId="326"/>
            <ac:picMk id="2" creationId="{E5527E0C-296D-407A-A006-AA0D934D7CE1}"/>
          </ac:picMkLst>
        </pc:picChg>
      </pc:sldChg>
      <pc:sldChg chg="addSp modSp add mod modNotesTx">
        <pc:chgData name="Kristin Roswall (RF-SISU Örebro län)" userId="049aee82-1b5f-47eb-aa7b-71bc69bb6f0d" providerId="ADAL" clId="{2B856920-8D1F-4406-AE57-D898F8223348}" dt="2020-02-27T15:56:12.404" v="2670" actId="14100"/>
        <pc:sldMkLst>
          <pc:docMk/>
          <pc:sldMk cId="4012851911" sldId="327"/>
        </pc:sldMkLst>
        <pc:spChg chg="mod">
          <ac:chgData name="Kristin Roswall (RF-SISU Örebro län)" userId="049aee82-1b5f-47eb-aa7b-71bc69bb6f0d" providerId="ADAL" clId="{2B856920-8D1F-4406-AE57-D898F8223348}" dt="2020-02-24T07:19:25.430" v="1307" actId="20577"/>
          <ac:spMkLst>
            <pc:docMk/>
            <pc:sldMk cId="4012851911" sldId="327"/>
            <ac:spMk id="4" creationId="{D442DEB7-D054-4163-A4B3-FA9D80315D17}"/>
          </ac:spMkLst>
        </pc:spChg>
        <pc:graphicFrameChg chg="add mod">
          <ac:chgData name="Kristin Roswall (RF-SISU Örebro län)" userId="049aee82-1b5f-47eb-aa7b-71bc69bb6f0d" providerId="ADAL" clId="{2B856920-8D1F-4406-AE57-D898F8223348}" dt="2020-02-27T15:56:12.404" v="2670" actId="14100"/>
          <ac:graphicFrameMkLst>
            <pc:docMk/>
            <pc:sldMk cId="4012851911" sldId="327"/>
            <ac:graphicFrameMk id="5" creationId="{60DC27CD-A60F-4FF4-9310-6E66C51CC7DE}"/>
          </ac:graphicFrameMkLst>
        </pc:graphicFrameChg>
        <pc:picChg chg="add">
          <ac:chgData name="Kristin Roswall (RF-SISU Örebro län)" userId="049aee82-1b5f-47eb-aa7b-71bc69bb6f0d" providerId="ADAL" clId="{2B856920-8D1F-4406-AE57-D898F8223348}" dt="2020-02-24T07:13:13.900" v="1231"/>
          <ac:picMkLst>
            <pc:docMk/>
            <pc:sldMk cId="4012851911" sldId="327"/>
            <ac:picMk id="6" creationId="{499DA936-B52C-4928-942F-AEDBF231725E}"/>
          </ac:picMkLst>
        </pc:picChg>
      </pc:sldChg>
      <pc:sldChg chg="addSp modSp add mod modNotesTx">
        <pc:chgData name="Kristin Roswall (RF-SISU Örebro län)" userId="049aee82-1b5f-47eb-aa7b-71bc69bb6f0d" providerId="ADAL" clId="{2B856920-8D1F-4406-AE57-D898F8223348}" dt="2020-02-27T15:56:04.975" v="2668" actId="14100"/>
        <pc:sldMkLst>
          <pc:docMk/>
          <pc:sldMk cId="2863341307" sldId="328"/>
        </pc:sldMkLst>
        <pc:spChg chg="mod">
          <ac:chgData name="Kristin Roswall (RF-SISU Örebro län)" userId="049aee82-1b5f-47eb-aa7b-71bc69bb6f0d" providerId="ADAL" clId="{2B856920-8D1F-4406-AE57-D898F8223348}" dt="2020-02-24T07:17:02.084" v="1245" actId="20577"/>
          <ac:spMkLst>
            <pc:docMk/>
            <pc:sldMk cId="2863341307" sldId="328"/>
            <ac:spMk id="4" creationId="{D442DEB7-D054-4163-A4B3-FA9D80315D17}"/>
          </ac:spMkLst>
        </pc:spChg>
        <pc:graphicFrameChg chg="add mod">
          <ac:chgData name="Kristin Roswall (RF-SISU Örebro län)" userId="049aee82-1b5f-47eb-aa7b-71bc69bb6f0d" providerId="ADAL" clId="{2B856920-8D1F-4406-AE57-D898F8223348}" dt="2020-02-27T15:56:04.975" v="2668" actId="14100"/>
          <ac:graphicFrameMkLst>
            <pc:docMk/>
            <pc:sldMk cId="2863341307" sldId="328"/>
            <ac:graphicFrameMk id="5" creationId="{EEACBF76-9F66-4A0A-B08F-6BFCF8E83B05}"/>
          </ac:graphicFrameMkLst>
        </pc:graphicFrameChg>
        <pc:picChg chg="add mod">
          <ac:chgData name="Kristin Roswall (RF-SISU Örebro län)" userId="049aee82-1b5f-47eb-aa7b-71bc69bb6f0d" providerId="ADAL" clId="{2B856920-8D1F-4406-AE57-D898F8223348}" dt="2020-02-24T07:13:10.332" v="1230" actId="1076"/>
          <ac:picMkLst>
            <pc:docMk/>
            <pc:sldMk cId="2863341307" sldId="328"/>
            <ac:picMk id="2" creationId="{10DE7531-CF01-4DEA-A25E-EBD4103A922B}"/>
          </ac:picMkLst>
        </pc:picChg>
      </pc:sldChg>
      <pc:sldChg chg="addSp modSp add mod modNotesTx">
        <pc:chgData name="Kristin Roswall (RF-SISU Örebro län)" userId="049aee82-1b5f-47eb-aa7b-71bc69bb6f0d" providerId="ADAL" clId="{2B856920-8D1F-4406-AE57-D898F8223348}" dt="2020-02-27T15:56:21.929" v="2672" actId="14100"/>
        <pc:sldMkLst>
          <pc:docMk/>
          <pc:sldMk cId="3816595993" sldId="329"/>
        </pc:sldMkLst>
        <pc:spChg chg="mod">
          <ac:chgData name="Kristin Roswall (RF-SISU Örebro län)" userId="049aee82-1b5f-47eb-aa7b-71bc69bb6f0d" providerId="ADAL" clId="{2B856920-8D1F-4406-AE57-D898F8223348}" dt="2020-02-24T07:30:02.794" v="1597" actId="20577"/>
          <ac:spMkLst>
            <pc:docMk/>
            <pc:sldMk cId="3816595993" sldId="329"/>
            <ac:spMk id="4" creationId="{D442DEB7-D054-4163-A4B3-FA9D80315D17}"/>
          </ac:spMkLst>
        </pc:spChg>
        <pc:graphicFrameChg chg="add mod">
          <ac:chgData name="Kristin Roswall (RF-SISU Örebro län)" userId="049aee82-1b5f-47eb-aa7b-71bc69bb6f0d" providerId="ADAL" clId="{2B856920-8D1F-4406-AE57-D898F8223348}" dt="2020-02-27T15:56:21.929" v="2672" actId="14100"/>
          <ac:graphicFrameMkLst>
            <pc:docMk/>
            <pc:sldMk cId="3816595993" sldId="329"/>
            <ac:graphicFrameMk id="5" creationId="{4328C0E9-0B78-4B3F-81C4-E545270EECF9}"/>
          </ac:graphicFrameMkLst>
        </pc:graphicFrameChg>
        <pc:picChg chg="add">
          <ac:chgData name="Kristin Roswall (RF-SISU Örebro län)" userId="049aee82-1b5f-47eb-aa7b-71bc69bb6f0d" providerId="ADAL" clId="{2B856920-8D1F-4406-AE57-D898F8223348}" dt="2020-02-24T07:30:35.538" v="1602"/>
          <ac:picMkLst>
            <pc:docMk/>
            <pc:sldMk cId="3816595993" sldId="329"/>
            <ac:picMk id="6" creationId="{893F427B-8045-4486-8E3C-BD1553AC3D58}"/>
          </ac:picMkLst>
        </pc:picChg>
      </pc:sldChg>
      <pc:sldChg chg="addSp modSp add del">
        <pc:chgData name="Kristin Roswall (RF-SISU Örebro län)" userId="049aee82-1b5f-47eb-aa7b-71bc69bb6f0d" providerId="ADAL" clId="{2B856920-8D1F-4406-AE57-D898F8223348}" dt="2020-02-26T08:26:28.563" v="2514" actId="2696"/>
        <pc:sldMkLst>
          <pc:docMk/>
          <pc:sldMk cId="62713188" sldId="330"/>
        </pc:sldMkLst>
        <pc:spChg chg="add mod">
          <ac:chgData name="Kristin Roswall (RF-SISU Örebro län)" userId="049aee82-1b5f-47eb-aa7b-71bc69bb6f0d" providerId="ADAL" clId="{2B856920-8D1F-4406-AE57-D898F8223348}" dt="2020-02-26T08:20:24.862" v="2466" actId="20577"/>
          <ac:spMkLst>
            <pc:docMk/>
            <pc:sldMk cId="62713188" sldId="330"/>
            <ac:spMk id="5" creationId="{27C272ED-AD6E-4C83-90CB-46B465F6E090}"/>
          </ac:spMkLst>
        </pc:spChg>
      </pc:sldChg>
      <pc:sldChg chg="add">
        <pc:chgData name="Kristin Roswall (RF-SISU Örebro län)" userId="049aee82-1b5f-47eb-aa7b-71bc69bb6f0d" providerId="ADAL" clId="{2B856920-8D1F-4406-AE57-D898F8223348}" dt="2020-03-04T14:43:39.626" v="2719"/>
        <pc:sldMkLst>
          <pc:docMk/>
          <pc:sldMk cId="501224975" sldId="330"/>
        </pc:sldMkLst>
      </pc:sldChg>
      <pc:sldChg chg="add del">
        <pc:chgData name="Kristin Roswall (RF-SISU Örebro län)" userId="049aee82-1b5f-47eb-aa7b-71bc69bb6f0d" providerId="ADAL" clId="{2B856920-8D1F-4406-AE57-D898F8223348}" dt="2020-02-21T09:02:42.810" v="893" actId="2696"/>
        <pc:sldMkLst>
          <pc:docMk/>
          <pc:sldMk cId="901347489" sldId="330"/>
        </pc:sldMkLst>
      </pc:sldChg>
    </pc:docChg>
  </pc:docChgLst>
  <pc:docChgLst>
    <pc:chgData name="Lucas Forsberg (RF-SISU Örebro Län)" userId="S::lucas.forsberg@rfsisu.se::8389ac24-e803-46d6-a11c-cba2dd639827" providerId="AD" clId="Web-{32B358CE-B275-4985-8FF8-423A0338B477}"/>
    <pc:docChg chg="modSld">
      <pc:chgData name="Lucas Forsberg (RF-SISU Örebro Län)" userId="S::lucas.forsberg@rfsisu.se::8389ac24-e803-46d6-a11c-cba2dd639827" providerId="AD" clId="Web-{32B358CE-B275-4985-8FF8-423A0338B477}" dt="2020-02-18T14:41:07.455" v="11" actId="1076"/>
      <pc:docMkLst>
        <pc:docMk/>
      </pc:docMkLst>
      <pc:sldChg chg="addSp modSp">
        <pc:chgData name="Lucas Forsberg (RF-SISU Örebro Län)" userId="S::lucas.forsberg@rfsisu.se::8389ac24-e803-46d6-a11c-cba2dd639827" providerId="AD" clId="Web-{32B358CE-B275-4985-8FF8-423A0338B477}" dt="2020-02-18T14:41:07.455" v="11" actId="1076"/>
        <pc:sldMkLst>
          <pc:docMk/>
          <pc:sldMk cId="405632383" sldId="304"/>
        </pc:sldMkLst>
        <pc:spChg chg="mod">
          <ac:chgData name="Lucas Forsberg (RF-SISU Örebro Län)" userId="S::lucas.forsberg@rfsisu.se::8389ac24-e803-46d6-a11c-cba2dd639827" providerId="AD" clId="Web-{32B358CE-B275-4985-8FF8-423A0338B477}" dt="2020-02-18T14:40:58.939" v="10" actId="20577"/>
          <ac:spMkLst>
            <pc:docMk/>
            <pc:sldMk cId="405632383" sldId="304"/>
            <ac:spMk id="4" creationId="{D442DEB7-D054-4163-A4B3-FA9D80315D17}"/>
          </ac:spMkLst>
        </pc:spChg>
        <pc:picChg chg="add mod">
          <ac:chgData name="Lucas Forsberg (RF-SISU Örebro Län)" userId="S::lucas.forsberg@rfsisu.se::8389ac24-e803-46d6-a11c-cba2dd639827" providerId="AD" clId="Web-{32B358CE-B275-4985-8FF8-423A0338B477}" dt="2020-02-18T14:41:07.455" v="11" actId="1076"/>
          <ac:picMkLst>
            <pc:docMk/>
            <pc:sldMk cId="405632383" sldId="304"/>
            <ac:picMk id="2" creationId="{607513F5-50F9-4CBA-B0F7-A1E60463DA13}"/>
          </ac:picMkLst>
        </pc:picChg>
      </pc:sldChg>
    </pc:docChg>
  </pc:docChgLst>
  <pc:docChgLst>
    <pc:chgData name="Lucas Forsberg (RF-SISU Örebro Län)" userId="S::lucas.forsberg@rfsisu.se::8389ac24-e803-46d6-a11c-cba2dd639827" providerId="AD" clId="Web-{B6E5825D-EB40-4B62-9204-C782E10B7F3E}"/>
    <pc:docChg chg="modSld">
      <pc:chgData name="Lucas Forsberg (RF-SISU Örebro Län)" userId="S::lucas.forsberg@rfsisu.se::8389ac24-e803-46d6-a11c-cba2dd639827" providerId="AD" clId="Web-{B6E5825D-EB40-4B62-9204-C782E10B7F3E}" dt="2020-02-24T13:02:00.556" v="2" actId="1076"/>
      <pc:docMkLst>
        <pc:docMk/>
      </pc:docMkLst>
      <pc:sldChg chg="modSp">
        <pc:chgData name="Lucas Forsberg (RF-SISU Örebro Län)" userId="S::lucas.forsberg@rfsisu.se::8389ac24-e803-46d6-a11c-cba2dd639827" providerId="AD" clId="Web-{B6E5825D-EB40-4B62-9204-C782E10B7F3E}" dt="2020-02-24T13:02:00.556" v="2" actId="1076"/>
        <pc:sldMkLst>
          <pc:docMk/>
          <pc:sldMk cId="405632383" sldId="304"/>
        </pc:sldMkLst>
        <pc:spChg chg="mod">
          <ac:chgData name="Lucas Forsberg (RF-SISU Örebro Län)" userId="S::lucas.forsberg@rfsisu.se::8389ac24-e803-46d6-a11c-cba2dd639827" providerId="AD" clId="Web-{B6E5825D-EB40-4B62-9204-C782E10B7F3E}" dt="2020-02-24T13:01:52.400" v="1" actId="1076"/>
          <ac:spMkLst>
            <pc:docMk/>
            <pc:sldMk cId="405632383" sldId="304"/>
            <ac:spMk id="6" creationId="{945B0605-B2D1-4C65-876D-81EF63537895}"/>
          </ac:spMkLst>
        </pc:spChg>
        <pc:picChg chg="mod">
          <ac:chgData name="Lucas Forsberg (RF-SISU Örebro Län)" userId="S::lucas.forsberg@rfsisu.se::8389ac24-e803-46d6-a11c-cba2dd639827" providerId="AD" clId="Web-{B6E5825D-EB40-4B62-9204-C782E10B7F3E}" dt="2020-02-24T13:02:00.556" v="2" actId="1076"/>
          <ac:picMkLst>
            <pc:docMk/>
            <pc:sldMk cId="405632383" sldId="304"/>
            <ac:picMk id="7" creationId="{1B7B8CAF-D34F-4080-A57A-2587E7346F5F}"/>
          </ac:picMkLst>
        </pc:picChg>
      </pc:sldChg>
    </pc:docChg>
  </pc:docChgLst>
  <pc:docChgLst>
    <pc:chgData name="Tina Modin (RF-SISU Örebro län)" userId="f9679ce2-c6a8-44b6-87eb-0f4250525d8e" providerId="ADAL" clId="{1583D25A-46D8-43CE-8A4C-065C10FD569A}"/>
    <pc:docChg chg="addSld delSld modSld">
      <pc:chgData name="Tina Modin (RF-SISU Örebro län)" userId="f9679ce2-c6a8-44b6-87eb-0f4250525d8e" providerId="ADAL" clId="{1583D25A-46D8-43CE-8A4C-065C10FD569A}" dt="2020-02-04T08:18:21.278" v="5"/>
      <pc:docMkLst>
        <pc:docMk/>
      </pc:docMkLst>
      <pc:sldChg chg="addSp delSp modSp add del">
        <pc:chgData name="Tina Modin (RF-SISU Örebro län)" userId="f9679ce2-c6a8-44b6-87eb-0f4250525d8e" providerId="ADAL" clId="{1583D25A-46D8-43CE-8A4C-065C10FD569A}" dt="2020-02-04T08:18:21.278" v="5"/>
        <pc:sldMkLst>
          <pc:docMk/>
          <pc:sldMk cId="2202273607" sldId="288"/>
        </pc:sldMkLst>
        <pc:spChg chg="add del mod">
          <ac:chgData name="Tina Modin (RF-SISU Örebro län)" userId="f9679ce2-c6a8-44b6-87eb-0f4250525d8e" providerId="ADAL" clId="{1583D25A-46D8-43CE-8A4C-065C10FD569A}" dt="2020-02-04T08:18:21.278" v="5"/>
          <ac:spMkLst>
            <pc:docMk/>
            <pc:sldMk cId="2202273607" sldId="288"/>
            <ac:spMk id="2" creationId="{4521CFBC-082A-4613-8FAA-8367A676F0E4}"/>
          </ac:spMkLst>
        </pc:spChg>
        <pc:spChg chg="add del mod">
          <ac:chgData name="Tina Modin (RF-SISU Örebro län)" userId="f9679ce2-c6a8-44b6-87eb-0f4250525d8e" providerId="ADAL" clId="{1583D25A-46D8-43CE-8A4C-065C10FD569A}" dt="2020-02-04T08:18:21.278" v="5"/>
          <ac:spMkLst>
            <pc:docMk/>
            <pc:sldMk cId="2202273607" sldId="288"/>
            <ac:spMk id="3" creationId="{0BA00186-03B1-412D-90F2-1717C719A330}"/>
          </ac:spMkLst>
        </pc:spChg>
      </pc:sldChg>
    </pc:docChg>
  </pc:docChgLst>
  <pc:docChgLst>
    <pc:chgData name="Lucas Forsberg (RF-SISU Örebro Län)" userId="S::lucas.forsberg@rfsisu.se::8389ac24-e803-46d6-a11c-cba2dd639827" providerId="AD" clId="Web-{E5830C99-6E4B-4E86-A899-D1BE25014090}"/>
    <pc:docChg chg="modSld">
      <pc:chgData name="Lucas Forsberg (RF-SISU Örebro Län)" userId="S::lucas.forsberg@rfsisu.se::8389ac24-e803-46d6-a11c-cba2dd639827" providerId="AD" clId="Web-{E5830C99-6E4B-4E86-A899-D1BE25014090}" dt="2020-02-26T10:05:09.718" v="163" actId="1076"/>
      <pc:docMkLst>
        <pc:docMk/>
      </pc:docMkLst>
      <pc:sldChg chg="modSp mod modClrScheme chgLayout">
        <pc:chgData name="Lucas Forsberg (RF-SISU Örebro Län)" userId="S::lucas.forsberg@rfsisu.se::8389ac24-e803-46d6-a11c-cba2dd639827" providerId="AD" clId="Web-{E5830C99-6E4B-4E86-A899-D1BE25014090}" dt="2020-02-26T10:05:09.718" v="163" actId="1076"/>
        <pc:sldMkLst>
          <pc:docMk/>
          <pc:sldMk cId="3065311605" sldId="286"/>
        </pc:sldMkLst>
        <pc:spChg chg="mod ord">
          <ac:chgData name="Lucas Forsberg (RF-SISU Örebro Län)" userId="S::lucas.forsberg@rfsisu.se::8389ac24-e803-46d6-a11c-cba2dd639827" providerId="AD" clId="Web-{E5830C99-6E4B-4E86-A899-D1BE25014090}" dt="2020-02-26T10:05:09.718" v="163" actId="1076"/>
          <ac:spMkLst>
            <pc:docMk/>
            <pc:sldMk cId="3065311605" sldId="286"/>
            <ac:spMk id="2" creationId="{BEC6CC66-ADF1-4E02-834F-C84528D95FE2}"/>
          </ac:spMkLst>
        </pc:spChg>
      </pc:sldChg>
      <pc:sldChg chg="modNotes">
        <pc:chgData name="Lucas Forsberg (RF-SISU Örebro Län)" userId="S::lucas.forsberg@rfsisu.se::8389ac24-e803-46d6-a11c-cba2dd639827" providerId="AD" clId="Web-{E5830C99-6E4B-4E86-A899-D1BE25014090}" dt="2020-02-26T10:02:34.375" v="159"/>
        <pc:sldMkLst>
          <pc:docMk/>
          <pc:sldMk cId="3189023832" sldId="303"/>
        </pc:sldMkLst>
      </pc:sldChg>
      <pc:sldChg chg="modSp">
        <pc:chgData name="Lucas Forsberg (RF-SISU Örebro Län)" userId="S::lucas.forsberg@rfsisu.se::8389ac24-e803-46d6-a11c-cba2dd639827" providerId="AD" clId="Web-{E5830C99-6E4B-4E86-A899-D1BE25014090}" dt="2020-02-26T09:57:06.094" v="149" actId="20577"/>
        <pc:sldMkLst>
          <pc:docMk/>
          <pc:sldMk cId="545672791" sldId="305"/>
        </pc:sldMkLst>
        <pc:spChg chg="mod">
          <ac:chgData name="Lucas Forsberg (RF-SISU Örebro Län)" userId="S::lucas.forsberg@rfsisu.se::8389ac24-e803-46d6-a11c-cba2dd639827" providerId="AD" clId="Web-{E5830C99-6E4B-4E86-A899-D1BE25014090}" dt="2020-02-26T09:57:06.094" v="149" actId="20577"/>
          <ac:spMkLst>
            <pc:docMk/>
            <pc:sldMk cId="545672791" sldId="305"/>
            <ac:spMk id="4" creationId="{8FD8876D-A6B8-4986-8163-66E9EF7A7004}"/>
          </ac:spMkLst>
        </pc:spChg>
      </pc:sldChg>
      <pc:sldChg chg="modNotes">
        <pc:chgData name="Lucas Forsberg (RF-SISU Örebro Län)" userId="S::lucas.forsberg@rfsisu.se::8389ac24-e803-46d6-a11c-cba2dd639827" providerId="AD" clId="Web-{E5830C99-6E4B-4E86-A899-D1BE25014090}" dt="2020-02-26T10:03:31.812" v="161"/>
        <pc:sldMkLst>
          <pc:docMk/>
          <pc:sldMk cId="3829384209" sldId="325"/>
        </pc:sldMkLst>
      </pc:sldChg>
    </pc:docChg>
  </pc:docChgLst>
  <pc:docChgLst>
    <pc:chgData name="Lucas Forsberg (RF-SISU Örebro Län)" userId="S::lucas.forsberg@rfsisu.se::8389ac24-e803-46d6-a11c-cba2dd639827" providerId="AD" clId="Web-{E6E984A5-641C-4E1A-9401-A56846AADD0B}"/>
    <pc:docChg chg="modSld">
      <pc:chgData name="Lucas Forsberg (RF-SISU Örebro Län)" userId="S::lucas.forsberg@rfsisu.se::8389ac24-e803-46d6-a11c-cba2dd639827" providerId="AD" clId="Web-{E6E984A5-641C-4E1A-9401-A56846AADD0B}" dt="2020-02-21T12:27:43.445" v="3" actId="20577"/>
      <pc:docMkLst>
        <pc:docMk/>
      </pc:docMkLst>
      <pc:sldChg chg="modSp">
        <pc:chgData name="Lucas Forsberg (RF-SISU Örebro Län)" userId="S::lucas.forsberg@rfsisu.se::8389ac24-e803-46d6-a11c-cba2dd639827" providerId="AD" clId="Web-{E6E984A5-641C-4E1A-9401-A56846AADD0B}" dt="2020-02-21T12:27:43.445" v="3" actId="20577"/>
        <pc:sldMkLst>
          <pc:docMk/>
          <pc:sldMk cId="405632383" sldId="304"/>
        </pc:sldMkLst>
        <pc:spChg chg="mod">
          <ac:chgData name="Lucas Forsberg (RF-SISU Örebro Län)" userId="S::lucas.forsberg@rfsisu.se::8389ac24-e803-46d6-a11c-cba2dd639827" providerId="AD" clId="Web-{E6E984A5-641C-4E1A-9401-A56846AADD0B}" dt="2020-02-21T12:27:43.445" v="3" actId="20577"/>
          <ac:spMkLst>
            <pc:docMk/>
            <pc:sldMk cId="405632383" sldId="304"/>
            <ac:spMk id="4" creationId="{D442DEB7-D054-4163-A4B3-FA9D80315D1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embeddings/oleObject2.bin"/></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embeddings/oleObject3.bin"/></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embeddings/oleObject4.bin"/></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embeddings/oleObject5.bin"/></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embeddings/oleObject6.bin"/></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embeddings/oleObject7.bin"/></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embeddings/oleObject8.bin"/></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kalkylblad7.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kalkylblad8.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kalkylblad9.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kalkylblad1.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kalkylblad10.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kalkylblad11.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kalkylblad12.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kalkylblad13.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kalkylblad14.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kalkylblad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kalkylblad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JOKADF12\Desktop\Egna%20arbetsdokument\Datafiler%20LOHU\Diagram%20LoHU.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JOKADF12\Desktop\Egna%20arbetsdokument\Datafiler%20LOHU\Diagram%20LoHU.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kalkylblad4.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kalkylblad5.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kalkylblad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Barn i ekonomiskt utsatta hushåll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Barnfattigdom!$J$17</c:f>
              <c:strCache>
                <c:ptCount val="1"/>
                <c:pt idx="0">
                  <c:v>2011 (%)</c:v>
                </c:pt>
              </c:strCache>
            </c:strRef>
          </c:tx>
          <c:spPr>
            <a:solidFill>
              <a:srgbClr val="FDD400"/>
            </a:solidFill>
            <a:ln>
              <a:solidFill>
                <a:srgbClr val="FDD4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Barnfattigdom!$K$16:$W$16</c:f>
              <c:strCache>
                <c:ptCount val="6"/>
                <c:pt idx="0">
                  <c:v>Örebro län</c:v>
                </c:pt>
                <c:pt idx="1">
                  <c:v>Lekeberg</c:v>
                </c:pt>
                <c:pt idx="2">
                  <c:v>Laxå</c:v>
                </c:pt>
                <c:pt idx="3">
                  <c:v>Hallsberg</c:v>
                </c:pt>
                <c:pt idx="4">
                  <c:v>Kumla</c:v>
                </c:pt>
                <c:pt idx="5">
                  <c:v>Askersund</c:v>
                </c:pt>
              </c:strCache>
            </c:strRef>
          </c:cat>
          <c:val>
            <c:numRef>
              <c:f>Barnfattigdom!$K$17:$W$17</c:f>
              <c:numCache>
                <c:formatCode>General</c:formatCode>
                <c:ptCount val="6"/>
                <c:pt idx="0">
                  <c:v>12</c:v>
                </c:pt>
                <c:pt idx="1">
                  <c:v>5.8</c:v>
                </c:pt>
                <c:pt idx="2">
                  <c:v>3.1</c:v>
                </c:pt>
                <c:pt idx="3">
                  <c:v>9.6999999999999993</c:v>
                </c:pt>
                <c:pt idx="4">
                  <c:v>8.5</c:v>
                </c:pt>
                <c:pt idx="5">
                  <c:v>7.6</c:v>
                </c:pt>
              </c:numCache>
            </c:numRef>
          </c:val>
          <c:extLst xmlns:c16r2="http://schemas.microsoft.com/office/drawing/2015/06/chart">
            <c:ext xmlns:c16="http://schemas.microsoft.com/office/drawing/2014/chart" uri="{C3380CC4-5D6E-409C-BE32-E72D297353CC}">
              <c16:uniqueId val="{00000000-3580-4117-8047-D64EDE24F280}"/>
            </c:ext>
          </c:extLst>
        </c:ser>
        <c:ser>
          <c:idx val="1"/>
          <c:order val="1"/>
          <c:tx>
            <c:strRef>
              <c:f>Barnfattigdom!$J$18</c:f>
              <c:strCache>
                <c:ptCount val="1"/>
                <c:pt idx="0">
                  <c:v>2016 (%)</c:v>
                </c:pt>
              </c:strCache>
            </c:strRef>
          </c:tx>
          <c:spPr>
            <a:solidFill>
              <a:srgbClr val="0090D4"/>
            </a:solidFill>
            <a:ln>
              <a:solidFill>
                <a:srgbClr val="0090D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Barnfattigdom!$K$16:$W$16</c:f>
              <c:strCache>
                <c:ptCount val="6"/>
                <c:pt idx="0">
                  <c:v>Örebro län</c:v>
                </c:pt>
                <c:pt idx="1">
                  <c:v>Lekeberg</c:v>
                </c:pt>
                <c:pt idx="2">
                  <c:v>Laxå</c:v>
                </c:pt>
                <c:pt idx="3">
                  <c:v>Hallsberg</c:v>
                </c:pt>
                <c:pt idx="4">
                  <c:v>Kumla</c:v>
                </c:pt>
                <c:pt idx="5">
                  <c:v>Askersund</c:v>
                </c:pt>
              </c:strCache>
            </c:strRef>
          </c:cat>
          <c:val>
            <c:numRef>
              <c:f>Barnfattigdom!$K$18:$W$18</c:f>
              <c:numCache>
                <c:formatCode>General</c:formatCode>
                <c:ptCount val="6"/>
                <c:pt idx="0">
                  <c:v>10.8</c:v>
                </c:pt>
                <c:pt idx="1">
                  <c:v>3.4</c:v>
                </c:pt>
                <c:pt idx="2">
                  <c:v>8.6999999999999993</c:v>
                </c:pt>
                <c:pt idx="3">
                  <c:v>5.9</c:v>
                </c:pt>
                <c:pt idx="4">
                  <c:v>7.1</c:v>
                </c:pt>
                <c:pt idx="5">
                  <c:v>6.3</c:v>
                </c:pt>
              </c:numCache>
            </c:numRef>
          </c:val>
          <c:extLst xmlns:c16r2="http://schemas.microsoft.com/office/drawing/2015/06/chart">
            <c:ext xmlns:c16="http://schemas.microsoft.com/office/drawing/2014/chart" uri="{C3380CC4-5D6E-409C-BE32-E72D297353CC}">
              <c16:uniqueId val="{00000001-3580-4117-8047-D64EDE24F280}"/>
            </c:ext>
          </c:extLst>
        </c:ser>
        <c:dLbls>
          <c:dLblPos val="outEnd"/>
          <c:showLegendKey val="0"/>
          <c:showVal val="1"/>
          <c:showCatName val="0"/>
          <c:showSerName val="0"/>
          <c:showPercent val="0"/>
          <c:showBubbleSize val="0"/>
        </c:dLbls>
        <c:gapWidth val="219"/>
        <c:overlap val="-27"/>
        <c:axId val="550433904"/>
        <c:axId val="550437040"/>
      </c:barChart>
      <c:catAx>
        <c:axId val="550433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50437040"/>
        <c:crosses val="autoZero"/>
        <c:auto val="1"/>
        <c:lblAlgn val="ctr"/>
        <c:lblOffset val="100"/>
        <c:noMultiLvlLbl val="0"/>
      </c:catAx>
      <c:valAx>
        <c:axId val="550437040"/>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50433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Andel med god hälsa 30-69 år - 2004-2017 - Totalt (södra länsdelen)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'Dia_allmän hälsa (30-69)'!$A$36</c:f>
              <c:strCache>
                <c:ptCount val="1"/>
                <c:pt idx="0">
                  <c:v>Askersunds kommun</c:v>
                </c:pt>
              </c:strCache>
            </c:strRef>
          </c:tx>
          <c:spPr>
            <a:ln w="28575" cap="rnd">
              <a:solidFill>
                <a:schemeClr val="accent1"/>
              </a:solidFill>
              <a:round/>
            </a:ln>
            <a:effectLst/>
          </c:spPr>
          <c:marker>
            <c:symbol val="none"/>
          </c:marker>
          <c:cat>
            <c:numRef>
              <c:f>'Dia_allmän hälsa (30-69)'!$B$35:$E$35</c:f>
              <c:numCache>
                <c:formatCode>General</c:formatCode>
                <c:ptCount val="4"/>
                <c:pt idx="0">
                  <c:v>2004</c:v>
                </c:pt>
                <c:pt idx="1">
                  <c:v>2008</c:v>
                </c:pt>
                <c:pt idx="2">
                  <c:v>2012</c:v>
                </c:pt>
                <c:pt idx="3">
                  <c:v>2017</c:v>
                </c:pt>
              </c:numCache>
            </c:numRef>
          </c:cat>
          <c:val>
            <c:numRef>
              <c:f>'Dia_allmän hälsa (30-69)'!$B$36:$E$36</c:f>
              <c:numCache>
                <c:formatCode>0</c:formatCode>
                <c:ptCount val="4"/>
                <c:pt idx="0">
                  <c:v>69.696332285163294</c:v>
                </c:pt>
                <c:pt idx="1">
                  <c:v>70.5783849851708</c:v>
                </c:pt>
                <c:pt idx="2">
                  <c:v>71.382764831903827</c:v>
                </c:pt>
                <c:pt idx="3">
                  <c:v>66.445549382590556</c:v>
                </c:pt>
              </c:numCache>
            </c:numRef>
          </c:val>
          <c:smooth val="0"/>
          <c:extLst xmlns:c16r2="http://schemas.microsoft.com/office/drawing/2015/06/chart">
            <c:ext xmlns:c16="http://schemas.microsoft.com/office/drawing/2014/chart" uri="{C3380CC4-5D6E-409C-BE32-E72D297353CC}">
              <c16:uniqueId val="{00000000-3033-436F-AE44-79BC6F25BEFA}"/>
            </c:ext>
          </c:extLst>
        </c:ser>
        <c:ser>
          <c:idx val="1"/>
          <c:order val="1"/>
          <c:tx>
            <c:strRef>
              <c:f>'Dia_allmän hälsa (30-69)'!$A$37</c:f>
              <c:strCache>
                <c:ptCount val="1"/>
                <c:pt idx="0">
                  <c:v>Hallsberg kommun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'Dia_allmän hälsa (30-69)'!$B$35:$E$35</c:f>
              <c:numCache>
                <c:formatCode>General</c:formatCode>
                <c:ptCount val="4"/>
                <c:pt idx="0">
                  <c:v>2004</c:v>
                </c:pt>
                <c:pt idx="1">
                  <c:v>2008</c:v>
                </c:pt>
                <c:pt idx="2">
                  <c:v>2012</c:v>
                </c:pt>
                <c:pt idx="3">
                  <c:v>2017</c:v>
                </c:pt>
              </c:numCache>
            </c:numRef>
          </c:cat>
          <c:val>
            <c:numRef>
              <c:f>'Dia_allmän hälsa (30-69)'!$B$37:$E$37</c:f>
              <c:numCache>
                <c:formatCode>0</c:formatCode>
                <c:ptCount val="4"/>
                <c:pt idx="0">
                  <c:v>72.107587806518779</c:v>
                </c:pt>
                <c:pt idx="1">
                  <c:v>68.703357962859499</c:v>
                </c:pt>
                <c:pt idx="2">
                  <c:v>70.16189897363077</c:v>
                </c:pt>
                <c:pt idx="3">
                  <c:v>73.945538010272202</c:v>
                </c:pt>
              </c:numCache>
            </c:numRef>
          </c:val>
          <c:smooth val="0"/>
          <c:extLst xmlns:c16r2="http://schemas.microsoft.com/office/drawing/2015/06/chart">
            <c:ext xmlns:c16="http://schemas.microsoft.com/office/drawing/2014/chart" uri="{C3380CC4-5D6E-409C-BE32-E72D297353CC}">
              <c16:uniqueId val="{00000001-3033-436F-AE44-79BC6F25BEFA}"/>
            </c:ext>
          </c:extLst>
        </c:ser>
        <c:ser>
          <c:idx val="2"/>
          <c:order val="2"/>
          <c:tx>
            <c:strRef>
              <c:f>'Dia_allmän hälsa (30-69)'!$A$38</c:f>
              <c:strCache>
                <c:ptCount val="1"/>
                <c:pt idx="0">
                  <c:v>Kumla kommun</c:v>
                </c:pt>
              </c:strCache>
            </c:strRef>
          </c:tx>
          <c:spPr>
            <a:ln w="28575" cap="rnd">
              <a:solidFill>
                <a:schemeClr val="accent3"/>
              </a:solidFill>
              <a:round/>
            </a:ln>
            <a:effectLst/>
          </c:spPr>
          <c:marker>
            <c:symbol val="none"/>
          </c:marker>
          <c:cat>
            <c:numRef>
              <c:f>'Dia_allmän hälsa (30-69)'!$B$35:$E$35</c:f>
              <c:numCache>
                <c:formatCode>General</c:formatCode>
                <c:ptCount val="4"/>
                <c:pt idx="0">
                  <c:v>2004</c:v>
                </c:pt>
                <c:pt idx="1">
                  <c:v>2008</c:v>
                </c:pt>
                <c:pt idx="2">
                  <c:v>2012</c:v>
                </c:pt>
                <c:pt idx="3">
                  <c:v>2017</c:v>
                </c:pt>
              </c:numCache>
            </c:numRef>
          </c:cat>
          <c:val>
            <c:numRef>
              <c:f>'Dia_allmän hälsa (30-69)'!$B$38:$E$38</c:f>
              <c:numCache>
                <c:formatCode>0</c:formatCode>
                <c:ptCount val="4"/>
                <c:pt idx="0">
                  <c:v>70.55121895484595</c:v>
                </c:pt>
                <c:pt idx="1">
                  <c:v>73.459776190097756</c:v>
                </c:pt>
                <c:pt idx="2">
                  <c:v>69.499435856614483</c:v>
                </c:pt>
                <c:pt idx="3">
                  <c:v>69.979482092726428</c:v>
                </c:pt>
              </c:numCache>
            </c:numRef>
          </c:val>
          <c:smooth val="0"/>
          <c:extLst xmlns:c16r2="http://schemas.microsoft.com/office/drawing/2015/06/chart">
            <c:ext xmlns:c16="http://schemas.microsoft.com/office/drawing/2014/chart" uri="{C3380CC4-5D6E-409C-BE32-E72D297353CC}">
              <c16:uniqueId val="{00000002-3033-436F-AE44-79BC6F25BEFA}"/>
            </c:ext>
          </c:extLst>
        </c:ser>
        <c:ser>
          <c:idx val="3"/>
          <c:order val="3"/>
          <c:tx>
            <c:strRef>
              <c:f>'Dia_allmän hälsa (30-69)'!$A$39</c:f>
              <c:strCache>
                <c:ptCount val="1"/>
                <c:pt idx="0">
                  <c:v>Laxå kommun</c:v>
                </c:pt>
              </c:strCache>
            </c:strRef>
          </c:tx>
          <c:spPr>
            <a:ln w="28575" cap="rnd">
              <a:solidFill>
                <a:schemeClr val="accent4"/>
              </a:solidFill>
              <a:round/>
            </a:ln>
            <a:effectLst/>
          </c:spPr>
          <c:marker>
            <c:symbol val="none"/>
          </c:marker>
          <c:cat>
            <c:numRef>
              <c:f>'Dia_allmän hälsa (30-69)'!$B$35:$E$35</c:f>
              <c:numCache>
                <c:formatCode>General</c:formatCode>
                <c:ptCount val="4"/>
                <c:pt idx="0">
                  <c:v>2004</c:v>
                </c:pt>
                <c:pt idx="1">
                  <c:v>2008</c:v>
                </c:pt>
                <c:pt idx="2">
                  <c:v>2012</c:v>
                </c:pt>
                <c:pt idx="3">
                  <c:v>2017</c:v>
                </c:pt>
              </c:numCache>
            </c:numRef>
          </c:cat>
          <c:val>
            <c:numRef>
              <c:f>'Dia_allmän hälsa (30-69)'!$B$39:$E$39</c:f>
              <c:numCache>
                <c:formatCode>0</c:formatCode>
                <c:ptCount val="4"/>
                <c:pt idx="0">
                  <c:v>68.321934898778935</c:v>
                </c:pt>
                <c:pt idx="1">
                  <c:v>64.072877098378385</c:v>
                </c:pt>
                <c:pt idx="2">
                  <c:v>63.895991726537495</c:v>
                </c:pt>
                <c:pt idx="3">
                  <c:v>71.306371189058609</c:v>
                </c:pt>
              </c:numCache>
            </c:numRef>
          </c:val>
          <c:smooth val="0"/>
          <c:extLst xmlns:c16r2="http://schemas.microsoft.com/office/drawing/2015/06/chart">
            <c:ext xmlns:c16="http://schemas.microsoft.com/office/drawing/2014/chart" uri="{C3380CC4-5D6E-409C-BE32-E72D297353CC}">
              <c16:uniqueId val="{00000003-3033-436F-AE44-79BC6F25BEFA}"/>
            </c:ext>
          </c:extLst>
        </c:ser>
        <c:ser>
          <c:idx val="4"/>
          <c:order val="4"/>
          <c:tx>
            <c:strRef>
              <c:f>'Dia_allmän hälsa (30-69)'!$A$40</c:f>
              <c:strCache>
                <c:ptCount val="1"/>
                <c:pt idx="0">
                  <c:v>Lekebergs kommun</c:v>
                </c:pt>
              </c:strCache>
            </c:strRef>
          </c:tx>
          <c:spPr>
            <a:ln w="28575" cap="rnd">
              <a:solidFill>
                <a:schemeClr val="accent5"/>
              </a:solidFill>
              <a:round/>
            </a:ln>
            <a:effectLst/>
          </c:spPr>
          <c:marker>
            <c:symbol val="none"/>
          </c:marker>
          <c:cat>
            <c:numRef>
              <c:f>'Dia_allmän hälsa (30-69)'!$B$35:$E$35</c:f>
              <c:numCache>
                <c:formatCode>General</c:formatCode>
                <c:ptCount val="4"/>
                <c:pt idx="0">
                  <c:v>2004</c:v>
                </c:pt>
                <c:pt idx="1">
                  <c:v>2008</c:v>
                </c:pt>
                <c:pt idx="2">
                  <c:v>2012</c:v>
                </c:pt>
                <c:pt idx="3">
                  <c:v>2017</c:v>
                </c:pt>
              </c:numCache>
            </c:numRef>
          </c:cat>
          <c:val>
            <c:numRef>
              <c:f>'Dia_allmän hälsa (30-69)'!$B$40:$E$40</c:f>
              <c:numCache>
                <c:formatCode>0</c:formatCode>
                <c:ptCount val="4"/>
                <c:pt idx="0">
                  <c:v>70.94180416349522</c:v>
                </c:pt>
                <c:pt idx="1">
                  <c:v>70.319756207025534</c:v>
                </c:pt>
                <c:pt idx="2">
                  <c:v>68.825923036123001</c:v>
                </c:pt>
                <c:pt idx="3">
                  <c:v>71.947644201057571</c:v>
                </c:pt>
              </c:numCache>
            </c:numRef>
          </c:val>
          <c:smooth val="0"/>
          <c:extLst xmlns:c16r2="http://schemas.microsoft.com/office/drawing/2015/06/chart">
            <c:ext xmlns:c16="http://schemas.microsoft.com/office/drawing/2014/chart" uri="{C3380CC4-5D6E-409C-BE32-E72D297353CC}">
              <c16:uniqueId val="{00000004-3033-436F-AE44-79BC6F25BEFA}"/>
            </c:ext>
          </c:extLst>
        </c:ser>
        <c:ser>
          <c:idx val="5"/>
          <c:order val="5"/>
          <c:tx>
            <c:strRef>
              <c:f>'Dia_allmän hälsa (30-69)'!$A$41</c:f>
              <c:strCache>
                <c:ptCount val="1"/>
                <c:pt idx="0">
                  <c:v>Länet totalt</c:v>
                </c:pt>
              </c:strCache>
            </c:strRef>
          </c:tx>
          <c:spPr>
            <a:ln w="28575" cap="rnd">
              <a:solidFill>
                <a:schemeClr val="accent6"/>
              </a:solidFill>
              <a:round/>
            </a:ln>
            <a:effectLst/>
          </c:spPr>
          <c:marker>
            <c:symbol val="none"/>
          </c:marker>
          <c:cat>
            <c:numRef>
              <c:f>'Dia_allmän hälsa (30-69)'!$B$35:$E$35</c:f>
              <c:numCache>
                <c:formatCode>General</c:formatCode>
                <c:ptCount val="4"/>
                <c:pt idx="0">
                  <c:v>2004</c:v>
                </c:pt>
                <c:pt idx="1">
                  <c:v>2008</c:v>
                </c:pt>
                <c:pt idx="2">
                  <c:v>2012</c:v>
                </c:pt>
                <c:pt idx="3">
                  <c:v>2017</c:v>
                </c:pt>
              </c:numCache>
            </c:numRef>
          </c:cat>
          <c:val>
            <c:numRef>
              <c:f>'Dia_allmän hälsa (30-69)'!$B$41:$E$41</c:f>
              <c:numCache>
                <c:formatCode>0</c:formatCode>
                <c:ptCount val="4"/>
                <c:pt idx="0">
                  <c:v>71</c:v>
                </c:pt>
                <c:pt idx="1">
                  <c:v>73</c:v>
                </c:pt>
                <c:pt idx="2">
                  <c:v>72</c:v>
                </c:pt>
                <c:pt idx="3">
                  <c:v>71</c:v>
                </c:pt>
              </c:numCache>
            </c:numRef>
          </c:val>
          <c:smooth val="0"/>
          <c:extLst xmlns:c16r2="http://schemas.microsoft.com/office/drawing/2015/06/chart">
            <c:ext xmlns:c16="http://schemas.microsoft.com/office/drawing/2014/chart" uri="{C3380CC4-5D6E-409C-BE32-E72D297353CC}">
              <c16:uniqueId val="{00000005-3033-436F-AE44-79BC6F25BEFA}"/>
            </c:ext>
          </c:extLst>
        </c:ser>
        <c:dLbls>
          <c:showLegendKey val="0"/>
          <c:showVal val="0"/>
          <c:showCatName val="0"/>
          <c:showSerName val="0"/>
          <c:showPercent val="0"/>
          <c:showBubbleSize val="0"/>
        </c:dLbls>
        <c:smooth val="0"/>
        <c:axId val="550454288"/>
        <c:axId val="550450760"/>
      </c:lineChart>
      <c:catAx>
        <c:axId val="55045428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År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50450760"/>
        <c:crosses val="autoZero"/>
        <c:auto val="1"/>
        <c:lblAlgn val="ctr"/>
        <c:lblOffset val="100"/>
        <c:noMultiLvlLbl val="0"/>
      </c:catAx>
      <c:valAx>
        <c:axId val="550450760"/>
        <c:scaling>
          <c:orientation val="minMax"/>
          <c:max val="80"/>
          <c:min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50454288"/>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sv-SE"/>
              <a:t>Andel med övervikt/fetma 30-69 år - 2004-2017 - Totalt </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'Dia_bmi (30-69)'!$A$36</c:f>
              <c:strCache>
                <c:ptCount val="1"/>
                <c:pt idx="0">
                  <c:v>Askersunds kommun</c:v>
                </c:pt>
              </c:strCache>
            </c:strRef>
          </c:tx>
          <c:spPr>
            <a:ln w="28575" cap="rnd">
              <a:solidFill>
                <a:schemeClr val="accent1"/>
              </a:solidFill>
              <a:round/>
            </a:ln>
            <a:effectLst/>
          </c:spPr>
          <c:marker>
            <c:symbol val="none"/>
          </c:marker>
          <c:cat>
            <c:numRef>
              <c:f>'Dia_bmi (30-69)'!$B$35:$E$35</c:f>
              <c:numCache>
                <c:formatCode>General</c:formatCode>
                <c:ptCount val="4"/>
                <c:pt idx="0">
                  <c:v>2004</c:v>
                </c:pt>
                <c:pt idx="1">
                  <c:v>2008</c:v>
                </c:pt>
                <c:pt idx="2">
                  <c:v>2012</c:v>
                </c:pt>
                <c:pt idx="3">
                  <c:v>2017</c:v>
                </c:pt>
              </c:numCache>
            </c:numRef>
          </c:cat>
          <c:val>
            <c:numRef>
              <c:f>'Dia_bmi (30-69)'!$B$36:$E$36</c:f>
              <c:numCache>
                <c:formatCode>0</c:formatCode>
                <c:ptCount val="4"/>
                <c:pt idx="0">
                  <c:v>59.189301471204644</c:v>
                </c:pt>
                <c:pt idx="1">
                  <c:v>60.947621656971762</c:v>
                </c:pt>
                <c:pt idx="2">
                  <c:v>61.54470750064408</c:v>
                </c:pt>
                <c:pt idx="3">
                  <c:v>61.430158997400099</c:v>
                </c:pt>
              </c:numCache>
            </c:numRef>
          </c:val>
          <c:smooth val="0"/>
          <c:extLst xmlns:c16r2="http://schemas.microsoft.com/office/drawing/2015/06/chart">
            <c:ext xmlns:c16="http://schemas.microsoft.com/office/drawing/2014/chart" uri="{C3380CC4-5D6E-409C-BE32-E72D297353CC}">
              <c16:uniqueId val="{00000000-13B5-4EC6-9240-302774328CF0}"/>
            </c:ext>
          </c:extLst>
        </c:ser>
        <c:ser>
          <c:idx val="1"/>
          <c:order val="1"/>
          <c:tx>
            <c:strRef>
              <c:f>'Dia_bmi (30-69)'!$A$37</c:f>
              <c:strCache>
                <c:ptCount val="1"/>
                <c:pt idx="0">
                  <c:v>Hallsberg kommun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'Dia_bmi (30-69)'!$B$35:$E$35</c:f>
              <c:numCache>
                <c:formatCode>General</c:formatCode>
                <c:ptCount val="4"/>
                <c:pt idx="0">
                  <c:v>2004</c:v>
                </c:pt>
                <c:pt idx="1">
                  <c:v>2008</c:v>
                </c:pt>
                <c:pt idx="2">
                  <c:v>2012</c:v>
                </c:pt>
                <c:pt idx="3">
                  <c:v>2017</c:v>
                </c:pt>
              </c:numCache>
            </c:numRef>
          </c:cat>
          <c:val>
            <c:numRef>
              <c:f>'Dia_bmi (30-69)'!$B$37:$E$37</c:f>
              <c:numCache>
                <c:formatCode>0</c:formatCode>
                <c:ptCount val="4"/>
                <c:pt idx="0">
                  <c:v>61.726493335044985</c:v>
                </c:pt>
                <c:pt idx="1">
                  <c:v>64.402106413779975</c:v>
                </c:pt>
                <c:pt idx="2">
                  <c:v>68.632502439504776</c:v>
                </c:pt>
                <c:pt idx="3">
                  <c:v>65.994280680638866</c:v>
                </c:pt>
              </c:numCache>
            </c:numRef>
          </c:val>
          <c:smooth val="0"/>
          <c:extLst xmlns:c16r2="http://schemas.microsoft.com/office/drawing/2015/06/chart">
            <c:ext xmlns:c16="http://schemas.microsoft.com/office/drawing/2014/chart" uri="{C3380CC4-5D6E-409C-BE32-E72D297353CC}">
              <c16:uniqueId val="{00000001-13B5-4EC6-9240-302774328CF0}"/>
            </c:ext>
          </c:extLst>
        </c:ser>
        <c:ser>
          <c:idx val="2"/>
          <c:order val="2"/>
          <c:tx>
            <c:strRef>
              <c:f>'Dia_bmi (30-69)'!$A$38</c:f>
              <c:strCache>
                <c:ptCount val="1"/>
                <c:pt idx="0">
                  <c:v>Kumla kommun</c:v>
                </c:pt>
              </c:strCache>
            </c:strRef>
          </c:tx>
          <c:spPr>
            <a:ln w="28575" cap="rnd">
              <a:solidFill>
                <a:schemeClr val="accent3"/>
              </a:solidFill>
              <a:round/>
            </a:ln>
            <a:effectLst/>
          </c:spPr>
          <c:marker>
            <c:symbol val="none"/>
          </c:marker>
          <c:cat>
            <c:numRef>
              <c:f>'Dia_bmi (30-69)'!$B$35:$E$35</c:f>
              <c:numCache>
                <c:formatCode>General</c:formatCode>
                <c:ptCount val="4"/>
                <c:pt idx="0">
                  <c:v>2004</c:v>
                </c:pt>
                <c:pt idx="1">
                  <c:v>2008</c:v>
                </c:pt>
                <c:pt idx="2">
                  <c:v>2012</c:v>
                </c:pt>
                <c:pt idx="3">
                  <c:v>2017</c:v>
                </c:pt>
              </c:numCache>
            </c:numRef>
          </c:cat>
          <c:val>
            <c:numRef>
              <c:f>'Dia_bmi (30-69)'!$B$38:$E$38</c:f>
              <c:numCache>
                <c:formatCode>0</c:formatCode>
                <c:ptCount val="4"/>
                <c:pt idx="0">
                  <c:v>57.579320096836561</c:v>
                </c:pt>
                <c:pt idx="1">
                  <c:v>56.325611589841841</c:v>
                </c:pt>
                <c:pt idx="2">
                  <c:v>62.240623456512104</c:v>
                </c:pt>
                <c:pt idx="3">
                  <c:v>59.62371636742931</c:v>
                </c:pt>
              </c:numCache>
            </c:numRef>
          </c:val>
          <c:smooth val="0"/>
          <c:extLst xmlns:c16r2="http://schemas.microsoft.com/office/drawing/2015/06/chart">
            <c:ext xmlns:c16="http://schemas.microsoft.com/office/drawing/2014/chart" uri="{C3380CC4-5D6E-409C-BE32-E72D297353CC}">
              <c16:uniqueId val="{00000002-13B5-4EC6-9240-302774328CF0}"/>
            </c:ext>
          </c:extLst>
        </c:ser>
        <c:ser>
          <c:idx val="3"/>
          <c:order val="3"/>
          <c:tx>
            <c:strRef>
              <c:f>'Dia_bmi (30-69)'!$A$39</c:f>
              <c:strCache>
                <c:ptCount val="1"/>
                <c:pt idx="0">
                  <c:v>Laxå kommun</c:v>
                </c:pt>
              </c:strCache>
            </c:strRef>
          </c:tx>
          <c:spPr>
            <a:ln w="28575" cap="rnd">
              <a:solidFill>
                <a:schemeClr val="accent4"/>
              </a:solidFill>
              <a:round/>
            </a:ln>
            <a:effectLst/>
          </c:spPr>
          <c:marker>
            <c:symbol val="none"/>
          </c:marker>
          <c:cat>
            <c:numRef>
              <c:f>'Dia_bmi (30-69)'!$B$35:$E$35</c:f>
              <c:numCache>
                <c:formatCode>General</c:formatCode>
                <c:ptCount val="4"/>
                <c:pt idx="0">
                  <c:v>2004</c:v>
                </c:pt>
                <c:pt idx="1">
                  <c:v>2008</c:v>
                </c:pt>
                <c:pt idx="2">
                  <c:v>2012</c:v>
                </c:pt>
                <c:pt idx="3">
                  <c:v>2017</c:v>
                </c:pt>
              </c:numCache>
            </c:numRef>
          </c:cat>
          <c:val>
            <c:numRef>
              <c:f>'Dia_bmi (30-69)'!$B$39:$E$39</c:f>
              <c:numCache>
                <c:formatCode>0</c:formatCode>
                <c:ptCount val="4"/>
                <c:pt idx="0">
                  <c:v>59.855027161503962</c:v>
                </c:pt>
                <c:pt idx="1">
                  <c:v>63.966904984936178</c:v>
                </c:pt>
                <c:pt idx="2">
                  <c:v>63.486608028719125</c:v>
                </c:pt>
                <c:pt idx="3">
                  <c:v>69.856630410526762</c:v>
                </c:pt>
              </c:numCache>
            </c:numRef>
          </c:val>
          <c:smooth val="0"/>
          <c:extLst xmlns:c16r2="http://schemas.microsoft.com/office/drawing/2015/06/chart">
            <c:ext xmlns:c16="http://schemas.microsoft.com/office/drawing/2014/chart" uri="{C3380CC4-5D6E-409C-BE32-E72D297353CC}">
              <c16:uniqueId val="{00000003-13B5-4EC6-9240-302774328CF0}"/>
            </c:ext>
          </c:extLst>
        </c:ser>
        <c:ser>
          <c:idx val="4"/>
          <c:order val="4"/>
          <c:tx>
            <c:strRef>
              <c:f>'Dia_bmi (30-69)'!$A$40</c:f>
              <c:strCache>
                <c:ptCount val="1"/>
                <c:pt idx="0">
                  <c:v>Lekebergs kommun</c:v>
                </c:pt>
              </c:strCache>
            </c:strRef>
          </c:tx>
          <c:spPr>
            <a:ln w="28575" cap="rnd">
              <a:solidFill>
                <a:schemeClr val="accent5"/>
              </a:solidFill>
              <a:round/>
            </a:ln>
            <a:effectLst/>
          </c:spPr>
          <c:marker>
            <c:symbol val="none"/>
          </c:marker>
          <c:cat>
            <c:numRef>
              <c:f>'Dia_bmi (30-69)'!$B$35:$E$35</c:f>
              <c:numCache>
                <c:formatCode>General</c:formatCode>
                <c:ptCount val="4"/>
                <c:pt idx="0">
                  <c:v>2004</c:v>
                </c:pt>
                <c:pt idx="1">
                  <c:v>2008</c:v>
                </c:pt>
                <c:pt idx="2">
                  <c:v>2012</c:v>
                </c:pt>
                <c:pt idx="3">
                  <c:v>2017</c:v>
                </c:pt>
              </c:numCache>
            </c:numRef>
          </c:cat>
          <c:val>
            <c:numRef>
              <c:f>'Dia_bmi (30-69)'!$B$40:$E$40</c:f>
              <c:numCache>
                <c:formatCode>0</c:formatCode>
                <c:ptCount val="4"/>
                <c:pt idx="0">
                  <c:v>57.720022672246529</c:v>
                </c:pt>
                <c:pt idx="1">
                  <c:v>62.728175199561719</c:v>
                </c:pt>
                <c:pt idx="2">
                  <c:v>57.741039671454352</c:v>
                </c:pt>
                <c:pt idx="3">
                  <c:v>62.134901034750868</c:v>
                </c:pt>
              </c:numCache>
            </c:numRef>
          </c:val>
          <c:smooth val="0"/>
          <c:extLst xmlns:c16r2="http://schemas.microsoft.com/office/drawing/2015/06/chart">
            <c:ext xmlns:c16="http://schemas.microsoft.com/office/drawing/2014/chart" uri="{C3380CC4-5D6E-409C-BE32-E72D297353CC}">
              <c16:uniqueId val="{00000004-13B5-4EC6-9240-302774328CF0}"/>
            </c:ext>
          </c:extLst>
        </c:ser>
        <c:dLbls>
          <c:showLegendKey val="0"/>
          <c:showVal val="0"/>
          <c:showCatName val="0"/>
          <c:showSerName val="0"/>
          <c:showPercent val="0"/>
          <c:showBubbleSize val="0"/>
        </c:dLbls>
        <c:smooth val="0"/>
        <c:axId val="550457032"/>
        <c:axId val="550445272"/>
      </c:lineChart>
      <c:catAx>
        <c:axId val="550457032"/>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sv-SE"/>
                  <a:t>År</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crossAx val="550445272"/>
        <c:crosses val="autoZero"/>
        <c:auto val="1"/>
        <c:lblAlgn val="ctr"/>
        <c:lblOffset val="100"/>
        <c:noMultiLvlLbl val="0"/>
      </c:catAx>
      <c:valAx>
        <c:axId val="550445272"/>
        <c:scaling>
          <c:orientation val="minMax"/>
          <c:max val="75"/>
          <c:min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crossAx val="550457032"/>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600"/>
      </a:pPr>
      <a:endParaRPr lang="sv-SE"/>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400" b="0" i="0" baseline="0" dirty="0">
                <a:effectLst/>
              </a:rPr>
              <a:t>Andel i Hallsbergs kommun som uppnår rekommendationen om 150 minuter fysisk aktivitet/vecka (2017) </a:t>
            </a:r>
            <a:endParaRPr lang="sv-SE" sz="1400" dirty="0">
              <a:effectLst/>
            </a:endParaRPr>
          </a:p>
        </c:rich>
      </c:tx>
      <c:layout>
        <c:manualLayout>
          <c:xMode val="edge"/>
          <c:yMode val="edge"/>
          <c:x val="0.12271556485437604"/>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'Dia fys vuxna'!$AA$43</c:f>
              <c:strCache>
                <c:ptCount val="1"/>
                <c:pt idx="0">
                  <c:v>Kvinnor</c:v>
                </c:pt>
              </c:strCache>
            </c:strRef>
          </c:tx>
          <c:spPr>
            <a:solidFill>
              <a:srgbClr val="FDD400"/>
            </a:solidFill>
            <a:ln>
              <a:solidFill>
                <a:srgbClr val="FDD4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fys vuxna'!$Z$44:$Z$45</c:f>
              <c:strCache>
                <c:ptCount val="2"/>
                <c:pt idx="0">
                  <c:v>30-49 år</c:v>
                </c:pt>
                <c:pt idx="1">
                  <c:v>50-69 år</c:v>
                </c:pt>
              </c:strCache>
            </c:strRef>
          </c:cat>
          <c:val>
            <c:numRef>
              <c:f>'Dia fys vuxna'!$AA$44:$AA$45</c:f>
              <c:numCache>
                <c:formatCode>General</c:formatCode>
                <c:ptCount val="2"/>
                <c:pt idx="0">
                  <c:v>65</c:v>
                </c:pt>
                <c:pt idx="1">
                  <c:v>60</c:v>
                </c:pt>
              </c:numCache>
            </c:numRef>
          </c:val>
          <c:extLst xmlns:c16r2="http://schemas.microsoft.com/office/drawing/2015/06/chart">
            <c:ext xmlns:c16="http://schemas.microsoft.com/office/drawing/2014/chart" uri="{C3380CC4-5D6E-409C-BE32-E72D297353CC}">
              <c16:uniqueId val="{00000000-7F3B-4F0A-B2B1-C866D9AD47B8}"/>
            </c:ext>
          </c:extLst>
        </c:ser>
        <c:ser>
          <c:idx val="1"/>
          <c:order val="1"/>
          <c:tx>
            <c:strRef>
              <c:f>'Dia fys vuxna'!$AB$43</c:f>
              <c:strCache>
                <c:ptCount val="1"/>
                <c:pt idx="0">
                  <c:v>Män</c:v>
                </c:pt>
              </c:strCache>
            </c:strRef>
          </c:tx>
          <c:spPr>
            <a:solidFill>
              <a:srgbClr val="0090D4"/>
            </a:solidFill>
            <a:ln>
              <a:solidFill>
                <a:srgbClr val="0090D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fys vuxna'!$Z$44:$Z$45</c:f>
              <c:strCache>
                <c:ptCount val="2"/>
                <c:pt idx="0">
                  <c:v>30-49 år</c:v>
                </c:pt>
                <c:pt idx="1">
                  <c:v>50-69 år</c:v>
                </c:pt>
              </c:strCache>
            </c:strRef>
          </c:cat>
          <c:val>
            <c:numRef>
              <c:f>'Dia fys vuxna'!$AB$44:$AB$45</c:f>
              <c:numCache>
                <c:formatCode>General</c:formatCode>
                <c:ptCount val="2"/>
                <c:pt idx="0">
                  <c:v>77</c:v>
                </c:pt>
                <c:pt idx="1">
                  <c:v>57</c:v>
                </c:pt>
              </c:numCache>
            </c:numRef>
          </c:val>
          <c:extLst xmlns:c16r2="http://schemas.microsoft.com/office/drawing/2015/06/chart">
            <c:ext xmlns:c16="http://schemas.microsoft.com/office/drawing/2014/chart" uri="{C3380CC4-5D6E-409C-BE32-E72D297353CC}">
              <c16:uniqueId val="{00000001-7F3B-4F0A-B2B1-C866D9AD47B8}"/>
            </c:ext>
          </c:extLst>
        </c:ser>
        <c:dLbls>
          <c:showLegendKey val="0"/>
          <c:showVal val="0"/>
          <c:showCatName val="0"/>
          <c:showSerName val="0"/>
          <c:showPercent val="0"/>
          <c:showBubbleSize val="0"/>
        </c:dLbls>
        <c:gapWidth val="219"/>
        <c:overlap val="-27"/>
        <c:axId val="550455072"/>
        <c:axId val="550446056"/>
      </c:barChart>
      <c:catAx>
        <c:axId val="55045507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Ålder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50446056"/>
        <c:crosses val="autoZero"/>
        <c:auto val="1"/>
        <c:lblAlgn val="ctr"/>
        <c:lblOffset val="100"/>
        <c:noMultiLvlLbl val="0"/>
      </c:catAx>
      <c:valAx>
        <c:axId val="55044605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50455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600" b="0" i="0" baseline="0" dirty="0">
                <a:effectLst/>
              </a:rPr>
              <a:t>Andel i Hallsbergs kommun som sitter 10 timmar eller mer ett normalt dygn (2017) </a:t>
            </a:r>
            <a:endParaRPr lang="sv-SE" sz="12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'Dia still vux'!$AB$70</c:f>
              <c:strCache>
                <c:ptCount val="1"/>
                <c:pt idx="0">
                  <c:v>Kvinnor</c:v>
                </c:pt>
              </c:strCache>
            </c:strRef>
          </c:tx>
          <c:spPr>
            <a:solidFill>
              <a:srgbClr val="FDD400"/>
            </a:solidFill>
            <a:ln>
              <a:solidFill>
                <a:srgbClr val="FDD4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still vux'!$AA$71:$AA$72</c:f>
              <c:strCache>
                <c:ptCount val="2"/>
                <c:pt idx="0">
                  <c:v>30-49 år</c:v>
                </c:pt>
                <c:pt idx="1">
                  <c:v>50-69 år</c:v>
                </c:pt>
              </c:strCache>
            </c:strRef>
          </c:cat>
          <c:val>
            <c:numRef>
              <c:f>'Dia still vux'!$AB$71:$AB$72</c:f>
              <c:numCache>
                <c:formatCode>General</c:formatCode>
                <c:ptCount val="2"/>
                <c:pt idx="0">
                  <c:v>11</c:v>
                </c:pt>
                <c:pt idx="1">
                  <c:v>3</c:v>
                </c:pt>
              </c:numCache>
            </c:numRef>
          </c:val>
          <c:extLst xmlns:c16r2="http://schemas.microsoft.com/office/drawing/2015/06/chart">
            <c:ext xmlns:c16="http://schemas.microsoft.com/office/drawing/2014/chart" uri="{C3380CC4-5D6E-409C-BE32-E72D297353CC}">
              <c16:uniqueId val="{00000000-C869-445B-AB76-C5EBA36B6027}"/>
            </c:ext>
          </c:extLst>
        </c:ser>
        <c:ser>
          <c:idx val="1"/>
          <c:order val="1"/>
          <c:tx>
            <c:strRef>
              <c:f>'Dia still vux'!$AC$70</c:f>
              <c:strCache>
                <c:ptCount val="1"/>
                <c:pt idx="0">
                  <c:v>Män</c:v>
                </c:pt>
              </c:strCache>
            </c:strRef>
          </c:tx>
          <c:spPr>
            <a:solidFill>
              <a:srgbClr val="0090D4"/>
            </a:solidFill>
            <a:ln>
              <a:solidFill>
                <a:srgbClr val="0090D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still vux'!$AA$71:$AA$72</c:f>
              <c:strCache>
                <c:ptCount val="2"/>
                <c:pt idx="0">
                  <c:v>30-49 år</c:v>
                </c:pt>
                <c:pt idx="1">
                  <c:v>50-69 år</c:v>
                </c:pt>
              </c:strCache>
            </c:strRef>
          </c:cat>
          <c:val>
            <c:numRef>
              <c:f>'Dia still vux'!$AC$71:$AC$72</c:f>
              <c:numCache>
                <c:formatCode>General</c:formatCode>
                <c:ptCount val="2"/>
                <c:pt idx="0">
                  <c:v>9</c:v>
                </c:pt>
                <c:pt idx="1">
                  <c:v>11</c:v>
                </c:pt>
              </c:numCache>
            </c:numRef>
          </c:val>
          <c:extLst xmlns:c16r2="http://schemas.microsoft.com/office/drawing/2015/06/chart">
            <c:ext xmlns:c16="http://schemas.microsoft.com/office/drawing/2014/chart" uri="{C3380CC4-5D6E-409C-BE32-E72D297353CC}">
              <c16:uniqueId val="{00000001-C869-445B-AB76-C5EBA36B6027}"/>
            </c:ext>
          </c:extLst>
        </c:ser>
        <c:dLbls>
          <c:dLblPos val="outEnd"/>
          <c:showLegendKey val="0"/>
          <c:showVal val="1"/>
          <c:showCatName val="0"/>
          <c:showSerName val="0"/>
          <c:showPercent val="0"/>
          <c:showBubbleSize val="0"/>
        </c:dLbls>
        <c:gapWidth val="219"/>
        <c:overlap val="-27"/>
        <c:axId val="550456248"/>
        <c:axId val="550456640"/>
      </c:barChart>
      <c:catAx>
        <c:axId val="550456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50456640"/>
        <c:crosses val="autoZero"/>
        <c:auto val="1"/>
        <c:lblAlgn val="ctr"/>
        <c:lblOffset val="100"/>
        <c:noMultiLvlLbl val="0"/>
      </c:catAx>
      <c:valAx>
        <c:axId val="550456640"/>
        <c:scaling>
          <c:orientation val="minMax"/>
          <c:max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50456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Andel med god eller mycket god hälsa 70-84 år - Totalt</a:t>
            </a:r>
            <a:r>
              <a:rPr lang="sv-SE" baseline="0"/>
              <a:t> (södra länsdelen)</a:t>
            </a:r>
            <a:endParaRPr lang="sv-S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'Dia_allmän hälsa (70-84)'!$A$35</c:f>
              <c:strCache>
                <c:ptCount val="1"/>
                <c:pt idx="0">
                  <c:v>Askersunds kommun</c:v>
                </c:pt>
              </c:strCache>
            </c:strRef>
          </c:tx>
          <c:spPr>
            <a:ln w="28575" cap="rnd">
              <a:solidFill>
                <a:schemeClr val="accent1"/>
              </a:solidFill>
              <a:round/>
            </a:ln>
            <a:effectLst/>
          </c:spPr>
          <c:marker>
            <c:symbol val="none"/>
          </c:marker>
          <c:cat>
            <c:numRef>
              <c:f>'Dia_allmän hälsa (70-84)'!$B$34:$E$34</c:f>
              <c:numCache>
                <c:formatCode>General</c:formatCode>
                <c:ptCount val="4"/>
                <c:pt idx="0">
                  <c:v>2004</c:v>
                </c:pt>
                <c:pt idx="1">
                  <c:v>2008</c:v>
                </c:pt>
                <c:pt idx="2">
                  <c:v>2012</c:v>
                </c:pt>
                <c:pt idx="3">
                  <c:v>2017</c:v>
                </c:pt>
              </c:numCache>
            </c:numRef>
          </c:cat>
          <c:val>
            <c:numRef>
              <c:f>'Dia_allmän hälsa (70-84)'!$B$35:$E$35</c:f>
              <c:numCache>
                <c:formatCode>0</c:formatCode>
                <c:ptCount val="4"/>
                <c:pt idx="0">
                  <c:v>49.603532572224246</c:v>
                </c:pt>
                <c:pt idx="1">
                  <c:v>44.594623379595042</c:v>
                </c:pt>
                <c:pt idx="2">
                  <c:v>43.999820164043193</c:v>
                </c:pt>
                <c:pt idx="3">
                  <c:v>60.636805611209567</c:v>
                </c:pt>
              </c:numCache>
            </c:numRef>
          </c:val>
          <c:smooth val="0"/>
          <c:extLst xmlns:c16r2="http://schemas.microsoft.com/office/drawing/2015/06/chart">
            <c:ext xmlns:c16="http://schemas.microsoft.com/office/drawing/2014/chart" uri="{C3380CC4-5D6E-409C-BE32-E72D297353CC}">
              <c16:uniqueId val="{00000000-0209-44EB-A35C-BC5DB53F07EE}"/>
            </c:ext>
          </c:extLst>
        </c:ser>
        <c:ser>
          <c:idx val="1"/>
          <c:order val="1"/>
          <c:tx>
            <c:strRef>
              <c:f>'Dia_allmän hälsa (70-84)'!$A$36</c:f>
              <c:strCache>
                <c:ptCount val="1"/>
                <c:pt idx="0">
                  <c:v>Hallsberg kommun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'Dia_allmän hälsa (70-84)'!$B$34:$E$34</c:f>
              <c:numCache>
                <c:formatCode>General</c:formatCode>
                <c:ptCount val="4"/>
                <c:pt idx="0">
                  <c:v>2004</c:v>
                </c:pt>
                <c:pt idx="1">
                  <c:v>2008</c:v>
                </c:pt>
                <c:pt idx="2">
                  <c:v>2012</c:v>
                </c:pt>
                <c:pt idx="3">
                  <c:v>2017</c:v>
                </c:pt>
              </c:numCache>
            </c:numRef>
          </c:cat>
          <c:val>
            <c:numRef>
              <c:f>'Dia_allmän hälsa (70-84)'!$B$36:$E$36</c:f>
              <c:numCache>
                <c:formatCode>0</c:formatCode>
                <c:ptCount val="4"/>
                <c:pt idx="0">
                  <c:v>54.274319760036363</c:v>
                </c:pt>
                <c:pt idx="1">
                  <c:v>45.631095124371676</c:v>
                </c:pt>
                <c:pt idx="2">
                  <c:v>54.013503971320411</c:v>
                </c:pt>
                <c:pt idx="3">
                  <c:v>58.807024885171543</c:v>
                </c:pt>
              </c:numCache>
            </c:numRef>
          </c:val>
          <c:smooth val="0"/>
          <c:extLst xmlns:c16r2="http://schemas.microsoft.com/office/drawing/2015/06/chart">
            <c:ext xmlns:c16="http://schemas.microsoft.com/office/drawing/2014/chart" uri="{C3380CC4-5D6E-409C-BE32-E72D297353CC}">
              <c16:uniqueId val="{00000001-0209-44EB-A35C-BC5DB53F07EE}"/>
            </c:ext>
          </c:extLst>
        </c:ser>
        <c:ser>
          <c:idx val="2"/>
          <c:order val="2"/>
          <c:tx>
            <c:strRef>
              <c:f>'Dia_allmän hälsa (70-84)'!$A$37</c:f>
              <c:strCache>
                <c:ptCount val="1"/>
                <c:pt idx="0">
                  <c:v>Kumla kommun</c:v>
                </c:pt>
              </c:strCache>
            </c:strRef>
          </c:tx>
          <c:spPr>
            <a:ln w="28575" cap="rnd">
              <a:solidFill>
                <a:schemeClr val="accent3"/>
              </a:solidFill>
              <a:round/>
            </a:ln>
            <a:effectLst/>
          </c:spPr>
          <c:marker>
            <c:symbol val="none"/>
          </c:marker>
          <c:cat>
            <c:numRef>
              <c:f>'Dia_allmän hälsa (70-84)'!$B$34:$E$34</c:f>
              <c:numCache>
                <c:formatCode>General</c:formatCode>
                <c:ptCount val="4"/>
                <c:pt idx="0">
                  <c:v>2004</c:v>
                </c:pt>
                <c:pt idx="1">
                  <c:v>2008</c:v>
                </c:pt>
                <c:pt idx="2">
                  <c:v>2012</c:v>
                </c:pt>
                <c:pt idx="3">
                  <c:v>2017</c:v>
                </c:pt>
              </c:numCache>
            </c:numRef>
          </c:cat>
          <c:val>
            <c:numRef>
              <c:f>'Dia_allmän hälsa (70-84)'!$B$37:$E$37</c:f>
              <c:numCache>
                <c:formatCode>0</c:formatCode>
                <c:ptCount val="4"/>
                <c:pt idx="0">
                  <c:v>49.436561348303329</c:v>
                </c:pt>
                <c:pt idx="1">
                  <c:v>48.860603763973302</c:v>
                </c:pt>
                <c:pt idx="2">
                  <c:v>50.27197046254561</c:v>
                </c:pt>
                <c:pt idx="3">
                  <c:v>61.477519429677997</c:v>
                </c:pt>
              </c:numCache>
            </c:numRef>
          </c:val>
          <c:smooth val="0"/>
          <c:extLst xmlns:c16r2="http://schemas.microsoft.com/office/drawing/2015/06/chart">
            <c:ext xmlns:c16="http://schemas.microsoft.com/office/drawing/2014/chart" uri="{C3380CC4-5D6E-409C-BE32-E72D297353CC}">
              <c16:uniqueId val="{00000002-0209-44EB-A35C-BC5DB53F07EE}"/>
            </c:ext>
          </c:extLst>
        </c:ser>
        <c:ser>
          <c:idx val="3"/>
          <c:order val="3"/>
          <c:tx>
            <c:strRef>
              <c:f>'Dia_allmän hälsa (70-84)'!$A$38</c:f>
              <c:strCache>
                <c:ptCount val="1"/>
                <c:pt idx="0">
                  <c:v>Laxå kommun</c:v>
                </c:pt>
              </c:strCache>
            </c:strRef>
          </c:tx>
          <c:spPr>
            <a:ln w="28575" cap="rnd">
              <a:solidFill>
                <a:schemeClr val="accent4"/>
              </a:solidFill>
              <a:round/>
            </a:ln>
            <a:effectLst/>
          </c:spPr>
          <c:marker>
            <c:symbol val="none"/>
          </c:marker>
          <c:cat>
            <c:numRef>
              <c:f>'Dia_allmän hälsa (70-84)'!$B$34:$E$34</c:f>
              <c:numCache>
                <c:formatCode>General</c:formatCode>
                <c:ptCount val="4"/>
                <c:pt idx="0">
                  <c:v>2004</c:v>
                </c:pt>
                <c:pt idx="1">
                  <c:v>2008</c:v>
                </c:pt>
                <c:pt idx="2">
                  <c:v>2012</c:v>
                </c:pt>
                <c:pt idx="3">
                  <c:v>2017</c:v>
                </c:pt>
              </c:numCache>
            </c:numRef>
          </c:cat>
          <c:val>
            <c:numRef>
              <c:f>'Dia_allmän hälsa (70-84)'!$B$38:$E$38</c:f>
              <c:numCache>
                <c:formatCode>0</c:formatCode>
                <c:ptCount val="4"/>
                <c:pt idx="0">
                  <c:v>46.733167622498364</c:v>
                </c:pt>
                <c:pt idx="1">
                  <c:v>49.080400672490875</c:v>
                </c:pt>
                <c:pt idx="2">
                  <c:v>48.629597067893265</c:v>
                </c:pt>
                <c:pt idx="3">
                  <c:v>49.735728116989932</c:v>
                </c:pt>
              </c:numCache>
            </c:numRef>
          </c:val>
          <c:smooth val="0"/>
          <c:extLst xmlns:c16r2="http://schemas.microsoft.com/office/drawing/2015/06/chart">
            <c:ext xmlns:c16="http://schemas.microsoft.com/office/drawing/2014/chart" uri="{C3380CC4-5D6E-409C-BE32-E72D297353CC}">
              <c16:uniqueId val="{00000003-0209-44EB-A35C-BC5DB53F07EE}"/>
            </c:ext>
          </c:extLst>
        </c:ser>
        <c:ser>
          <c:idx val="4"/>
          <c:order val="4"/>
          <c:tx>
            <c:strRef>
              <c:f>'Dia_allmän hälsa (70-84)'!$A$39</c:f>
              <c:strCache>
                <c:ptCount val="1"/>
                <c:pt idx="0">
                  <c:v>Lekebergs kommun</c:v>
                </c:pt>
              </c:strCache>
            </c:strRef>
          </c:tx>
          <c:spPr>
            <a:ln w="28575" cap="rnd">
              <a:solidFill>
                <a:schemeClr val="accent5"/>
              </a:solidFill>
              <a:round/>
            </a:ln>
            <a:effectLst/>
          </c:spPr>
          <c:marker>
            <c:symbol val="none"/>
          </c:marker>
          <c:cat>
            <c:numRef>
              <c:f>'Dia_allmän hälsa (70-84)'!$B$34:$E$34</c:f>
              <c:numCache>
                <c:formatCode>General</c:formatCode>
                <c:ptCount val="4"/>
                <c:pt idx="0">
                  <c:v>2004</c:v>
                </c:pt>
                <c:pt idx="1">
                  <c:v>2008</c:v>
                </c:pt>
                <c:pt idx="2">
                  <c:v>2012</c:v>
                </c:pt>
                <c:pt idx="3">
                  <c:v>2017</c:v>
                </c:pt>
              </c:numCache>
            </c:numRef>
          </c:cat>
          <c:val>
            <c:numRef>
              <c:f>'Dia_allmän hälsa (70-84)'!$B$39:$E$39</c:f>
              <c:numCache>
                <c:formatCode>0</c:formatCode>
                <c:ptCount val="4"/>
                <c:pt idx="0">
                  <c:v>49.376131741584935</c:v>
                </c:pt>
                <c:pt idx="1">
                  <c:v>53.862747901146776</c:v>
                </c:pt>
                <c:pt idx="2">
                  <c:v>46.91768856369486</c:v>
                </c:pt>
                <c:pt idx="3">
                  <c:v>54.412617222479135</c:v>
                </c:pt>
              </c:numCache>
            </c:numRef>
          </c:val>
          <c:smooth val="0"/>
          <c:extLst xmlns:c16r2="http://schemas.microsoft.com/office/drawing/2015/06/chart">
            <c:ext xmlns:c16="http://schemas.microsoft.com/office/drawing/2014/chart" uri="{C3380CC4-5D6E-409C-BE32-E72D297353CC}">
              <c16:uniqueId val="{00000004-0209-44EB-A35C-BC5DB53F07EE}"/>
            </c:ext>
          </c:extLst>
        </c:ser>
        <c:ser>
          <c:idx val="5"/>
          <c:order val="5"/>
          <c:tx>
            <c:strRef>
              <c:f>'Dia_allmän hälsa (70-84)'!$A$40</c:f>
              <c:strCache>
                <c:ptCount val="1"/>
                <c:pt idx="0">
                  <c:v>Länet totalt</c:v>
                </c:pt>
              </c:strCache>
            </c:strRef>
          </c:tx>
          <c:spPr>
            <a:ln w="28575" cap="rnd">
              <a:solidFill>
                <a:schemeClr val="accent6"/>
              </a:solidFill>
              <a:round/>
            </a:ln>
            <a:effectLst/>
          </c:spPr>
          <c:marker>
            <c:symbol val="none"/>
          </c:marker>
          <c:cat>
            <c:numRef>
              <c:f>'Dia_allmän hälsa (70-84)'!$B$34:$E$34</c:f>
              <c:numCache>
                <c:formatCode>General</c:formatCode>
                <c:ptCount val="4"/>
                <c:pt idx="0">
                  <c:v>2004</c:v>
                </c:pt>
                <c:pt idx="1">
                  <c:v>2008</c:v>
                </c:pt>
                <c:pt idx="2">
                  <c:v>2012</c:v>
                </c:pt>
                <c:pt idx="3">
                  <c:v>2017</c:v>
                </c:pt>
              </c:numCache>
            </c:numRef>
          </c:cat>
          <c:val>
            <c:numRef>
              <c:f>'Dia_allmän hälsa (70-84)'!$B$40:$E$40</c:f>
              <c:numCache>
                <c:formatCode>0</c:formatCode>
                <c:ptCount val="4"/>
                <c:pt idx="0">
                  <c:v>54</c:v>
                </c:pt>
                <c:pt idx="1">
                  <c:v>53</c:v>
                </c:pt>
                <c:pt idx="2">
                  <c:v>53</c:v>
                </c:pt>
                <c:pt idx="3">
                  <c:v>57</c:v>
                </c:pt>
              </c:numCache>
            </c:numRef>
          </c:val>
          <c:smooth val="0"/>
          <c:extLst xmlns:c16r2="http://schemas.microsoft.com/office/drawing/2015/06/chart">
            <c:ext xmlns:c16="http://schemas.microsoft.com/office/drawing/2014/chart" uri="{C3380CC4-5D6E-409C-BE32-E72D297353CC}">
              <c16:uniqueId val="{00000005-0209-44EB-A35C-BC5DB53F07EE}"/>
            </c:ext>
          </c:extLst>
        </c:ser>
        <c:dLbls>
          <c:showLegendKey val="0"/>
          <c:showVal val="0"/>
          <c:showCatName val="0"/>
          <c:showSerName val="0"/>
          <c:showPercent val="0"/>
          <c:showBubbleSize val="0"/>
        </c:dLbls>
        <c:smooth val="0"/>
        <c:axId val="550446840"/>
        <c:axId val="550447624"/>
      </c:lineChart>
      <c:catAx>
        <c:axId val="550446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50447624"/>
        <c:crosses val="autoZero"/>
        <c:auto val="1"/>
        <c:lblAlgn val="ctr"/>
        <c:lblOffset val="100"/>
        <c:noMultiLvlLbl val="0"/>
      </c:catAx>
      <c:valAx>
        <c:axId val="550447624"/>
        <c:scaling>
          <c:orientation val="minMax"/>
          <c:max val="70"/>
          <c:min val="4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50446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400" b="0" i="0" baseline="0" dirty="0">
                <a:effectLst/>
              </a:rPr>
              <a:t>Andel i Hallsbergs kommun som uppnår rekommendationen om 150 minuter fysisk aktivitet/vecka (2017) </a:t>
            </a:r>
            <a:endParaRPr lang="sv-SE" sz="14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'Dia fys äldre'!$AA$43</c:f>
              <c:strCache>
                <c:ptCount val="1"/>
                <c:pt idx="0">
                  <c:v>Kvinnor</c:v>
                </c:pt>
              </c:strCache>
            </c:strRef>
          </c:tx>
          <c:spPr>
            <a:solidFill>
              <a:srgbClr val="FDD400"/>
            </a:solidFill>
            <a:ln>
              <a:solidFill>
                <a:srgbClr val="FDD4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fys äldre'!$Z$44:$Z$45</c:f>
              <c:strCache>
                <c:ptCount val="2"/>
                <c:pt idx="0">
                  <c:v>70-84 år</c:v>
                </c:pt>
                <c:pt idx="1">
                  <c:v>85+ år</c:v>
                </c:pt>
              </c:strCache>
            </c:strRef>
          </c:cat>
          <c:val>
            <c:numRef>
              <c:f>'Dia fys äldre'!$AA$44:$AA$45</c:f>
              <c:numCache>
                <c:formatCode>General</c:formatCode>
                <c:ptCount val="2"/>
                <c:pt idx="0">
                  <c:v>38</c:v>
                </c:pt>
                <c:pt idx="1">
                  <c:v>18</c:v>
                </c:pt>
              </c:numCache>
            </c:numRef>
          </c:val>
          <c:extLst xmlns:c16r2="http://schemas.microsoft.com/office/drawing/2015/06/chart">
            <c:ext xmlns:c16="http://schemas.microsoft.com/office/drawing/2014/chart" uri="{C3380CC4-5D6E-409C-BE32-E72D297353CC}">
              <c16:uniqueId val="{00000000-BFB2-4B25-B6A9-897121212E6D}"/>
            </c:ext>
          </c:extLst>
        </c:ser>
        <c:ser>
          <c:idx val="1"/>
          <c:order val="1"/>
          <c:tx>
            <c:strRef>
              <c:f>'Dia fys äldre'!$AB$43</c:f>
              <c:strCache>
                <c:ptCount val="1"/>
                <c:pt idx="0">
                  <c:v>Män</c:v>
                </c:pt>
              </c:strCache>
            </c:strRef>
          </c:tx>
          <c:spPr>
            <a:solidFill>
              <a:srgbClr val="0090D4"/>
            </a:solidFill>
            <a:ln>
              <a:solidFill>
                <a:srgbClr val="0090D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fys äldre'!$Z$44:$Z$45</c:f>
              <c:strCache>
                <c:ptCount val="2"/>
                <c:pt idx="0">
                  <c:v>70-84 år</c:v>
                </c:pt>
                <c:pt idx="1">
                  <c:v>85+ år</c:v>
                </c:pt>
              </c:strCache>
            </c:strRef>
          </c:cat>
          <c:val>
            <c:numRef>
              <c:f>'Dia fys äldre'!$AB$44:$AB$45</c:f>
              <c:numCache>
                <c:formatCode>General</c:formatCode>
                <c:ptCount val="2"/>
                <c:pt idx="0">
                  <c:v>59</c:v>
                </c:pt>
                <c:pt idx="1">
                  <c:v>19</c:v>
                </c:pt>
              </c:numCache>
            </c:numRef>
          </c:val>
          <c:extLst xmlns:c16r2="http://schemas.microsoft.com/office/drawing/2015/06/chart">
            <c:ext xmlns:c16="http://schemas.microsoft.com/office/drawing/2014/chart" uri="{C3380CC4-5D6E-409C-BE32-E72D297353CC}">
              <c16:uniqueId val="{00000001-BFB2-4B25-B6A9-897121212E6D}"/>
            </c:ext>
          </c:extLst>
        </c:ser>
        <c:dLbls>
          <c:dLblPos val="outEnd"/>
          <c:showLegendKey val="0"/>
          <c:showVal val="1"/>
          <c:showCatName val="0"/>
          <c:showSerName val="0"/>
          <c:showPercent val="0"/>
          <c:showBubbleSize val="0"/>
        </c:dLbls>
        <c:gapWidth val="219"/>
        <c:overlap val="-27"/>
        <c:axId val="550457424"/>
        <c:axId val="550460952"/>
      </c:barChart>
      <c:catAx>
        <c:axId val="55045742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Ålder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50460952"/>
        <c:crosses val="autoZero"/>
        <c:auto val="1"/>
        <c:lblAlgn val="ctr"/>
        <c:lblOffset val="100"/>
        <c:noMultiLvlLbl val="0"/>
      </c:catAx>
      <c:valAx>
        <c:axId val="550460952"/>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50457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800" b="0" i="0" baseline="0" dirty="0">
                <a:effectLst/>
              </a:rPr>
              <a:t>Andel i Hallsbergs kommun som sitter 10 timmar eller mer ett normalt dygn (2017) </a:t>
            </a:r>
            <a:endParaRPr lang="sv-SE" dirty="0">
              <a:effectLst/>
            </a:endParaRPr>
          </a:p>
        </c:rich>
      </c:tx>
      <c:layout>
        <c:manualLayout>
          <c:xMode val="edge"/>
          <c:yMode val="edge"/>
          <c:x val="0.11129555404651882"/>
          <c:y val="2.585433170751320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'Dia still äldre'!$AB$70</c:f>
              <c:strCache>
                <c:ptCount val="1"/>
                <c:pt idx="0">
                  <c:v>Kvinnor</c:v>
                </c:pt>
              </c:strCache>
            </c:strRef>
          </c:tx>
          <c:spPr>
            <a:solidFill>
              <a:srgbClr val="FDD400"/>
            </a:solidFill>
            <a:ln>
              <a:solidFill>
                <a:srgbClr val="FDD4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still äldre'!$AA$71:$AA$72</c:f>
              <c:strCache>
                <c:ptCount val="2"/>
                <c:pt idx="0">
                  <c:v>70-84 år</c:v>
                </c:pt>
                <c:pt idx="1">
                  <c:v>85+ år</c:v>
                </c:pt>
              </c:strCache>
            </c:strRef>
          </c:cat>
          <c:val>
            <c:numRef>
              <c:f>'Dia still äldre'!$AB$71:$AB$72</c:f>
              <c:numCache>
                <c:formatCode>General</c:formatCode>
                <c:ptCount val="2"/>
                <c:pt idx="0">
                  <c:v>9</c:v>
                </c:pt>
                <c:pt idx="1">
                  <c:v>44</c:v>
                </c:pt>
              </c:numCache>
            </c:numRef>
          </c:val>
          <c:extLst xmlns:c16r2="http://schemas.microsoft.com/office/drawing/2015/06/chart">
            <c:ext xmlns:c16="http://schemas.microsoft.com/office/drawing/2014/chart" uri="{C3380CC4-5D6E-409C-BE32-E72D297353CC}">
              <c16:uniqueId val="{00000000-3545-4911-9517-44B96B5276D9}"/>
            </c:ext>
          </c:extLst>
        </c:ser>
        <c:ser>
          <c:idx val="1"/>
          <c:order val="1"/>
          <c:tx>
            <c:strRef>
              <c:f>'Dia still äldre'!$AC$70</c:f>
              <c:strCache>
                <c:ptCount val="1"/>
                <c:pt idx="0">
                  <c:v>Män</c:v>
                </c:pt>
              </c:strCache>
            </c:strRef>
          </c:tx>
          <c:spPr>
            <a:solidFill>
              <a:srgbClr val="0090D4"/>
            </a:solidFill>
            <a:ln>
              <a:solidFill>
                <a:srgbClr val="0090D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still äldre'!$AA$71:$AA$72</c:f>
              <c:strCache>
                <c:ptCount val="2"/>
                <c:pt idx="0">
                  <c:v>70-84 år</c:v>
                </c:pt>
                <c:pt idx="1">
                  <c:v>85+ år</c:v>
                </c:pt>
              </c:strCache>
            </c:strRef>
          </c:cat>
          <c:val>
            <c:numRef>
              <c:f>'Dia still äldre'!$AC$71:$AC$72</c:f>
              <c:numCache>
                <c:formatCode>General</c:formatCode>
                <c:ptCount val="2"/>
                <c:pt idx="0">
                  <c:v>12</c:v>
                </c:pt>
                <c:pt idx="1">
                  <c:v>22</c:v>
                </c:pt>
              </c:numCache>
            </c:numRef>
          </c:val>
          <c:extLst xmlns:c16r2="http://schemas.microsoft.com/office/drawing/2015/06/chart">
            <c:ext xmlns:c16="http://schemas.microsoft.com/office/drawing/2014/chart" uri="{C3380CC4-5D6E-409C-BE32-E72D297353CC}">
              <c16:uniqueId val="{00000001-3545-4911-9517-44B96B5276D9}"/>
            </c:ext>
          </c:extLst>
        </c:ser>
        <c:dLbls>
          <c:dLblPos val="outEnd"/>
          <c:showLegendKey val="0"/>
          <c:showVal val="1"/>
          <c:showCatName val="0"/>
          <c:showSerName val="0"/>
          <c:showPercent val="0"/>
          <c:showBubbleSize val="0"/>
        </c:dLbls>
        <c:gapWidth val="219"/>
        <c:overlap val="-27"/>
        <c:axId val="550462912"/>
        <c:axId val="550462520"/>
      </c:barChart>
      <c:catAx>
        <c:axId val="55046291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Ålder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50462520"/>
        <c:crosses val="autoZero"/>
        <c:auto val="1"/>
        <c:lblAlgn val="ctr"/>
        <c:lblOffset val="100"/>
        <c:noMultiLvlLbl val="0"/>
      </c:catAx>
      <c:valAx>
        <c:axId val="550462520"/>
        <c:scaling>
          <c:orientation val="minMax"/>
          <c:max val="5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50462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0"/>
          <c:tx>
            <c:strRef>
              <c:f>'Största Ungdomsföreningarna'!$D$6</c:f>
              <c:strCache>
                <c:ptCount val="1"/>
                <c:pt idx="0">
                  <c:v>Deltagartillfällen pojkar</c:v>
                </c:pt>
              </c:strCache>
            </c:strRef>
          </c:tx>
          <c:spPr>
            <a:solidFill>
              <a:srgbClr val="0070C0"/>
            </a:solidFill>
            <a:ln>
              <a:noFill/>
            </a:ln>
            <a:effectLst/>
          </c:spPr>
          <c:invertIfNegative val="0"/>
          <c:dLbls>
            <c:dLbl>
              <c:idx val="3"/>
              <c:layout>
                <c:manualLayout>
                  <c:x val="1.6839135210963206E-3"/>
                  <c:y val="-2.9511501003739594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169D-4CBC-94E3-711FCDC3E07B}"/>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'Största Ungdomsföreningarna'!$B$7:$B$11</c:f>
              <c:strCache>
                <c:ptCount val="5"/>
                <c:pt idx="0">
                  <c:v>IFK Hallsberg Fotbollklubb</c:v>
                </c:pt>
                <c:pt idx="1">
                  <c:v>IFK Hallsberg Hockey</c:v>
                </c:pt>
                <c:pt idx="2">
                  <c:v>Handbollklubben Järnvägen</c:v>
                </c:pt>
                <c:pt idx="3">
                  <c:v>Sköllersta Idrottsförening</c:v>
                </c:pt>
                <c:pt idx="4">
                  <c:v>Orienteringsklubben Tisaren</c:v>
                </c:pt>
              </c:strCache>
            </c:strRef>
          </c:cat>
          <c:val>
            <c:numRef>
              <c:f>'Största Ungdomsföreningarna'!$D$7:$D$11</c:f>
              <c:numCache>
                <c:formatCode>General</c:formatCode>
                <c:ptCount val="5"/>
                <c:pt idx="0">
                  <c:v>7117</c:v>
                </c:pt>
                <c:pt idx="1">
                  <c:v>11240</c:v>
                </c:pt>
                <c:pt idx="2">
                  <c:v>4353</c:v>
                </c:pt>
                <c:pt idx="3">
                  <c:v>3756</c:v>
                </c:pt>
                <c:pt idx="4">
                  <c:v>2935</c:v>
                </c:pt>
              </c:numCache>
            </c:numRef>
          </c:val>
          <c:extLst xmlns:c16r2="http://schemas.microsoft.com/office/drawing/2015/06/chart">
            <c:ext xmlns:c16="http://schemas.microsoft.com/office/drawing/2014/chart" uri="{C3380CC4-5D6E-409C-BE32-E72D297353CC}">
              <c16:uniqueId val="{00000001-169D-4CBC-94E3-711FCDC3E07B}"/>
            </c:ext>
          </c:extLst>
        </c:ser>
        <c:ser>
          <c:idx val="0"/>
          <c:order val="1"/>
          <c:tx>
            <c:strRef>
              <c:f>'Största Ungdomsföreningarna'!$C$6</c:f>
              <c:strCache>
                <c:ptCount val="1"/>
                <c:pt idx="0">
                  <c:v>Deltagartillfällen flickor</c:v>
                </c:pt>
              </c:strCache>
            </c:strRef>
          </c:tx>
          <c:spPr>
            <a:solidFill>
              <a:srgbClr val="FFC000"/>
            </a:solidFill>
            <a:ln>
              <a:noFill/>
            </a:ln>
            <a:effectLst/>
          </c:spPr>
          <c:invertIfNegative val="0"/>
          <c:dLbls>
            <c:dLbl>
              <c:idx val="1"/>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169D-4CBC-94E3-711FCDC3E07B}"/>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'Största Ungdomsföreningarna'!$B$7:$B$11</c:f>
              <c:strCache>
                <c:ptCount val="5"/>
                <c:pt idx="0">
                  <c:v>IFK Hallsberg Fotbollklubb</c:v>
                </c:pt>
                <c:pt idx="1">
                  <c:v>IFK Hallsberg Hockey</c:v>
                </c:pt>
                <c:pt idx="2">
                  <c:v>Handbollklubben Järnvägen</c:v>
                </c:pt>
                <c:pt idx="3">
                  <c:v>Sköllersta Idrottsförening</c:v>
                </c:pt>
                <c:pt idx="4">
                  <c:v>Orienteringsklubben Tisaren</c:v>
                </c:pt>
              </c:strCache>
            </c:strRef>
          </c:cat>
          <c:val>
            <c:numRef>
              <c:f>'Största Ungdomsföreningarna'!$C$7:$C$11</c:f>
              <c:numCache>
                <c:formatCode>General</c:formatCode>
                <c:ptCount val="5"/>
                <c:pt idx="0">
                  <c:v>5314</c:v>
                </c:pt>
                <c:pt idx="1">
                  <c:v>166</c:v>
                </c:pt>
                <c:pt idx="2">
                  <c:v>5095</c:v>
                </c:pt>
                <c:pt idx="3">
                  <c:v>3142</c:v>
                </c:pt>
                <c:pt idx="4">
                  <c:v>2590</c:v>
                </c:pt>
              </c:numCache>
            </c:numRef>
          </c:val>
          <c:extLst xmlns:c16r2="http://schemas.microsoft.com/office/drawing/2015/06/chart">
            <c:ext xmlns:c16="http://schemas.microsoft.com/office/drawing/2014/chart" uri="{C3380CC4-5D6E-409C-BE32-E72D297353CC}">
              <c16:uniqueId val="{00000003-169D-4CBC-94E3-711FCDC3E07B}"/>
            </c:ext>
          </c:extLst>
        </c:ser>
        <c:dLbls>
          <c:showLegendKey val="0"/>
          <c:showVal val="0"/>
          <c:showCatName val="0"/>
          <c:showSerName val="0"/>
          <c:showPercent val="0"/>
          <c:showBubbleSize val="0"/>
        </c:dLbls>
        <c:gapWidth val="150"/>
        <c:overlap val="100"/>
        <c:axId val="550458600"/>
        <c:axId val="550460168"/>
      </c:barChart>
      <c:catAx>
        <c:axId val="55045860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Idrottsförening</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50460168"/>
        <c:crosses val="autoZero"/>
        <c:auto val="1"/>
        <c:lblAlgn val="ctr"/>
        <c:lblOffset val="100"/>
        <c:noMultiLvlLbl val="0"/>
      </c:catAx>
      <c:valAx>
        <c:axId val="550460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sv-SE" sz="1400" b="1"/>
                  <a:t>Deltagartillfällen</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50458600"/>
        <c:crosses val="autoZero"/>
        <c:crossBetween val="between"/>
        <c:majorUnit val="1000"/>
      </c:valAx>
      <c:spPr>
        <a:noFill/>
        <a:ln>
          <a:noFill/>
        </a:ln>
        <a:effectLst/>
      </c:spPr>
    </c:plotArea>
    <c:legend>
      <c:legendPos val="b"/>
      <c:layout>
        <c:manualLayout>
          <c:xMode val="edge"/>
          <c:yMode val="edge"/>
          <c:x val="0.25531996403404594"/>
          <c:y val="0.91037977861462982"/>
          <c:w val="0.59986524390574969"/>
          <c:h val="6.777897985615732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Deltagartillfällen per idrott uppdelat på kön 2018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stacked"/>
        <c:varyColors val="0"/>
        <c:ser>
          <c:idx val="1"/>
          <c:order val="0"/>
          <c:tx>
            <c:strRef>
              <c:f>'Deltagartillfällen Idrott'!$D$6</c:f>
              <c:strCache>
                <c:ptCount val="1"/>
                <c:pt idx="0">
                  <c:v>Deltagartillfällen pojkar</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'Deltagartillfällen Idrott'!$B$7:$B$36</c:f>
              <c:strCache>
                <c:ptCount val="17"/>
                <c:pt idx="0">
                  <c:v>Fotboll</c:v>
                </c:pt>
                <c:pt idx="1">
                  <c:v>Ishockey</c:v>
                </c:pt>
                <c:pt idx="2">
                  <c:v>Handboll</c:v>
                </c:pt>
                <c:pt idx="3">
                  <c:v>Orientering</c:v>
                </c:pt>
                <c:pt idx="4">
                  <c:v>Ridsport</c:v>
                </c:pt>
                <c:pt idx="5">
                  <c:v>Friidrott</c:v>
                </c:pt>
                <c:pt idx="6">
                  <c:v>Innebandy</c:v>
                </c:pt>
                <c:pt idx="7">
                  <c:v>Konståkning</c:v>
                </c:pt>
                <c:pt idx="8">
                  <c:v>Brottning</c:v>
                </c:pt>
                <c:pt idx="9">
                  <c:v>Skolidrott</c:v>
                </c:pt>
                <c:pt idx="10">
                  <c:v>Bågskytte</c:v>
                </c:pt>
                <c:pt idx="11">
                  <c:v>Badminton</c:v>
                </c:pt>
                <c:pt idx="12">
                  <c:v>Motorcykel och Snöskoter</c:v>
                </c:pt>
                <c:pt idx="13">
                  <c:v>Gymnastik</c:v>
                </c:pt>
                <c:pt idx="14">
                  <c:v>Bordtennis</c:v>
                </c:pt>
                <c:pt idx="15">
                  <c:v>Skyttesport</c:v>
                </c:pt>
                <c:pt idx="16">
                  <c:v>Bilsport</c:v>
                </c:pt>
              </c:strCache>
            </c:strRef>
          </c:cat>
          <c:val>
            <c:numRef>
              <c:f>'Deltagartillfällen Idrott'!$D$7:$D$17</c:f>
              <c:numCache>
                <c:formatCode>General</c:formatCode>
                <c:ptCount val="11"/>
                <c:pt idx="0">
                  <c:v>15648</c:v>
                </c:pt>
                <c:pt idx="1">
                  <c:v>11240</c:v>
                </c:pt>
                <c:pt idx="2">
                  <c:v>4353</c:v>
                </c:pt>
                <c:pt idx="3">
                  <c:v>2935</c:v>
                </c:pt>
                <c:pt idx="4">
                  <c:v>44</c:v>
                </c:pt>
                <c:pt idx="5">
                  <c:v>1308</c:v>
                </c:pt>
                <c:pt idx="6">
                  <c:v>2382</c:v>
                </c:pt>
                <c:pt idx="7">
                  <c:v>29</c:v>
                </c:pt>
                <c:pt idx="8">
                  <c:v>1463</c:v>
                </c:pt>
                <c:pt idx="9">
                  <c:v>1069</c:v>
                </c:pt>
                <c:pt idx="10">
                  <c:v>1141</c:v>
                </c:pt>
              </c:numCache>
            </c:numRef>
          </c:val>
          <c:extLst xmlns:c16r2="http://schemas.microsoft.com/office/drawing/2015/06/chart">
            <c:ext xmlns:c16="http://schemas.microsoft.com/office/drawing/2014/chart" uri="{C3380CC4-5D6E-409C-BE32-E72D297353CC}">
              <c16:uniqueId val="{00000000-4CF3-455F-B5E7-F8607C742D55}"/>
            </c:ext>
          </c:extLst>
        </c:ser>
        <c:ser>
          <c:idx val="0"/>
          <c:order val="1"/>
          <c:tx>
            <c:strRef>
              <c:f>'Deltagartillfällen Idrott'!$C$6</c:f>
              <c:strCache>
                <c:ptCount val="1"/>
                <c:pt idx="0">
                  <c:v>Deltagartillfällen flickor</c:v>
                </c:pt>
              </c:strCache>
            </c:strRef>
          </c:tx>
          <c:spPr>
            <a:solidFill>
              <a:srgbClr val="FFC000"/>
            </a:solidFill>
            <a:ln>
              <a:noFill/>
            </a:ln>
            <a:effectLst/>
          </c:spPr>
          <c:invertIfNegative val="0"/>
          <c:dLbls>
            <c:dLbl>
              <c:idx val="0"/>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CF3-455F-B5E7-F8607C742D55}"/>
                </c:ext>
                <c:ext xmlns:c15="http://schemas.microsoft.com/office/drawing/2012/chart" uri="{CE6537A1-D6FC-4f65-9D91-7224C49458BB}"/>
              </c:extLst>
            </c:dLbl>
            <c:dLbl>
              <c:idx val="2"/>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4CF3-455F-B5E7-F8607C742D55}"/>
                </c:ext>
                <c:ext xmlns:c15="http://schemas.microsoft.com/office/drawing/2012/chart" uri="{CE6537A1-D6FC-4f65-9D91-7224C49458BB}"/>
              </c:extLst>
            </c:dLbl>
            <c:dLbl>
              <c:idx val="4"/>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4CF3-455F-B5E7-F8607C742D55}"/>
                </c:ext>
                <c:ext xmlns:c15="http://schemas.microsoft.com/office/drawing/2012/chart" uri="{CE6537A1-D6FC-4f65-9D91-7224C49458BB}"/>
              </c:extLst>
            </c:dLbl>
            <c:dLbl>
              <c:idx val="6"/>
              <c:layout>
                <c:manualLayout>
                  <c:x val="0"/>
                  <c:y val="-8.4982063431415129E-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4CF3-455F-B5E7-F8607C742D55}"/>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'Deltagartillfällen Idrott'!$B$7:$B$36</c:f>
              <c:strCache>
                <c:ptCount val="17"/>
                <c:pt idx="0">
                  <c:v>Fotboll</c:v>
                </c:pt>
                <c:pt idx="1">
                  <c:v>Ishockey</c:v>
                </c:pt>
                <c:pt idx="2">
                  <c:v>Handboll</c:v>
                </c:pt>
                <c:pt idx="3">
                  <c:v>Orientering</c:v>
                </c:pt>
                <c:pt idx="4">
                  <c:v>Ridsport</c:v>
                </c:pt>
                <c:pt idx="5">
                  <c:v>Friidrott</c:v>
                </c:pt>
                <c:pt idx="6">
                  <c:v>Innebandy</c:v>
                </c:pt>
                <c:pt idx="7">
                  <c:v>Konståkning</c:v>
                </c:pt>
                <c:pt idx="8">
                  <c:v>Brottning</c:v>
                </c:pt>
                <c:pt idx="9">
                  <c:v>Skolidrott</c:v>
                </c:pt>
                <c:pt idx="10">
                  <c:v>Bågskytte</c:v>
                </c:pt>
                <c:pt idx="11">
                  <c:v>Badminton</c:v>
                </c:pt>
                <c:pt idx="12">
                  <c:v>Motorcykel och Snöskoter</c:v>
                </c:pt>
                <c:pt idx="13">
                  <c:v>Gymnastik</c:v>
                </c:pt>
                <c:pt idx="14">
                  <c:v>Bordtennis</c:v>
                </c:pt>
                <c:pt idx="15">
                  <c:v>Skyttesport</c:v>
                </c:pt>
                <c:pt idx="16">
                  <c:v>Bilsport</c:v>
                </c:pt>
              </c:strCache>
            </c:strRef>
          </c:cat>
          <c:val>
            <c:numRef>
              <c:f>'Deltagartillfällen Idrott'!$C$7:$C$17</c:f>
              <c:numCache>
                <c:formatCode>General</c:formatCode>
                <c:ptCount val="11"/>
                <c:pt idx="0">
                  <c:v>9631</c:v>
                </c:pt>
                <c:pt idx="1">
                  <c:v>166</c:v>
                </c:pt>
                <c:pt idx="2">
                  <c:v>5095</c:v>
                </c:pt>
                <c:pt idx="3">
                  <c:v>2590</c:v>
                </c:pt>
                <c:pt idx="4">
                  <c:v>4922</c:v>
                </c:pt>
                <c:pt idx="5">
                  <c:v>1554</c:v>
                </c:pt>
                <c:pt idx="6">
                  <c:v>375</c:v>
                </c:pt>
                <c:pt idx="7">
                  <c:v>2490</c:v>
                </c:pt>
                <c:pt idx="8">
                  <c:v>618</c:v>
                </c:pt>
                <c:pt idx="9">
                  <c:v>964</c:v>
                </c:pt>
                <c:pt idx="10">
                  <c:v>564</c:v>
                </c:pt>
              </c:numCache>
            </c:numRef>
          </c:val>
          <c:extLst xmlns:c16r2="http://schemas.microsoft.com/office/drawing/2015/06/chart">
            <c:ext xmlns:c16="http://schemas.microsoft.com/office/drawing/2014/chart" uri="{C3380CC4-5D6E-409C-BE32-E72D297353CC}">
              <c16:uniqueId val="{00000005-4CF3-455F-B5E7-F8607C742D55}"/>
            </c:ext>
          </c:extLst>
        </c:ser>
        <c:dLbls>
          <c:showLegendKey val="0"/>
          <c:showVal val="0"/>
          <c:showCatName val="0"/>
          <c:showSerName val="0"/>
          <c:showPercent val="0"/>
          <c:showBubbleSize val="0"/>
        </c:dLbls>
        <c:gapWidth val="150"/>
        <c:overlap val="100"/>
        <c:axId val="550462128"/>
        <c:axId val="550463304"/>
      </c:barChart>
      <c:catAx>
        <c:axId val="55046212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Idrott</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50463304"/>
        <c:crosses val="autoZero"/>
        <c:auto val="1"/>
        <c:lblAlgn val="ctr"/>
        <c:lblOffset val="100"/>
        <c:noMultiLvlLbl val="0"/>
      </c:catAx>
      <c:valAx>
        <c:axId val="550463304"/>
        <c:scaling>
          <c:orientation val="minMax"/>
          <c:max val="28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Deltagartillfällen</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50462128"/>
        <c:crosses val="autoZero"/>
        <c:crossBetween val="between"/>
        <c:majorUnit val="4000"/>
      </c:valAx>
      <c:spPr>
        <a:noFill/>
        <a:ln>
          <a:noFill/>
        </a:ln>
        <a:effectLst/>
      </c:spPr>
    </c:plotArea>
    <c:legend>
      <c:legendPos val="b"/>
      <c:layout>
        <c:manualLayout>
          <c:xMode val="edge"/>
          <c:yMode val="edge"/>
          <c:x val="0.35448377486940569"/>
          <c:y val="0.94424881275049644"/>
          <c:w val="0.38104535899613323"/>
          <c:h val="4.475918956121401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1"/>
          <c:tx>
            <c:strRef>
              <c:f>'Folkbildningsrapporterande IF'!$C$6</c:f>
              <c:strCache>
                <c:ptCount val="1"/>
                <c:pt idx="0">
                  <c:v>Folkbildningsverksamhet</c:v>
                </c:pt>
              </c:strCache>
            </c:strRef>
          </c:tx>
          <c:spPr>
            <a:solidFill>
              <a:srgbClr val="FFC000"/>
            </a:solidFill>
            <a:ln>
              <a:noFill/>
            </a:ln>
            <a:effectLst/>
          </c:spPr>
          <c:invertIfNegative val="0"/>
          <c:dLbls>
            <c:dLbl>
              <c:idx val="1"/>
              <c:layout>
                <c:manualLayout>
                  <c:x val="0"/>
                  <c:y val="6.149994954133404E-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662-4479-95DC-14851BE33643}"/>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'Folkbildningsrapporterande IF'!$B$7:$B$11</c:f>
              <c:strCache>
                <c:ptCount val="5"/>
                <c:pt idx="0">
                  <c:v>Pålsboda Innebandyförening</c:v>
                </c:pt>
                <c:pt idx="1">
                  <c:v>IFK Hallsberg Hockey</c:v>
                </c:pt>
                <c:pt idx="2">
                  <c:v>IFK Hallsberg Fotbollklubb</c:v>
                </c:pt>
                <c:pt idx="3">
                  <c:v>Orienteringsklubben Tisaren</c:v>
                </c:pt>
                <c:pt idx="4">
                  <c:v>Järnvägens Bågskytteförening</c:v>
                </c:pt>
              </c:strCache>
            </c:strRef>
          </c:cat>
          <c:val>
            <c:numRef>
              <c:f>'Folkbildningsrapporterande IF'!$C$7:$C$11</c:f>
              <c:numCache>
                <c:formatCode>General</c:formatCode>
                <c:ptCount val="5"/>
                <c:pt idx="0">
                  <c:v>1303</c:v>
                </c:pt>
                <c:pt idx="1">
                  <c:v>797</c:v>
                </c:pt>
                <c:pt idx="2">
                  <c:v>556</c:v>
                </c:pt>
                <c:pt idx="3">
                  <c:v>553</c:v>
                </c:pt>
                <c:pt idx="4">
                  <c:v>417</c:v>
                </c:pt>
              </c:numCache>
            </c:numRef>
          </c:val>
          <c:extLst xmlns:c16r2="http://schemas.microsoft.com/office/drawing/2015/06/chart">
            <c:ext xmlns:c16="http://schemas.microsoft.com/office/drawing/2014/chart" uri="{C3380CC4-5D6E-409C-BE32-E72D297353CC}">
              <c16:uniqueId val="{00000001-6662-4479-95DC-14851BE33643}"/>
            </c:ext>
          </c:extLst>
        </c:ser>
        <c:dLbls>
          <c:showLegendKey val="0"/>
          <c:showVal val="0"/>
          <c:showCatName val="0"/>
          <c:showSerName val="0"/>
          <c:showPercent val="0"/>
          <c:showBubbleSize val="0"/>
        </c:dLbls>
        <c:gapWidth val="150"/>
        <c:overlap val="100"/>
        <c:axId val="803901648"/>
        <c:axId val="803904392"/>
        <c:extLst xmlns:c16r2="http://schemas.microsoft.com/office/drawing/2015/06/chart">
          <c:ext xmlns:c15="http://schemas.microsoft.com/office/drawing/2012/chart" uri="{02D57815-91ED-43cb-92C2-25804820EDAC}">
            <c15:filteredBarSeries>
              <c15:ser>
                <c:idx val="1"/>
                <c:order val="0"/>
                <c:tx>
                  <c:strRef>
                    <c:extLst xmlns:c16r2="http://schemas.microsoft.com/office/drawing/2015/06/chart">
                      <c:ext uri="{02D57815-91ED-43cb-92C2-25804820EDAC}">
                        <c15:formulaRef>
                          <c15:sqref>'Folkbildningsrapporterande IF'!$D$6</c15:sqref>
                        </c15:formulaRef>
                      </c:ext>
                    </c:extLst>
                    <c:strCache>
                      <c:ptCount val="1"/>
                    </c:strCache>
                  </c:strRef>
                </c:tx>
                <c:spPr>
                  <a:solidFill>
                    <a:srgbClr val="0070C0"/>
                  </a:solidFill>
                  <a:ln>
                    <a:noFill/>
                  </a:ln>
                  <a:effectLst/>
                </c:spPr>
                <c:invertIfNegative val="0"/>
                <c:dLbls>
                  <c:dLbl>
                    <c:idx val="3"/>
                    <c:layout>
                      <c:manualLayout>
                        <c:x val="1.6839135210963206E-3"/>
                        <c:y val="-2.9511501003739594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6662-4479-95DC-14851BE33643}"/>
                      </c:ext>
                      <c:ex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r2="http://schemas.microsoft.com/office/drawing/2015/06/chart">
                      <c:ext uri="{02D57815-91ED-43cb-92C2-25804820EDAC}">
                        <c15:formulaRef>
                          <c15:sqref>'Folkbildningsrapporterande IF'!$B$7:$B$11</c15:sqref>
                        </c15:formulaRef>
                      </c:ext>
                    </c:extLst>
                    <c:strCache>
                      <c:ptCount val="5"/>
                      <c:pt idx="0">
                        <c:v>Pålsboda Innebandyförening</c:v>
                      </c:pt>
                      <c:pt idx="1">
                        <c:v>IFK Hallsberg Hockey</c:v>
                      </c:pt>
                      <c:pt idx="2">
                        <c:v>IFK Hallsberg Fotbollklubb</c:v>
                      </c:pt>
                      <c:pt idx="3">
                        <c:v>Orienteringsklubben Tisaren</c:v>
                      </c:pt>
                      <c:pt idx="4">
                        <c:v>Järnvägens Bågskytteförening</c:v>
                      </c:pt>
                    </c:strCache>
                  </c:strRef>
                </c:cat>
                <c:val>
                  <c:numRef>
                    <c:extLst xmlns:c16r2="http://schemas.microsoft.com/office/drawing/2015/06/chart">
                      <c:ext uri="{02D57815-91ED-43cb-92C2-25804820EDAC}">
                        <c15:formulaRef>
                          <c15:sqref>'Folkbildningsrapporterande IF'!$D$7:$D$11</c15:sqref>
                        </c15:formulaRef>
                      </c:ext>
                    </c:extLst>
                    <c:numCache>
                      <c:formatCode>General</c:formatCode>
                      <c:ptCount val="5"/>
                    </c:numCache>
                  </c:numRef>
                </c:val>
                <c:extLst xmlns:c16r2="http://schemas.microsoft.com/office/drawing/2015/06/chart">
                  <c:ext xmlns:c16="http://schemas.microsoft.com/office/drawing/2014/chart" uri="{C3380CC4-5D6E-409C-BE32-E72D297353CC}">
                    <c16:uniqueId val="{00000003-6662-4479-95DC-14851BE33643}"/>
                  </c:ext>
                </c:extLst>
              </c15:ser>
            </c15:filteredBarSeries>
          </c:ext>
        </c:extLst>
      </c:barChart>
      <c:catAx>
        <c:axId val="80390164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Idrottsförening</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803904392"/>
        <c:crosses val="autoZero"/>
        <c:auto val="1"/>
        <c:lblAlgn val="ctr"/>
        <c:lblOffset val="100"/>
        <c:noMultiLvlLbl val="0"/>
      </c:catAx>
      <c:valAx>
        <c:axId val="8039043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sv-SE" sz="1400" b="1"/>
                  <a:t>Folkbildningstimmar</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803901648"/>
        <c:crosses val="autoZero"/>
        <c:crossBetween val="between"/>
        <c:majorUnit val="1000"/>
      </c:valAx>
      <c:spPr>
        <a:noFill/>
        <a:ln>
          <a:noFill/>
        </a:ln>
        <a:effectLst/>
      </c:spPr>
    </c:plotArea>
    <c:legend>
      <c:legendPos val="b"/>
      <c:layout>
        <c:manualLayout>
          <c:xMode val="edge"/>
          <c:yMode val="edge"/>
          <c:x val="0.25531996403404594"/>
          <c:y val="0.91037977861462982"/>
          <c:w val="0.59986524390574969"/>
          <c:h val="6.777897985615732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r>
              <a:rPr lang="sv-SE"/>
              <a:t>Andel med god självskattad hälsa utifrån medlemskap i idrottsförening (tjejer/killar) - Länsnivå</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'Medlemskap i idrottsförening'!$W$21</c:f>
              <c:strCache>
                <c:ptCount val="1"/>
                <c:pt idx="0">
                  <c:v>Medlem i idrottsförening</c:v>
                </c:pt>
              </c:strCache>
            </c:strRef>
          </c:tx>
          <c:spPr>
            <a:solidFill>
              <a:srgbClr val="92D050"/>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idrottsförening'!$X$19:$AC$20</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'Medlemskap i idrottsförening'!$X$21:$AC$21</c:f>
              <c:numCache>
                <c:formatCode>0%</c:formatCode>
                <c:ptCount val="6"/>
                <c:pt idx="0">
                  <c:v>0.74431818181818177</c:v>
                </c:pt>
                <c:pt idx="1">
                  <c:v>0.91902313624678666</c:v>
                </c:pt>
                <c:pt idx="2">
                  <c:v>0.66534653465346538</c:v>
                </c:pt>
                <c:pt idx="3">
                  <c:v>0.88271604938271608</c:v>
                </c:pt>
                <c:pt idx="4">
                  <c:v>0.7127371273712737</c:v>
                </c:pt>
                <c:pt idx="5">
                  <c:v>0.83924843423799578</c:v>
                </c:pt>
              </c:numCache>
            </c:numRef>
          </c:val>
          <c:extLst xmlns:c16r2="http://schemas.microsoft.com/office/drawing/2015/06/chart">
            <c:ext xmlns:c16="http://schemas.microsoft.com/office/drawing/2014/chart" uri="{C3380CC4-5D6E-409C-BE32-E72D297353CC}">
              <c16:uniqueId val="{00000000-C0BE-4C9C-8550-D2FC4DCC1B25}"/>
            </c:ext>
          </c:extLst>
        </c:ser>
        <c:ser>
          <c:idx val="1"/>
          <c:order val="1"/>
          <c:tx>
            <c:strRef>
              <c:f>'Medlemskap i idrottsförening'!$W$22</c:f>
              <c:strCache>
                <c:ptCount val="1"/>
                <c:pt idx="0">
                  <c:v>Ej medlem i idrottsförening</c:v>
                </c:pt>
              </c:strCache>
            </c:strRef>
          </c:tx>
          <c:spPr>
            <a:solidFill>
              <a:schemeClr val="accent1">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idrottsförening'!$X$19:$AC$20</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'Medlemskap i idrottsförening'!$X$22:$AC$22</c:f>
              <c:numCache>
                <c:formatCode>0%</c:formatCode>
                <c:ptCount val="6"/>
                <c:pt idx="0">
                  <c:v>0.66209262435677529</c:v>
                </c:pt>
                <c:pt idx="1">
                  <c:v>0.86163522012578619</c:v>
                </c:pt>
                <c:pt idx="2">
                  <c:v>0.57205882352941173</c:v>
                </c:pt>
                <c:pt idx="3">
                  <c:v>0.79695431472081213</c:v>
                </c:pt>
                <c:pt idx="4">
                  <c:v>0.60433604336043356</c:v>
                </c:pt>
                <c:pt idx="5">
                  <c:v>0.71695402298850575</c:v>
                </c:pt>
              </c:numCache>
            </c:numRef>
          </c:val>
          <c:extLst xmlns:c16r2="http://schemas.microsoft.com/office/drawing/2015/06/chart">
            <c:ext xmlns:c16="http://schemas.microsoft.com/office/drawing/2014/chart" uri="{C3380CC4-5D6E-409C-BE32-E72D297353CC}">
              <c16:uniqueId val="{00000001-C0BE-4C9C-8550-D2FC4DCC1B25}"/>
            </c:ext>
          </c:extLst>
        </c:ser>
        <c:dLbls>
          <c:dLblPos val="outEnd"/>
          <c:showLegendKey val="0"/>
          <c:showVal val="1"/>
          <c:showCatName val="0"/>
          <c:showSerName val="0"/>
          <c:showPercent val="0"/>
          <c:showBubbleSize val="0"/>
        </c:dLbls>
        <c:gapWidth val="100"/>
        <c:overlap val="-24"/>
        <c:axId val="550442528"/>
        <c:axId val="550444488"/>
        <c:extLst xmlns:c16r2="http://schemas.microsoft.com/office/drawing/2015/06/chart">
          <c:ext xmlns:c15="http://schemas.microsoft.com/office/drawing/2012/chart" uri="{02D57815-91ED-43cb-92C2-25804820EDAC}">
            <c15:filteredBarSeries>
              <c15:ser>
                <c:idx val="2"/>
                <c:order val="2"/>
                <c:tx>
                  <c:strRef>
                    <c:extLst xmlns:c16r2="http://schemas.microsoft.com/office/drawing/2015/06/chart">
                      <c:ext uri="{02D57815-91ED-43cb-92C2-25804820EDAC}">
                        <c15:formulaRef>
                          <c15:sqref>'Medlemskap i idrottsförening'!$W$23</c15:sqref>
                        </c15:formulaRef>
                      </c:ext>
                    </c:extLst>
                    <c:strCache>
                      <c:ptCount val="1"/>
                      <c:pt idx="0">
                        <c:v>Totalt</c:v>
                      </c:pt>
                    </c:strCache>
                  </c:strRef>
                </c:tx>
                <c:spPr>
                  <a:solidFill>
                    <a:schemeClr val="accent4">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6r2="http://schemas.microsoft.com/office/drawing/2015/06/chart">
                      <c:ext uri="{02D57815-91ED-43cb-92C2-25804820EDAC}">
                        <c15:formulaRef>
                          <c15:sqref>'Medlemskap i idrottsförening'!$X$19:$AC$20</c15:sqref>
                        </c15:formulaRef>
                      </c:ext>
                    </c:extLst>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extLst xmlns:c16r2="http://schemas.microsoft.com/office/drawing/2015/06/chart">
                      <c:ext uri="{02D57815-91ED-43cb-92C2-25804820EDAC}">
                        <c15:formulaRef>
                          <c15:sqref>'Medlemskap i idrottsförening'!$X$23:$AC$23</c15:sqref>
                        </c15:formulaRef>
                      </c:ext>
                    </c:extLst>
                    <c:numCache>
                      <c:formatCode>0%</c:formatCode>
                      <c:ptCount val="6"/>
                      <c:pt idx="0">
                        <c:v>0.70884146341463417</c:v>
                      </c:pt>
                      <c:pt idx="1">
                        <c:v>0.87748851454823895</c:v>
                      </c:pt>
                      <c:pt idx="2">
                        <c:v>0.61204013377926425</c:v>
                      </c:pt>
                      <c:pt idx="3">
                        <c:v>0.84085510688836107</c:v>
                      </c:pt>
                      <c:pt idx="4">
                        <c:v>0.63921217547000897</c:v>
                      </c:pt>
                      <c:pt idx="5">
                        <c:v>0.76652719665271962</c:v>
                      </c:pt>
                    </c:numCache>
                  </c:numRef>
                </c:val>
                <c:extLst xmlns:c16r2="http://schemas.microsoft.com/office/drawing/2015/06/chart">
                  <c:ext xmlns:c16="http://schemas.microsoft.com/office/drawing/2014/chart" uri="{C3380CC4-5D6E-409C-BE32-E72D297353CC}">
                    <c16:uniqueId val="{00000002-C0BE-4C9C-8550-D2FC4DCC1B25}"/>
                  </c:ext>
                </c:extLst>
              </c15:ser>
            </c15:filteredBarSeries>
          </c:ext>
        </c:extLst>
      </c:barChart>
      <c:catAx>
        <c:axId val="550442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550444488"/>
        <c:crosses val="autoZero"/>
        <c:auto val="1"/>
        <c:lblAlgn val="ctr"/>
        <c:lblOffset val="100"/>
        <c:noMultiLvlLbl val="0"/>
      </c:catAx>
      <c:valAx>
        <c:axId val="5504444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550442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sv-SE" b="1"/>
              <a:t>LOK-stöd</a:t>
            </a:r>
            <a:r>
              <a:rPr lang="sv-SE" b="1" baseline="0"/>
              <a:t> antal deltagartillfällen</a:t>
            </a:r>
            <a:endParaRPr lang="sv-SE"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2"/>
          <c:order val="0"/>
          <c:tx>
            <c:strRef>
              <c:f>'LOK-STÖD Antal delt.'!$C$6</c:f>
              <c:strCache>
                <c:ptCount val="1"/>
                <c:pt idx="0">
                  <c:v>Flickor</c:v>
                </c:pt>
              </c:strCache>
            </c:strRef>
          </c:tx>
          <c:spPr>
            <a:ln w="28575" cap="rnd">
              <a:solidFill>
                <a:srgbClr val="FFC000"/>
              </a:solidFill>
              <a:round/>
            </a:ln>
            <a:effectLst/>
          </c:spPr>
          <c:marker>
            <c:symbol val="circle"/>
            <c:size val="5"/>
            <c:spPr>
              <a:solidFill>
                <a:srgbClr val="FFC000"/>
              </a:solidFill>
              <a:ln w="28575">
                <a:solidFill>
                  <a:srgbClr val="FFC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'LOK-STÖD Antal delt.'!$B$7:$B$10</c:f>
              <c:numCache>
                <c:formatCode>General</c:formatCode>
                <c:ptCount val="4"/>
                <c:pt idx="0">
                  <c:v>2015</c:v>
                </c:pt>
                <c:pt idx="1">
                  <c:v>2016</c:v>
                </c:pt>
                <c:pt idx="2">
                  <c:v>2017</c:v>
                </c:pt>
                <c:pt idx="3">
                  <c:v>2018</c:v>
                </c:pt>
              </c:numCache>
            </c:numRef>
          </c:cat>
          <c:val>
            <c:numRef>
              <c:f>'LOK-STÖD Antal delt.'!$C$7:$C$10</c:f>
              <c:numCache>
                <c:formatCode>General</c:formatCode>
                <c:ptCount val="4"/>
                <c:pt idx="0">
                  <c:v>27672</c:v>
                </c:pt>
                <c:pt idx="1">
                  <c:v>26518</c:v>
                </c:pt>
                <c:pt idx="2">
                  <c:v>26892</c:v>
                </c:pt>
                <c:pt idx="3">
                  <c:v>30077</c:v>
                </c:pt>
              </c:numCache>
            </c:numRef>
          </c:val>
          <c:smooth val="0"/>
          <c:extLst xmlns:c16r2="http://schemas.microsoft.com/office/drawing/2015/06/chart">
            <c:ext xmlns:c16="http://schemas.microsoft.com/office/drawing/2014/chart" uri="{C3380CC4-5D6E-409C-BE32-E72D297353CC}">
              <c16:uniqueId val="{00000000-A7FE-4E0F-8E22-D2D93E08325C}"/>
            </c:ext>
          </c:extLst>
        </c:ser>
        <c:ser>
          <c:idx val="1"/>
          <c:order val="1"/>
          <c:tx>
            <c:strRef>
              <c:f>'LOK-STÖD Antal delt.'!$D$6</c:f>
              <c:strCache>
                <c:ptCount val="1"/>
                <c:pt idx="0">
                  <c:v>Pojkar</c:v>
                </c:pt>
              </c:strCache>
            </c:strRef>
          </c:tx>
          <c:spPr>
            <a:ln w="28575" cap="rnd">
              <a:solidFill>
                <a:srgbClr val="00B0F0"/>
              </a:solidFill>
              <a:round/>
            </a:ln>
            <a:effectLst/>
          </c:spPr>
          <c:marker>
            <c:symbol val="circle"/>
            <c:size val="5"/>
            <c:spPr>
              <a:solidFill>
                <a:srgbClr val="00B0F0"/>
              </a:solidFill>
              <a:ln w="28575">
                <a:solidFill>
                  <a:srgbClr val="00B0F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'LOK-STÖD Antal delt.'!$B$7:$B$10</c:f>
              <c:numCache>
                <c:formatCode>General</c:formatCode>
                <c:ptCount val="4"/>
                <c:pt idx="0">
                  <c:v>2015</c:v>
                </c:pt>
                <c:pt idx="1">
                  <c:v>2016</c:v>
                </c:pt>
                <c:pt idx="2">
                  <c:v>2017</c:v>
                </c:pt>
                <c:pt idx="3">
                  <c:v>2018</c:v>
                </c:pt>
              </c:numCache>
            </c:numRef>
          </c:cat>
          <c:val>
            <c:numRef>
              <c:f>'LOK-STÖD Antal delt.'!$D$7:$D$10</c:f>
              <c:numCache>
                <c:formatCode>General</c:formatCode>
                <c:ptCount val="4"/>
                <c:pt idx="0">
                  <c:v>52972</c:v>
                </c:pt>
                <c:pt idx="1">
                  <c:v>47860</c:v>
                </c:pt>
                <c:pt idx="2">
                  <c:v>47472</c:v>
                </c:pt>
                <c:pt idx="3">
                  <c:v>43977</c:v>
                </c:pt>
              </c:numCache>
            </c:numRef>
          </c:val>
          <c:smooth val="0"/>
          <c:extLst xmlns:c16r2="http://schemas.microsoft.com/office/drawing/2015/06/chart">
            <c:ext xmlns:c16="http://schemas.microsoft.com/office/drawing/2014/chart" uri="{C3380CC4-5D6E-409C-BE32-E72D297353CC}">
              <c16:uniqueId val="{00000001-A7FE-4E0F-8E22-D2D93E08325C}"/>
            </c:ext>
          </c:extLst>
        </c:ser>
        <c:ser>
          <c:idx val="0"/>
          <c:order val="2"/>
          <c:tx>
            <c:strRef>
              <c:f>'LOK-STÖD Antal delt.'!$E$6</c:f>
              <c:strCache>
                <c:ptCount val="1"/>
                <c:pt idx="0">
                  <c:v>Totalt</c:v>
                </c:pt>
              </c:strCache>
            </c:strRef>
          </c:tx>
          <c:spPr>
            <a:ln w="28575" cap="rnd">
              <a:solidFill>
                <a:srgbClr val="002060"/>
              </a:solidFill>
              <a:round/>
            </a:ln>
            <a:effectLst/>
          </c:spPr>
          <c:marker>
            <c:symbol val="circle"/>
            <c:size val="5"/>
            <c:spPr>
              <a:solidFill>
                <a:srgbClr val="002060"/>
              </a:solidFill>
              <a:ln w="28575">
                <a:solidFill>
                  <a:srgbClr val="00206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'LOK-STÖD Antal delt.'!$B$7:$B$10</c:f>
              <c:numCache>
                <c:formatCode>General</c:formatCode>
                <c:ptCount val="4"/>
                <c:pt idx="0">
                  <c:v>2015</c:v>
                </c:pt>
                <c:pt idx="1">
                  <c:v>2016</c:v>
                </c:pt>
                <c:pt idx="2">
                  <c:v>2017</c:v>
                </c:pt>
                <c:pt idx="3">
                  <c:v>2018</c:v>
                </c:pt>
              </c:numCache>
            </c:numRef>
          </c:cat>
          <c:val>
            <c:numRef>
              <c:f>'LOK-STÖD Antal delt.'!$E$7:$E$10</c:f>
              <c:numCache>
                <c:formatCode>General</c:formatCode>
                <c:ptCount val="4"/>
                <c:pt idx="0">
                  <c:v>80644</c:v>
                </c:pt>
                <c:pt idx="1">
                  <c:v>74378</c:v>
                </c:pt>
                <c:pt idx="2">
                  <c:v>74364</c:v>
                </c:pt>
                <c:pt idx="3">
                  <c:v>74054</c:v>
                </c:pt>
              </c:numCache>
            </c:numRef>
          </c:val>
          <c:smooth val="0"/>
          <c:extLst xmlns:c16r2="http://schemas.microsoft.com/office/drawing/2015/06/chart">
            <c:ext xmlns:c16="http://schemas.microsoft.com/office/drawing/2014/chart" uri="{C3380CC4-5D6E-409C-BE32-E72D297353CC}">
              <c16:uniqueId val="{00000002-A7FE-4E0F-8E22-D2D93E08325C}"/>
            </c:ext>
          </c:extLst>
        </c:ser>
        <c:dLbls>
          <c:dLblPos val="t"/>
          <c:showLegendKey val="0"/>
          <c:showVal val="1"/>
          <c:showCatName val="0"/>
          <c:showSerName val="0"/>
          <c:showPercent val="0"/>
          <c:showBubbleSize val="0"/>
        </c:dLbls>
        <c:marker val="1"/>
        <c:smooth val="0"/>
        <c:axId val="803894592"/>
        <c:axId val="803894984"/>
      </c:lineChart>
      <c:catAx>
        <c:axId val="80389459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År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803894984"/>
        <c:crosses val="autoZero"/>
        <c:auto val="1"/>
        <c:lblAlgn val="ctr"/>
        <c:lblOffset val="100"/>
        <c:noMultiLvlLbl val="0"/>
      </c:catAx>
      <c:valAx>
        <c:axId val="803894984"/>
        <c:scaling>
          <c:orientation val="minMax"/>
          <c:max val="90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Deltagartillfällen</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803894592"/>
        <c:crosses val="autoZero"/>
        <c:crossBetween val="between"/>
        <c:majorUnit val="10000"/>
      </c:valAx>
      <c:spPr>
        <a:noFill/>
        <a:ln>
          <a:noFill/>
        </a:ln>
        <a:effectLst/>
      </c:spPr>
    </c:plotArea>
    <c:legend>
      <c:legendPos val="b"/>
      <c:layout>
        <c:manualLayout>
          <c:xMode val="edge"/>
          <c:yMode val="edge"/>
          <c:x val="0.369056834464419"/>
          <c:y val="0.9197872137656572"/>
          <c:w val="0.3557567308007894"/>
          <c:h val="5.925477722370109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sv-SE" b="1"/>
              <a:t>LOK-stöd</a:t>
            </a:r>
            <a:r>
              <a:rPr lang="sv-SE" b="1" baseline="0"/>
              <a:t> andel deltagartillfällen</a:t>
            </a:r>
            <a:endParaRPr lang="sv-SE"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1"/>
          <c:order val="1"/>
          <c:tx>
            <c:strRef>
              <c:f>'LOK-STÖD Flickor-Pojkar'!$D$6</c:f>
              <c:strCache>
                <c:ptCount val="1"/>
                <c:pt idx="0">
                  <c:v>Pojkar</c:v>
                </c:pt>
              </c:strCache>
            </c:strRef>
          </c:tx>
          <c:spPr>
            <a:ln w="28575" cap="rnd">
              <a:solidFill>
                <a:srgbClr val="00B0F0"/>
              </a:solidFill>
              <a:round/>
            </a:ln>
            <a:effectLst/>
          </c:spPr>
          <c:marker>
            <c:symbol val="circle"/>
            <c:size val="5"/>
            <c:spPr>
              <a:solidFill>
                <a:srgbClr val="00B0F0"/>
              </a:solidFill>
              <a:ln w="28575">
                <a:solidFill>
                  <a:srgbClr val="00B0F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'LOK-STÖD Flickor-Pojkar'!$B$7:$B$10</c:f>
              <c:numCache>
                <c:formatCode>General</c:formatCode>
                <c:ptCount val="4"/>
                <c:pt idx="0">
                  <c:v>2015</c:v>
                </c:pt>
                <c:pt idx="1">
                  <c:v>2016</c:v>
                </c:pt>
                <c:pt idx="2">
                  <c:v>2017</c:v>
                </c:pt>
                <c:pt idx="3">
                  <c:v>2018</c:v>
                </c:pt>
              </c:numCache>
            </c:numRef>
          </c:cat>
          <c:val>
            <c:numRef>
              <c:f>'LOK-STÖD Flickor-Pojkar'!$D$7:$D$10</c:f>
              <c:numCache>
                <c:formatCode>0%</c:formatCode>
                <c:ptCount val="4"/>
                <c:pt idx="0">
                  <c:v>0.65686225881652693</c:v>
                </c:pt>
                <c:pt idx="1">
                  <c:v>0.6434698432332141</c:v>
                </c:pt>
                <c:pt idx="2">
                  <c:v>0.6383734064870098</c:v>
                </c:pt>
                <c:pt idx="3">
                  <c:v>0.59385043346746968</c:v>
                </c:pt>
              </c:numCache>
            </c:numRef>
          </c:val>
          <c:smooth val="0"/>
          <c:extLst xmlns:c16r2="http://schemas.microsoft.com/office/drawing/2015/06/chart">
            <c:ext xmlns:c16="http://schemas.microsoft.com/office/drawing/2014/chart" uri="{C3380CC4-5D6E-409C-BE32-E72D297353CC}">
              <c16:uniqueId val="{00000000-55D0-4E02-866E-1CB53F1C7411}"/>
            </c:ext>
          </c:extLst>
        </c:ser>
        <c:ser>
          <c:idx val="0"/>
          <c:order val="2"/>
          <c:tx>
            <c:strRef>
              <c:f>'LOK-STÖD Flickor-Pojkar'!$C$6</c:f>
              <c:strCache>
                <c:ptCount val="1"/>
                <c:pt idx="0">
                  <c:v>Flickor</c:v>
                </c:pt>
              </c:strCache>
            </c:strRef>
          </c:tx>
          <c:spPr>
            <a:ln w="28575" cap="rnd">
              <a:solidFill>
                <a:srgbClr val="FFC000"/>
              </a:solidFill>
              <a:round/>
            </a:ln>
            <a:effectLst/>
          </c:spPr>
          <c:marker>
            <c:symbol val="circle"/>
            <c:size val="5"/>
            <c:spPr>
              <a:solidFill>
                <a:srgbClr val="FFC000"/>
              </a:solidFill>
              <a:ln w="28575">
                <a:solidFill>
                  <a:srgbClr val="FFC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'LOK-STÖD Flickor-Pojkar'!$B$7:$B$10</c:f>
              <c:numCache>
                <c:formatCode>General</c:formatCode>
                <c:ptCount val="4"/>
                <c:pt idx="0">
                  <c:v>2015</c:v>
                </c:pt>
                <c:pt idx="1">
                  <c:v>2016</c:v>
                </c:pt>
                <c:pt idx="2">
                  <c:v>2017</c:v>
                </c:pt>
                <c:pt idx="3">
                  <c:v>2018</c:v>
                </c:pt>
              </c:numCache>
            </c:numRef>
          </c:cat>
          <c:val>
            <c:numRef>
              <c:f>'LOK-STÖD Flickor-Pojkar'!$C$7:$C$10</c:f>
              <c:numCache>
                <c:formatCode>0%</c:formatCode>
                <c:ptCount val="4"/>
                <c:pt idx="0">
                  <c:v>0.34313774118347307</c:v>
                </c:pt>
                <c:pt idx="1">
                  <c:v>0.3565301567667859</c:v>
                </c:pt>
                <c:pt idx="2">
                  <c:v>0.36162659351299015</c:v>
                </c:pt>
                <c:pt idx="3">
                  <c:v>0.40614956653253032</c:v>
                </c:pt>
              </c:numCache>
            </c:numRef>
          </c:val>
          <c:smooth val="0"/>
          <c:extLst xmlns:c16r2="http://schemas.microsoft.com/office/drawing/2015/06/chart">
            <c:ext xmlns:c16="http://schemas.microsoft.com/office/drawing/2014/chart" uri="{C3380CC4-5D6E-409C-BE32-E72D297353CC}">
              <c16:uniqueId val="{00000001-55D0-4E02-866E-1CB53F1C7411}"/>
            </c:ext>
          </c:extLst>
        </c:ser>
        <c:dLbls>
          <c:dLblPos val="t"/>
          <c:showLegendKey val="0"/>
          <c:showVal val="1"/>
          <c:showCatName val="0"/>
          <c:showSerName val="0"/>
          <c:showPercent val="0"/>
          <c:showBubbleSize val="0"/>
        </c:dLbls>
        <c:marker val="1"/>
        <c:smooth val="0"/>
        <c:axId val="803903608"/>
        <c:axId val="803898904"/>
        <c:extLst xmlns:c16r2="http://schemas.microsoft.com/office/drawing/2015/06/chart">
          <c:ext xmlns:c15="http://schemas.microsoft.com/office/drawing/2012/chart" uri="{02D57815-91ED-43cb-92C2-25804820EDAC}">
            <c15:filteredLineSeries>
              <c15:ser>
                <c:idx val="2"/>
                <c:order val="0"/>
                <c:tx>
                  <c:strRef>
                    <c:extLst xmlns:c16r2="http://schemas.microsoft.com/office/drawing/2015/06/chart">
                      <c:ext uri="{02D57815-91ED-43cb-92C2-25804820EDAC}">
                        <c15:formulaRef>
                          <c15:sqref>'LOK-STÖD Flickor-Pojkar'!$E$6</c15:sqref>
                        </c15:formulaRef>
                      </c:ext>
                    </c:extLst>
                    <c:strCache>
                      <c:ptCount val="1"/>
                      <c:pt idx="0">
                        <c:v>Totalt</c:v>
                      </c:pt>
                    </c:strCache>
                  </c:strRef>
                </c:tx>
                <c:spPr>
                  <a:ln w="28575" cap="rnd">
                    <a:solidFill>
                      <a:srgbClr val="002060"/>
                    </a:solidFill>
                    <a:round/>
                  </a:ln>
                  <a:effectLst/>
                </c:spPr>
                <c:marker>
                  <c:symbol val="circle"/>
                  <c:size val="5"/>
                  <c:spPr>
                    <a:solidFill>
                      <a:srgbClr val="002060"/>
                    </a:solidFill>
                    <a:ln w="9525">
                      <a:solidFill>
                        <a:srgbClr val="00206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6r2="http://schemas.microsoft.com/office/drawing/2015/06/chart">
                      <c:ext uri="{02D57815-91ED-43cb-92C2-25804820EDAC}">
                        <c15:formulaRef>
                          <c15:sqref>'LOK-STÖD Flickor-Pojkar'!$B$7:$B$10</c15:sqref>
                        </c15:formulaRef>
                      </c:ext>
                    </c:extLst>
                    <c:numCache>
                      <c:formatCode>General</c:formatCode>
                      <c:ptCount val="4"/>
                      <c:pt idx="0">
                        <c:v>2015</c:v>
                      </c:pt>
                      <c:pt idx="1">
                        <c:v>2016</c:v>
                      </c:pt>
                      <c:pt idx="2">
                        <c:v>2017</c:v>
                      </c:pt>
                      <c:pt idx="3">
                        <c:v>2018</c:v>
                      </c:pt>
                    </c:numCache>
                  </c:numRef>
                </c:cat>
                <c:val>
                  <c:numRef>
                    <c:extLst xmlns:c16r2="http://schemas.microsoft.com/office/drawing/2015/06/chart">
                      <c:ext uri="{02D57815-91ED-43cb-92C2-25804820EDAC}">
                        <c15:formulaRef>
                          <c15:sqref>'LOK-STÖD Flickor-Pojkar'!$E$7:$E$10</c15:sqref>
                        </c15:formulaRef>
                      </c:ext>
                    </c:extLst>
                    <c:numCache>
                      <c:formatCode>0.0%</c:formatCode>
                      <c:ptCount val="4"/>
                      <c:pt idx="0">
                        <c:v>1</c:v>
                      </c:pt>
                      <c:pt idx="1">
                        <c:v>1</c:v>
                      </c:pt>
                      <c:pt idx="2">
                        <c:v>1</c:v>
                      </c:pt>
                      <c:pt idx="3">
                        <c:v>1</c:v>
                      </c:pt>
                    </c:numCache>
                  </c:numRef>
                </c:val>
                <c:smooth val="0"/>
                <c:extLst xmlns:c16r2="http://schemas.microsoft.com/office/drawing/2015/06/chart">
                  <c:ext xmlns:c16="http://schemas.microsoft.com/office/drawing/2014/chart" uri="{C3380CC4-5D6E-409C-BE32-E72D297353CC}">
                    <c16:uniqueId val="{00000002-55D0-4E02-866E-1CB53F1C7411}"/>
                  </c:ext>
                </c:extLst>
              </c15:ser>
            </c15:filteredLineSeries>
          </c:ext>
        </c:extLst>
      </c:lineChart>
      <c:catAx>
        <c:axId val="80390360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År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803898904"/>
        <c:crosses val="autoZero"/>
        <c:auto val="1"/>
        <c:lblAlgn val="ctr"/>
        <c:lblOffset val="100"/>
        <c:noMultiLvlLbl val="0"/>
      </c:catAx>
      <c:valAx>
        <c:axId val="803898904"/>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Fördelning deltagartillfällen</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803903608"/>
        <c:crosses val="autoZero"/>
        <c:crossBetween val="between"/>
        <c:majorUnit val="0.1"/>
      </c:valAx>
      <c:spPr>
        <a:noFill/>
        <a:ln>
          <a:noFill/>
        </a:ln>
        <a:effectLst/>
      </c:spPr>
    </c:plotArea>
    <c:legend>
      <c:legendPos val="b"/>
      <c:layout>
        <c:manualLayout>
          <c:xMode val="edge"/>
          <c:yMode val="edge"/>
          <c:x val="0.42884449207177805"/>
          <c:y val="0.91689716977774105"/>
          <c:w val="0.24109316738278269"/>
          <c:h val="5.925477722370109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'LOK-STÖD 2016-2018 åldersgrp. '!$C$6</c:f>
              <c:strCache>
                <c:ptCount val="1"/>
                <c:pt idx="0">
                  <c:v>2016</c:v>
                </c:pt>
              </c:strCache>
            </c:strRef>
          </c:tx>
          <c:spPr>
            <a:ln w="19050" cap="rnd" cmpd="sng" algn="ctr">
              <a:solidFill>
                <a:srgbClr val="FFC000"/>
              </a:solidFill>
              <a:round/>
            </a:ln>
            <a:effectLst/>
          </c:spPr>
          <c:marker>
            <c:symbol val="circle"/>
            <c:size val="4"/>
            <c:spPr>
              <a:solidFill>
                <a:srgbClr val="FFC000"/>
              </a:solidFill>
              <a:ln w="19050" cap="flat" cmpd="sng" algn="ctr">
                <a:solidFill>
                  <a:srgbClr val="FFC000"/>
                </a:solidFill>
                <a:round/>
              </a:ln>
              <a:effectLst/>
            </c:spPr>
          </c:marker>
          <c:cat>
            <c:strRef>
              <c:f>'LOK-STÖD 2016-2018 åldersgrp. '!$B$7:$B$10</c:f>
              <c:strCache>
                <c:ptCount val="4"/>
                <c:pt idx="0">
                  <c:v>7-12 år</c:v>
                </c:pt>
                <c:pt idx="1">
                  <c:v>13-16 år</c:v>
                </c:pt>
                <c:pt idx="2">
                  <c:v>17-20 år</c:v>
                </c:pt>
                <c:pt idx="3">
                  <c:v>21-25 år</c:v>
                </c:pt>
              </c:strCache>
            </c:strRef>
          </c:cat>
          <c:val>
            <c:numRef>
              <c:f>'LOK-STÖD 2016-2018 åldersgrp. '!$C$7:$C$10</c:f>
              <c:numCache>
                <c:formatCode>General</c:formatCode>
                <c:ptCount val="4"/>
                <c:pt idx="0">
                  <c:v>10028</c:v>
                </c:pt>
                <c:pt idx="1">
                  <c:v>8026</c:v>
                </c:pt>
                <c:pt idx="2">
                  <c:v>6241</c:v>
                </c:pt>
                <c:pt idx="3">
                  <c:v>2223</c:v>
                </c:pt>
              </c:numCache>
            </c:numRef>
          </c:val>
          <c:smooth val="0"/>
          <c:extLst xmlns:c16r2="http://schemas.microsoft.com/office/drawing/2015/06/chart">
            <c:ext xmlns:c16="http://schemas.microsoft.com/office/drawing/2014/chart" uri="{C3380CC4-5D6E-409C-BE32-E72D297353CC}">
              <c16:uniqueId val="{00000000-3293-4762-BFA8-85ECC9D5EDE0}"/>
            </c:ext>
          </c:extLst>
        </c:ser>
        <c:ser>
          <c:idx val="1"/>
          <c:order val="1"/>
          <c:tx>
            <c:strRef>
              <c:f>'LOK-STÖD 2016-2018 åldersgrp. '!$D$6</c:f>
              <c:strCache>
                <c:ptCount val="1"/>
                <c:pt idx="0">
                  <c:v>2017</c:v>
                </c:pt>
              </c:strCache>
            </c:strRef>
          </c:tx>
          <c:spPr>
            <a:ln w="22225" cap="rnd" cmpd="sng" algn="ctr">
              <a:solidFill>
                <a:schemeClr val="accent2"/>
              </a:solidFill>
              <a:round/>
            </a:ln>
            <a:effectLst/>
          </c:spPr>
          <c:marker>
            <c:symbol val="circle"/>
            <c:size val="4"/>
            <c:spPr>
              <a:solidFill>
                <a:schemeClr val="accent2"/>
              </a:solidFill>
              <a:ln w="9525" cap="flat" cmpd="sng" algn="ctr">
                <a:solidFill>
                  <a:schemeClr val="accent2"/>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'LOK-STÖD 2016-2018 åldersgrp. '!$B$7:$B$10</c:f>
              <c:strCache>
                <c:ptCount val="4"/>
                <c:pt idx="0">
                  <c:v>7-12 år</c:v>
                </c:pt>
                <c:pt idx="1">
                  <c:v>13-16 år</c:v>
                </c:pt>
                <c:pt idx="2">
                  <c:v>17-20 år</c:v>
                </c:pt>
                <c:pt idx="3">
                  <c:v>21-25 år</c:v>
                </c:pt>
              </c:strCache>
            </c:strRef>
          </c:cat>
          <c:val>
            <c:numRef>
              <c:f>'LOK-STÖD 2016-2018 åldersgrp. '!$D$7:$D$10</c:f>
              <c:numCache>
                <c:formatCode>General</c:formatCode>
                <c:ptCount val="4"/>
                <c:pt idx="0">
                  <c:v>10949</c:v>
                </c:pt>
                <c:pt idx="1">
                  <c:v>8749</c:v>
                </c:pt>
                <c:pt idx="2">
                  <c:v>5085</c:v>
                </c:pt>
                <c:pt idx="3">
                  <c:v>2109</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1-3293-4762-BFA8-85ECC9D5EDE0}"/>
            </c:ext>
          </c:extLst>
        </c:ser>
        <c:ser>
          <c:idx val="2"/>
          <c:order val="2"/>
          <c:tx>
            <c:strRef>
              <c:f>'LOK-STÖD 2016-2018 åldersgrp. '!$E$6</c:f>
              <c:strCache>
                <c:ptCount val="1"/>
                <c:pt idx="0">
                  <c:v>2018</c:v>
                </c:pt>
              </c:strCache>
            </c:strRef>
          </c:tx>
          <c:spPr>
            <a:ln w="22225" cap="rnd" cmpd="sng" algn="ctr">
              <a:solidFill>
                <a:schemeClr val="accent3"/>
              </a:solidFill>
              <a:round/>
            </a:ln>
            <a:effectLst/>
          </c:spPr>
          <c:marker>
            <c:symbol val="circle"/>
            <c:size val="4"/>
            <c:spPr>
              <a:solidFill>
                <a:schemeClr val="accent3"/>
              </a:solidFill>
              <a:ln w="9525" cap="flat" cmpd="sng" algn="ctr">
                <a:solidFill>
                  <a:schemeClr val="accent3"/>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'LOK-STÖD 2016-2018 åldersgrp. '!$B$7:$B$10</c:f>
              <c:strCache>
                <c:ptCount val="4"/>
                <c:pt idx="0">
                  <c:v>7-12 år</c:v>
                </c:pt>
                <c:pt idx="1">
                  <c:v>13-16 år</c:v>
                </c:pt>
                <c:pt idx="2">
                  <c:v>17-20 år</c:v>
                </c:pt>
                <c:pt idx="3">
                  <c:v>21-25 år</c:v>
                </c:pt>
              </c:strCache>
            </c:strRef>
          </c:cat>
          <c:val>
            <c:numRef>
              <c:f>'LOK-STÖD 2016-2018 åldersgrp. '!$E$7:$E$10</c:f>
              <c:numCache>
                <c:formatCode>General</c:formatCode>
                <c:ptCount val="4"/>
                <c:pt idx="0">
                  <c:v>11770</c:v>
                </c:pt>
                <c:pt idx="1">
                  <c:v>9125</c:v>
                </c:pt>
                <c:pt idx="2">
                  <c:v>5725</c:v>
                </c:pt>
                <c:pt idx="3">
                  <c:v>3457</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2-3293-4762-BFA8-85ECC9D5EDE0}"/>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marker val="1"/>
        <c:smooth val="0"/>
        <c:axId val="803897728"/>
        <c:axId val="803902824"/>
        <c:extLst xmlns:c16r2="http://schemas.microsoft.com/office/drawing/2015/06/chart"/>
      </c:lineChart>
      <c:catAx>
        <c:axId val="803897728"/>
        <c:scaling>
          <c:orientation val="minMax"/>
        </c:scaling>
        <c:delete val="0"/>
        <c:axPos val="b"/>
        <c:title>
          <c:tx>
            <c:rich>
              <a:bodyPr rot="0" spcFirstLastPara="1" vertOverflow="ellipsis" vert="horz" wrap="square" anchor="ctr" anchorCtr="1"/>
              <a:lstStyle/>
              <a:p>
                <a:pPr>
                  <a:defRPr sz="1200" b="1" i="0" u="none" strike="noStrike" kern="1200" cap="all" baseline="0">
                    <a:solidFill>
                      <a:schemeClr val="dk1">
                        <a:lumMod val="65000"/>
                        <a:lumOff val="35000"/>
                      </a:schemeClr>
                    </a:solidFill>
                    <a:latin typeface="+mn-lt"/>
                    <a:ea typeface="+mn-ea"/>
                    <a:cs typeface="+mn-cs"/>
                  </a:defRPr>
                </a:pPr>
                <a:r>
                  <a:rPr lang="sv-SE" sz="1200" b="1"/>
                  <a:t>Åldersgrupper</a:t>
                </a:r>
              </a:p>
            </c:rich>
          </c:tx>
          <c:overlay val="0"/>
          <c:spPr>
            <a:noFill/>
            <a:ln>
              <a:noFill/>
            </a:ln>
            <a:effectLst/>
          </c:spPr>
          <c:txPr>
            <a:bodyPr rot="0" spcFirstLastPara="1" vertOverflow="ellipsis" vert="horz" wrap="square" anchor="ctr" anchorCtr="1"/>
            <a:lstStyle/>
            <a:p>
              <a:pPr>
                <a:defRPr sz="1200" b="1" i="0" u="none" strike="noStrike" kern="1200" cap="all" baseline="0">
                  <a:solidFill>
                    <a:schemeClr val="dk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spc="20" baseline="0">
                <a:solidFill>
                  <a:schemeClr val="dk1">
                    <a:lumMod val="65000"/>
                    <a:lumOff val="35000"/>
                  </a:schemeClr>
                </a:solidFill>
                <a:latin typeface="+mn-lt"/>
                <a:ea typeface="+mn-ea"/>
                <a:cs typeface="+mn-cs"/>
              </a:defRPr>
            </a:pPr>
            <a:endParaRPr lang="sv-SE"/>
          </a:p>
        </c:txPr>
        <c:crossAx val="803902824"/>
        <c:crosses val="autoZero"/>
        <c:auto val="1"/>
        <c:lblAlgn val="ctr"/>
        <c:lblOffset val="100"/>
        <c:noMultiLvlLbl val="0"/>
      </c:catAx>
      <c:valAx>
        <c:axId val="803902824"/>
        <c:scaling>
          <c:orientation val="minMax"/>
          <c:max val="12000"/>
          <c:min val="0"/>
        </c:scaling>
        <c:delete val="0"/>
        <c:axPos val="l"/>
        <c:title>
          <c:tx>
            <c:rich>
              <a:bodyPr rot="-5400000" spcFirstLastPara="1" vertOverflow="ellipsis" vert="horz" wrap="square" anchor="ctr" anchorCtr="1"/>
              <a:lstStyle/>
              <a:p>
                <a:pPr>
                  <a:defRPr sz="1200" b="1" i="0" u="none" strike="noStrike" kern="1200" cap="all" baseline="0">
                    <a:solidFill>
                      <a:schemeClr val="dk1">
                        <a:lumMod val="65000"/>
                        <a:lumOff val="35000"/>
                      </a:schemeClr>
                    </a:solidFill>
                    <a:latin typeface="+mn-lt"/>
                    <a:ea typeface="+mn-ea"/>
                    <a:cs typeface="+mn-cs"/>
                  </a:defRPr>
                </a:pPr>
                <a:r>
                  <a:rPr lang="sv-SE" sz="1200" b="1"/>
                  <a:t>Deltagartillfällen</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dk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spc="20" baseline="0">
                <a:solidFill>
                  <a:schemeClr val="dk1">
                    <a:lumMod val="65000"/>
                    <a:lumOff val="35000"/>
                  </a:schemeClr>
                </a:solidFill>
                <a:latin typeface="+mn-lt"/>
                <a:ea typeface="+mn-ea"/>
                <a:cs typeface="+mn-cs"/>
              </a:defRPr>
            </a:pPr>
            <a:endParaRPr lang="sv-SE"/>
          </a:p>
        </c:txPr>
        <c:crossAx val="803897728"/>
        <c:crosses val="autoZero"/>
        <c:crossBetween val="between"/>
        <c:majorUnit val="2000"/>
      </c:valAx>
      <c:spPr>
        <a:gradFill>
          <a:gsLst>
            <a:gs pos="100000">
              <a:schemeClr val="lt1">
                <a:lumMod val="95000"/>
              </a:schemeClr>
            </a:gs>
            <a:gs pos="0">
              <a:schemeClr val="lt1"/>
            </a:gs>
          </a:gsLst>
          <a:lin ang="5400000" scaled="0"/>
        </a:gradFill>
        <a:ln>
          <a:noFill/>
        </a:ln>
        <a:effectLst/>
      </c:spPr>
    </c:plotArea>
    <c:legend>
      <c:legendPos val="b"/>
      <c:layout>
        <c:manualLayout>
          <c:xMode val="edge"/>
          <c:yMode val="edge"/>
          <c:x val="0.38217398436608468"/>
          <c:y val="0.91783362747759978"/>
          <c:w val="0.36132463980530227"/>
          <c:h val="6.559329092079610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dk1">
                  <a:lumMod val="65000"/>
                  <a:lumOff val="35000"/>
                </a:schemeClr>
              </a:solidFill>
              <a:latin typeface="+mn-lt"/>
              <a:ea typeface="+mn-ea"/>
              <a:cs typeface="+mn-cs"/>
            </a:defRPr>
          </a:pPr>
          <a:endParaRPr lang="sv-S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a:noFill/>
    </a:ln>
    <a:effectLst/>
  </c:spPr>
  <c:txPr>
    <a:bodyPr/>
    <a:lstStyle/>
    <a:p>
      <a:pPr>
        <a:defRPr/>
      </a:pPr>
      <a:endParaRPr lang="sv-SE"/>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'LOK-STÖD 2016-2018 åldersgrp. '!$C$13</c:f>
              <c:strCache>
                <c:ptCount val="1"/>
                <c:pt idx="0">
                  <c:v>2016</c:v>
                </c:pt>
              </c:strCache>
            </c:strRef>
          </c:tx>
          <c:spPr>
            <a:ln w="22225" cap="rnd" cmpd="sng" algn="ctr">
              <a:solidFill>
                <a:schemeClr val="accent1"/>
              </a:solidFill>
              <a:round/>
            </a:ln>
            <a:effectLst/>
          </c:spPr>
          <c:marker>
            <c:symbol val="circle"/>
            <c:size val="4"/>
            <c:spPr>
              <a:solidFill>
                <a:schemeClr val="accent1"/>
              </a:solidFill>
              <a:ln w="9525" cap="flat" cmpd="sng" algn="ctr">
                <a:solidFill>
                  <a:schemeClr val="accent1"/>
                </a:solidFill>
                <a:round/>
              </a:ln>
              <a:effectLst/>
            </c:spPr>
          </c:marker>
          <c:cat>
            <c:strRef>
              <c:f>'LOK-STÖD 2016-2018 åldersgrp. '!$B$14:$B$17</c:f>
              <c:strCache>
                <c:ptCount val="4"/>
                <c:pt idx="0">
                  <c:v>7-12 år</c:v>
                </c:pt>
                <c:pt idx="1">
                  <c:v>13-16 år</c:v>
                </c:pt>
                <c:pt idx="2">
                  <c:v>17-20 år</c:v>
                </c:pt>
                <c:pt idx="3">
                  <c:v>21-25 år</c:v>
                </c:pt>
              </c:strCache>
            </c:strRef>
          </c:cat>
          <c:val>
            <c:numRef>
              <c:f>'LOK-STÖD 2016-2018 åldersgrp. '!$C$14:$C$17</c:f>
              <c:numCache>
                <c:formatCode>General</c:formatCode>
                <c:ptCount val="4"/>
                <c:pt idx="0">
                  <c:v>18183</c:v>
                </c:pt>
                <c:pt idx="1">
                  <c:v>15162</c:v>
                </c:pt>
                <c:pt idx="2">
                  <c:v>9588</c:v>
                </c:pt>
                <c:pt idx="3">
                  <c:v>4927</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0-D5BA-40B2-90F8-B6AD63B8CF93}"/>
            </c:ext>
          </c:extLst>
        </c:ser>
        <c:ser>
          <c:idx val="1"/>
          <c:order val="1"/>
          <c:tx>
            <c:strRef>
              <c:f>'LOK-STÖD 2016-2018 åldersgrp. '!$D$13</c:f>
              <c:strCache>
                <c:ptCount val="1"/>
                <c:pt idx="0">
                  <c:v>2017</c:v>
                </c:pt>
              </c:strCache>
            </c:strRef>
          </c:tx>
          <c:spPr>
            <a:ln w="19050" cap="rnd" cmpd="sng" algn="ctr">
              <a:solidFill>
                <a:srgbClr val="00B0F0"/>
              </a:solidFill>
              <a:round/>
            </a:ln>
            <a:effectLst/>
          </c:spPr>
          <c:marker>
            <c:symbol val="circle"/>
            <c:size val="5"/>
            <c:spPr>
              <a:solidFill>
                <a:srgbClr val="00B0F0"/>
              </a:solidFill>
              <a:ln w="19050" cap="flat" cmpd="sng" algn="ctr">
                <a:solidFill>
                  <a:srgbClr val="00B0F0"/>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dLblPos val="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'LOK-STÖD 2016-2018 åldersgrp. '!$B$14:$B$17</c:f>
              <c:strCache>
                <c:ptCount val="4"/>
                <c:pt idx="0">
                  <c:v>7-12 år</c:v>
                </c:pt>
                <c:pt idx="1">
                  <c:v>13-16 år</c:v>
                </c:pt>
                <c:pt idx="2">
                  <c:v>17-20 år</c:v>
                </c:pt>
                <c:pt idx="3">
                  <c:v>21-25 år</c:v>
                </c:pt>
              </c:strCache>
            </c:strRef>
          </c:cat>
          <c:val>
            <c:numRef>
              <c:f>'LOK-STÖD 2016-2018 åldersgrp. '!$D$14:$D$17</c:f>
              <c:numCache>
                <c:formatCode>General</c:formatCode>
                <c:ptCount val="4"/>
                <c:pt idx="0">
                  <c:v>18610</c:v>
                </c:pt>
                <c:pt idx="1">
                  <c:v>13617</c:v>
                </c:pt>
                <c:pt idx="2">
                  <c:v>10637</c:v>
                </c:pt>
                <c:pt idx="3">
                  <c:v>4608</c:v>
                </c:pt>
              </c:numCache>
            </c:numRef>
          </c:val>
          <c:smooth val="0"/>
          <c:extLst xmlns:c16r2="http://schemas.microsoft.com/office/drawing/2015/06/chart">
            <c:ext xmlns:c16="http://schemas.microsoft.com/office/drawing/2014/chart" uri="{C3380CC4-5D6E-409C-BE32-E72D297353CC}">
              <c16:uniqueId val="{00000001-D5BA-40B2-90F8-B6AD63B8CF93}"/>
            </c:ext>
          </c:extLst>
        </c:ser>
        <c:ser>
          <c:idx val="2"/>
          <c:order val="2"/>
          <c:tx>
            <c:strRef>
              <c:f>'LOK-STÖD 2016-2018 åldersgrp. '!$E$13</c:f>
              <c:strCache>
                <c:ptCount val="1"/>
                <c:pt idx="0">
                  <c:v>2018</c:v>
                </c:pt>
              </c:strCache>
            </c:strRef>
          </c:tx>
          <c:spPr>
            <a:ln w="22225" cap="rnd" cmpd="sng" algn="ctr">
              <a:solidFill>
                <a:schemeClr val="accent3"/>
              </a:solidFill>
              <a:round/>
            </a:ln>
            <a:effectLst/>
          </c:spPr>
          <c:marker>
            <c:symbol val="circle"/>
            <c:size val="4"/>
            <c:spPr>
              <a:solidFill>
                <a:schemeClr val="accent3"/>
              </a:solidFill>
              <a:ln w="9525" cap="flat" cmpd="sng" algn="ctr">
                <a:solidFill>
                  <a:schemeClr val="accent3"/>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'LOK-STÖD 2016-2018 åldersgrp. '!$B$14:$B$17</c:f>
              <c:strCache>
                <c:ptCount val="4"/>
                <c:pt idx="0">
                  <c:v>7-12 år</c:v>
                </c:pt>
                <c:pt idx="1">
                  <c:v>13-16 år</c:v>
                </c:pt>
                <c:pt idx="2">
                  <c:v>17-20 år</c:v>
                </c:pt>
                <c:pt idx="3">
                  <c:v>21-25 år</c:v>
                </c:pt>
              </c:strCache>
            </c:strRef>
          </c:cat>
          <c:val>
            <c:numRef>
              <c:f>'LOK-STÖD 2016-2018 åldersgrp. '!$E$14:$E$17</c:f>
              <c:numCache>
                <c:formatCode>General</c:formatCode>
                <c:ptCount val="4"/>
                <c:pt idx="0">
                  <c:v>16996</c:v>
                </c:pt>
                <c:pt idx="1">
                  <c:v>12037</c:v>
                </c:pt>
                <c:pt idx="2">
                  <c:v>9520</c:v>
                </c:pt>
                <c:pt idx="3">
                  <c:v>5424</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2-D5BA-40B2-90F8-B6AD63B8CF93}"/>
            </c:ext>
          </c:extLst>
        </c:ser>
        <c:dLbls>
          <c:showLegendKey val="0"/>
          <c:showVal val="0"/>
          <c:showCatName val="0"/>
          <c:showSerName val="0"/>
          <c:showPercent val="0"/>
          <c:showBubbleSize val="0"/>
        </c:dLbls>
        <c:dropLines>
          <c:spPr>
            <a:ln w="6350" cap="flat" cmpd="sng" algn="ctr">
              <a:solidFill>
                <a:schemeClr val="dk1">
                  <a:lumMod val="35000"/>
                  <a:lumOff val="65000"/>
                  <a:alpha val="33000"/>
                </a:schemeClr>
              </a:solidFill>
              <a:round/>
            </a:ln>
            <a:effectLst/>
          </c:spPr>
        </c:dropLines>
        <c:marker val="1"/>
        <c:smooth val="0"/>
        <c:axId val="803898120"/>
        <c:axId val="803893416"/>
        <c:extLst xmlns:c16r2="http://schemas.microsoft.com/office/drawing/2015/06/chart"/>
      </c:lineChart>
      <c:catAx>
        <c:axId val="803898120"/>
        <c:scaling>
          <c:orientation val="minMax"/>
        </c:scaling>
        <c:delete val="0"/>
        <c:axPos val="b"/>
        <c:title>
          <c:tx>
            <c:rich>
              <a:bodyPr rot="0" spcFirstLastPara="1" vertOverflow="ellipsis" vert="horz" wrap="square" anchor="ctr" anchorCtr="1"/>
              <a:lstStyle/>
              <a:p>
                <a:pPr>
                  <a:defRPr sz="1200" b="0" i="0" u="none" strike="noStrike" kern="1200" cap="all" baseline="0">
                    <a:solidFill>
                      <a:schemeClr val="dk1">
                        <a:lumMod val="65000"/>
                        <a:lumOff val="35000"/>
                      </a:schemeClr>
                    </a:solidFill>
                    <a:latin typeface="+mn-lt"/>
                    <a:ea typeface="+mn-ea"/>
                    <a:cs typeface="+mn-cs"/>
                  </a:defRPr>
                </a:pPr>
                <a:r>
                  <a:rPr lang="sv-SE" sz="1200" b="1"/>
                  <a:t>åldersgrupper</a:t>
                </a:r>
              </a:p>
            </c:rich>
          </c:tx>
          <c:overlay val="0"/>
          <c:spPr>
            <a:noFill/>
            <a:ln>
              <a:noFill/>
            </a:ln>
            <a:effectLst/>
          </c:spPr>
          <c:txPr>
            <a:bodyPr rot="0" spcFirstLastPara="1" vertOverflow="ellipsis" vert="horz" wrap="square" anchor="ctr" anchorCtr="1"/>
            <a:lstStyle/>
            <a:p>
              <a:pPr>
                <a:defRPr sz="1200" b="0" i="0" u="none" strike="noStrike" kern="1200" cap="all" baseline="0">
                  <a:solidFill>
                    <a:schemeClr val="dk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spc="20" baseline="0">
                <a:solidFill>
                  <a:schemeClr val="dk1">
                    <a:lumMod val="65000"/>
                    <a:lumOff val="35000"/>
                  </a:schemeClr>
                </a:solidFill>
                <a:latin typeface="+mn-lt"/>
                <a:ea typeface="+mn-ea"/>
                <a:cs typeface="+mn-cs"/>
              </a:defRPr>
            </a:pPr>
            <a:endParaRPr lang="sv-SE"/>
          </a:p>
        </c:txPr>
        <c:crossAx val="803893416"/>
        <c:crosses val="autoZero"/>
        <c:auto val="1"/>
        <c:lblAlgn val="ctr"/>
        <c:lblOffset val="100"/>
        <c:noMultiLvlLbl val="0"/>
      </c:catAx>
      <c:valAx>
        <c:axId val="803893416"/>
        <c:scaling>
          <c:orientation val="minMax"/>
          <c:max val="20000"/>
        </c:scaling>
        <c:delete val="0"/>
        <c:axPos val="l"/>
        <c:title>
          <c:tx>
            <c:rich>
              <a:bodyPr rot="-5400000" spcFirstLastPara="1" vertOverflow="ellipsis" vert="horz" wrap="square" anchor="ctr" anchorCtr="1"/>
              <a:lstStyle/>
              <a:p>
                <a:pPr>
                  <a:defRPr sz="1200" b="1" i="0" u="none" strike="noStrike" kern="1200" cap="all" baseline="0">
                    <a:solidFill>
                      <a:schemeClr val="dk1">
                        <a:lumMod val="65000"/>
                        <a:lumOff val="35000"/>
                      </a:schemeClr>
                    </a:solidFill>
                    <a:latin typeface="+mn-lt"/>
                    <a:ea typeface="+mn-ea"/>
                    <a:cs typeface="+mn-cs"/>
                  </a:defRPr>
                </a:pPr>
                <a:r>
                  <a:rPr lang="en-US" sz="1200" b="1"/>
                  <a:t>Deltagartillfällen</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dk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spc="20" baseline="0">
                <a:solidFill>
                  <a:schemeClr val="dk1">
                    <a:lumMod val="65000"/>
                    <a:lumOff val="35000"/>
                  </a:schemeClr>
                </a:solidFill>
                <a:latin typeface="+mn-lt"/>
                <a:ea typeface="+mn-ea"/>
                <a:cs typeface="+mn-cs"/>
              </a:defRPr>
            </a:pPr>
            <a:endParaRPr lang="sv-SE"/>
          </a:p>
        </c:txPr>
        <c:crossAx val="803898120"/>
        <c:crosses val="autoZero"/>
        <c:crossBetween val="between"/>
        <c:majorUnit val="2000"/>
      </c:valAx>
      <c:spPr>
        <a:gradFill>
          <a:gsLst>
            <a:gs pos="100000">
              <a:schemeClr val="lt1">
                <a:lumMod val="95000"/>
              </a:schemeClr>
            </a:gs>
            <a:gs pos="0">
              <a:schemeClr val="lt1"/>
            </a:gs>
          </a:gsLst>
          <a:lin ang="5400000" scaled="0"/>
        </a:gradFill>
        <a:ln>
          <a:noFill/>
        </a:ln>
        <a:effectLst/>
      </c:spPr>
    </c:plotArea>
    <c:legend>
      <c:legendPos val="b"/>
      <c:legendEntry>
        <c:idx val="1"/>
        <c:txPr>
          <a:bodyPr rot="0" spcFirstLastPara="1" vertOverflow="ellipsis" vert="horz" wrap="square" anchor="ctr" anchorCtr="1"/>
          <a:lstStyle/>
          <a:p>
            <a:pPr>
              <a:defRPr sz="1200" b="0" i="0" u="none" strike="noStrike" kern="1200" baseline="0">
                <a:solidFill>
                  <a:schemeClr val="dk1">
                    <a:lumMod val="65000"/>
                    <a:lumOff val="35000"/>
                  </a:schemeClr>
                </a:solidFill>
                <a:latin typeface="+mn-lt"/>
                <a:ea typeface="+mn-ea"/>
                <a:cs typeface="+mn-cs"/>
              </a:defRPr>
            </a:pPr>
            <a:endParaRPr lang="sv-SE"/>
          </a:p>
        </c:txPr>
      </c:legendEntry>
      <c:layout>
        <c:manualLayout>
          <c:xMode val="edge"/>
          <c:yMode val="edge"/>
          <c:x val="0.39394462257194496"/>
          <c:y val="0.91356009372780567"/>
          <c:w val="0.36198323257189491"/>
          <c:h val="6.627688919133727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dk1">
                  <a:lumMod val="65000"/>
                  <a:lumOff val="35000"/>
                </a:schemeClr>
              </a:solidFill>
              <a:latin typeface="+mn-lt"/>
              <a:ea typeface="+mn-ea"/>
              <a:cs typeface="+mn-cs"/>
            </a:defRPr>
          </a:pPr>
          <a:endParaRPr lang="sv-S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a:noFill/>
    </a:ln>
    <a:effectLst/>
  </c:spPr>
  <c:txPr>
    <a:bodyPr/>
    <a:lstStyle/>
    <a:p>
      <a:pPr>
        <a:defRPr/>
      </a:pPr>
      <a:endParaRPr lang="sv-SE"/>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Deltagartillfällen personer med funktionsnedsättning 2009-2018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'LOK-STÖD Funktionsnedsättning'!$C$5</c:f>
              <c:strCache>
                <c:ptCount val="1"/>
                <c:pt idx="0">
                  <c:v>Deltagartillfällen personer med funktionsnedsättning 2009-2018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'LOK-STÖD Funktionsnedsättning'!$C$8:$C$17</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'LOK-STÖD Funktionsnedsättning'!$D$8:$D$17</c:f>
              <c:numCache>
                <c:formatCode>General</c:formatCode>
                <c:ptCount val="10"/>
                <c:pt idx="0">
                  <c:v>117</c:v>
                </c:pt>
                <c:pt idx="1">
                  <c:v>100</c:v>
                </c:pt>
                <c:pt idx="2">
                  <c:v>614</c:v>
                </c:pt>
                <c:pt idx="3">
                  <c:v>130</c:v>
                </c:pt>
                <c:pt idx="4">
                  <c:v>148</c:v>
                </c:pt>
                <c:pt idx="5">
                  <c:v>180</c:v>
                </c:pt>
                <c:pt idx="6">
                  <c:v>68</c:v>
                </c:pt>
                <c:pt idx="7">
                  <c:v>163</c:v>
                </c:pt>
                <c:pt idx="8">
                  <c:v>253</c:v>
                </c:pt>
                <c:pt idx="9">
                  <c:v>314</c:v>
                </c:pt>
              </c:numCache>
            </c:numRef>
          </c:val>
          <c:extLst xmlns:c16r2="http://schemas.microsoft.com/office/drawing/2015/06/chart">
            <c:ext xmlns:c16="http://schemas.microsoft.com/office/drawing/2014/chart" uri="{C3380CC4-5D6E-409C-BE32-E72D297353CC}">
              <c16:uniqueId val="{00000000-D4A1-4B0A-8D04-94958F4C75E6}"/>
            </c:ext>
          </c:extLst>
        </c:ser>
        <c:dLbls>
          <c:showLegendKey val="0"/>
          <c:showVal val="0"/>
          <c:showCatName val="0"/>
          <c:showSerName val="0"/>
          <c:showPercent val="0"/>
          <c:showBubbleSize val="0"/>
        </c:dLbls>
        <c:gapWidth val="219"/>
        <c:overlap val="-27"/>
        <c:axId val="803899688"/>
        <c:axId val="803902432"/>
      </c:barChart>
      <c:catAx>
        <c:axId val="803899688"/>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sv-SE" sz="1200" b="1"/>
                  <a:t>År</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803902432"/>
        <c:crosses val="autoZero"/>
        <c:auto val="1"/>
        <c:lblAlgn val="ctr"/>
        <c:lblOffset val="100"/>
        <c:noMultiLvlLbl val="0"/>
      </c:catAx>
      <c:valAx>
        <c:axId val="803902432"/>
        <c:scaling>
          <c:orientation val="minMax"/>
          <c:max val="65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sv-SE" sz="1200" b="1"/>
                  <a:t>Deltagartillfällen</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80389968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r>
              <a:rPr lang="sv-SE"/>
              <a:t>Andel med god psykisk hälsa (WHO5) utifrån medlemskap i idrottsförening (tjejer/killar) - Länsnivå</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'Medlemskap i idrottsförening'!$K$60:$L$60</c:f>
              <c:strCache>
                <c:ptCount val="2"/>
                <c:pt idx="1">
                  <c:v>Medlem i idrottsförening</c:v>
                </c:pt>
              </c:strCache>
            </c:strRef>
          </c:tx>
          <c:spPr>
            <a:solidFill>
              <a:srgbClr val="92D050"/>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idrottsförening'!$M$58:$P$59</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idrottsförening'!$M$60:$P$60</c:f>
              <c:numCache>
                <c:formatCode>0%</c:formatCode>
                <c:ptCount val="4"/>
                <c:pt idx="0">
                  <c:v>0.6252545824847251</c:v>
                </c:pt>
                <c:pt idx="1">
                  <c:v>0.88069073783359497</c:v>
                </c:pt>
                <c:pt idx="2">
                  <c:v>0.61432506887052341</c:v>
                </c:pt>
                <c:pt idx="3">
                  <c:v>0.82869379014989297</c:v>
                </c:pt>
              </c:numCache>
            </c:numRef>
          </c:val>
          <c:extLst xmlns:c16r2="http://schemas.microsoft.com/office/drawing/2015/06/chart">
            <c:ext xmlns:c16="http://schemas.microsoft.com/office/drawing/2014/chart" uri="{C3380CC4-5D6E-409C-BE32-E72D297353CC}">
              <c16:uniqueId val="{00000000-221C-4CF7-A1FC-57B5F13D4883}"/>
            </c:ext>
          </c:extLst>
        </c:ser>
        <c:ser>
          <c:idx val="1"/>
          <c:order val="1"/>
          <c:tx>
            <c:strRef>
              <c:f>'Medlemskap i idrottsförening'!$K$61:$L$61</c:f>
              <c:strCache>
                <c:ptCount val="2"/>
                <c:pt idx="1">
                  <c:v>Ej medlem i idrottsförening</c:v>
                </c:pt>
              </c:strCache>
            </c:strRef>
          </c:tx>
          <c:spPr>
            <a:solidFill>
              <a:schemeClr val="accent1">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idrottsförening'!$M$58:$P$59</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idrottsförening'!$M$61:$P$61</c:f>
              <c:numCache>
                <c:formatCode>0%</c:formatCode>
                <c:ptCount val="4"/>
                <c:pt idx="0">
                  <c:v>0.43009118541033436</c:v>
                </c:pt>
                <c:pt idx="1">
                  <c:v>0.75389948006932406</c:v>
                </c:pt>
                <c:pt idx="2">
                  <c:v>0.50341997264021887</c:v>
                </c:pt>
                <c:pt idx="3">
                  <c:v>0.73499267935578327</c:v>
                </c:pt>
              </c:numCache>
            </c:numRef>
          </c:val>
          <c:extLst xmlns:c16r2="http://schemas.microsoft.com/office/drawing/2015/06/chart">
            <c:ext xmlns:c16="http://schemas.microsoft.com/office/drawing/2014/chart" uri="{C3380CC4-5D6E-409C-BE32-E72D297353CC}">
              <c16:uniqueId val="{00000001-221C-4CF7-A1FC-57B5F13D4883}"/>
            </c:ext>
          </c:extLst>
        </c:ser>
        <c:dLbls>
          <c:dLblPos val="outEnd"/>
          <c:showLegendKey val="0"/>
          <c:showVal val="1"/>
          <c:showCatName val="0"/>
          <c:showSerName val="0"/>
          <c:showPercent val="0"/>
          <c:showBubbleSize val="0"/>
        </c:dLbls>
        <c:gapWidth val="100"/>
        <c:overlap val="-24"/>
        <c:axId val="550437824"/>
        <c:axId val="550435864"/>
        <c:extLst xmlns:c16r2="http://schemas.microsoft.com/office/drawing/2015/06/chart">
          <c:ext xmlns:c15="http://schemas.microsoft.com/office/drawing/2012/chart" uri="{02D57815-91ED-43cb-92C2-25804820EDAC}">
            <c15:filteredBarSeries>
              <c15:ser>
                <c:idx val="2"/>
                <c:order val="2"/>
                <c:tx>
                  <c:strRef>
                    <c:extLst xmlns:c16r2="http://schemas.microsoft.com/office/drawing/2015/06/chart">
                      <c:ext uri="{02D57815-91ED-43cb-92C2-25804820EDAC}">
                        <c15:formulaRef>
                          <c15:sqref>'Medlemskap i idrottsförening'!$K$62:$L$62</c15:sqref>
                        </c15:formulaRef>
                      </c:ext>
                    </c:extLst>
                    <c:strCache>
                      <c:ptCount val="2"/>
                      <c:pt idx="1">
                        <c:v>Totalt</c:v>
                      </c:pt>
                    </c:strCache>
                  </c:strRef>
                </c:tx>
                <c:spPr>
                  <a:solidFill>
                    <a:schemeClr val="accent4">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6r2="http://schemas.microsoft.com/office/drawing/2015/06/chart">
                      <c:ext uri="{02D57815-91ED-43cb-92C2-25804820EDAC}">
                        <c15:formulaRef>
                          <c15:sqref>'Medlemskap i idrottsförening'!$M$58:$P$59</c15:sqref>
                        </c15:formulaRef>
                      </c:ext>
                    </c:extLst>
                    <c:multiLvlStrCache>
                      <c:ptCount val="4"/>
                      <c:lvl>
                        <c:pt idx="0">
                          <c:v>Tjejer</c:v>
                        </c:pt>
                        <c:pt idx="1">
                          <c:v>Killar</c:v>
                        </c:pt>
                        <c:pt idx="2">
                          <c:v>Tjejer</c:v>
                        </c:pt>
                        <c:pt idx="3">
                          <c:v>Killar</c:v>
                        </c:pt>
                      </c:lvl>
                      <c:lvl>
                        <c:pt idx="0">
                          <c:v>Skolår 9</c:v>
                        </c:pt>
                        <c:pt idx="2">
                          <c:v>Gy. år 2</c:v>
                        </c:pt>
                      </c:lvl>
                    </c:multiLvlStrCache>
                  </c:multiLvlStrRef>
                </c:cat>
                <c:val>
                  <c:numRef>
                    <c:extLst xmlns:c16r2="http://schemas.microsoft.com/office/drawing/2015/06/chart">
                      <c:ext uri="{02D57815-91ED-43cb-92C2-25804820EDAC}">
                        <c15:formulaRef>
                          <c15:sqref>'Medlemskap i idrottsförening'!$M$62:$P$62</c15:sqref>
                        </c15:formulaRef>
                      </c:ext>
                    </c:extLst>
                    <c:numCache>
                      <c:formatCode>0%</c:formatCode>
                      <c:ptCount val="4"/>
                      <c:pt idx="0">
                        <c:v>0.51426101987899742</c:v>
                      </c:pt>
                      <c:pt idx="1">
                        <c:v>0.82166123778501632</c:v>
                      </c:pt>
                      <c:pt idx="2">
                        <c:v>0.53950953678474112</c:v>
                      </c:pt>
                      <c:pt idx="3">
                        <c:v>0.76916451335055991</c:v>
                      </c:pt>
                    </c:numCache>
                  </c:numRef>
                </c:val>
                <c:extLst xmlns:c16r2="http://schemas.microsoft.com/office/drawing/2015/06/chart">
                  <c:ext xmlns:c16="http://schemas.microsoft.com/office/drawing/2014/chart" uri="{C3380CC4-5D6E-409C-BE32-E72D297353CC}">
                    <c16:uniqueId val="{00000002-221C-4CF7-A1FC-57B5F13D4883}"/>
                  </c:ext>
                </c:extLst>
              </c15:ser>
            </c15:filteredBarSeries>
          </c:ext>
        </c:extLst>
      </c:barChart>
      <c:catAx>
        <c:axId val="5504378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550435864"/>
        <c:crosses val="autoZero"/>
        <c:auto val="1"/>
        <c:lblAlgn val="ctr"/>
        <c:lblOffset val="100"/>
        <c:noMultiLvlLbl val="0"/>
      </c:catAx>
      <c:valAx>
        <c:axId val="5504358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550437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b="1"/>
      </a:pPr>
      <a:endParaRPr lang="sv-S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r>
              <a:rPr lang="sv-SE"/>
              <a:t>Andel som röker utifrån medlemskap i idrottsförening (tjejer/killar) - Länsnivå</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'Medlemskap i idrottsförening'!$L$32</c:f>
              <c:strCache>
                <c:ptCount val="1"/>
                <c:pt idx="0">
                  <c:v>Medlem i idrottsförening</c:v>
                </c:pt>
              </c:strCache>
            </c:strRef>
          </c:tx>
          <c:spPr>
            <a:solidFill>
              <a:srgbClr val="92D050"/>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idrottsförening'!$M$30:$R$31</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'Medlemskap i idrottsförening'!$M$32:$R$32</c:f>
              <c:numCache>
                <c:formatCode>0%</c:formatCode>
                <c:ptCount val="6"/>
                <c:pt idx="0">
                  <c:v>1.8544935805991442E-2</c:v>
                </c:pt>
                <c:pt idx="1">
                  <c:v>1.2853470437017995E-2</c:v>
                </c:pt>
                <c:pt idx="2">
                  <c:v>3.6217303822937627E-2</c:v>
                </c:pt>
                <c:pt idx="3">
                  <c:v>3.9001560062402497E-2</c:v>
                </c:pt>
                <c:pt idx="4">
                  <c:v>0.14673913043478262</c:v>
                </c:pt>
                <c:pt idx="5">
                  <c:v>8.4388185654008435E-2</c:v>
                </c:pt>
              </c:numCache>
            </c:numRef>
          </c:val>
          <c:extLst xmlns:c16r2="http://schemas.microsoft.com/office/drawing/2015/06/chart">
            <c:ext xmlns:c16="http://schemas.microsoft.com/office/drawing/2014/chart" uri="{C3380CC4-5D6E-409C-BE32-E72D297353CC}">
              <c16:uniqueId val="{00000000-F738-4750-9034-3C695A331975}"/>
            </c:ext>
          </c:extLst>
        </c:ser>
        <c:ser>
          <c:idx val="1"/>
          <c:order val="1"/>
          <c:tx>
            <c:strRef>
              <c:f>'Medlemskap i idrottsförening'!$L$33</c:f>
              <c:strCache>
                <c:ptCount val="1"/>
                <c:pt idx="0">
                  <c:v>Ej medlem i idrottsförening</c:v>
                </c:pt>
              </c:strCache>
            </c:strRef>
          </c:tx>
          <c:spPr>
            <a:solidFill>
              <a:schemeClr val="accent1">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idrottsförening'!$M$30:$R$31</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'Medlemskap i idrottsförening'!$M$33:$R$33</c:f>
              <c:numCache>
                <c:formatCode>0%</c:formatCode>
                <c:ptCount val="6"/>
                <c:pt idx="0">
                  <c:v>5.163511187607573E-2</c:v>
                </c:pt>
                <c:pt idx="1">
                  <c:v>3.1446540880503145E-2</c:v>
                </c:pt>
                <c:pt idx="2">
                  <c:v>0.13696612665684832</c:v>
                </c:pt>
                <c:pt idx="3">
                  <c:v>0.11774744027303755</c:v>
                </c:pt>
                <c:pt idx="4">
                  <c:v>0.19618528610354224</c:v>
                </c:pt>
                <c:pt idx="5">
                  <c:v>0.21313868613138687</c:v>
                </c:pt>
              </c:numCache>
            </c:numRef>
          </c:val>
          <c:extLst xmlns:c16r2="http://schemas.microsoft.com/office/drawing/2015/06/chart">
            <c:ext xmlns:c16="http://schemas.microsoft.com/office/drawing/2014/chart" uri="{C3380CC4-5D6E-409C-BE32-E72D297353CC}">
              <c16:uniqueId val="{00000001-F738-4750-9034-3C695A331975}"/>
            </c:ext>
          </c:extLst>
        </c:ser>
        <c:dLbls>
          <c:dLblPos val="outEnd"/>
          <c:showLegendKey val="0"/>
          <c:showVal val="1"/>
          <c:showCatName val="0"/>
          <c:showSerName val="0"/>
          <c:showPercent val="0"/>
          <c:showBubbleSize val="0"/>
        </c:dLbls>
        <c:gapWidth val="100"/>
        <c:overlap val="-24"/>
        <c:axId val="550436648"/>
        <c:axId val="550453112"/>
        <c:extLst xmlns:c16r2="http://schemas.microsoft.com/office/drawing/2015/06/chart">
          <c:ext xmlns:c15="http://schemas.microsoft.com/office/drawing/2012/chart" uri="{02D57815-91ED-43cb-92C2-25804820EDAC}">
            <c15:filteredBarSeries>
              <c15:ser>
                <c:idx val="2"/>
                <c:order val="2"/>
                <c:tx>
                  <c:strRef>
                    <c:extLst xmlns:c16r2="http://schemas.microsoft.com/office/drawing/2015/06/chart">
                      <c:ext uri="{02D57815-91ED-43cb-92C2-25804820EDAC}">
                        <c15:formulaRef>
                          <c15:sqref>'Medlemskap i idrottsförening'!$L$34</c15:sqref>
                        </c15:formulaRef>
                      </c:ext>
                    </c:extLst>
                    <c:strCache>
                      <c:ptCount val="1"/>
                      <c:pt idx="0">
                        <c:v>Totalt</c:v>
                      </c:pt>
                    </c:strCache>
                  </c:strRef>
                </c:tx>
                <c:spPr>
                  <a:solidFill>
                    <a:schemeClr val="accent4">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6r2="http://schemas.microsoft.com/office/drawing/2015/06/chart">
                      <c:ext uri="{02D57815-91ED-43cb-92C2-25804820EDAC}">
                        <c15:formulaRef>
                          <c15:sqref>'Medlemskap i idrottsförening'!$M$30:$R$31</c15:sqref>
                        </c15:formulaRef>
                      </c:ext>
                    </c:extLst>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extLst xmlns:c16r2="http://schemas.microsoft.com/office/drawing/2015/06/chart">
                      <c:ext uri="{02D57815-91ED-43cb-92C2-25804820EDAC}">
                        <c15:formulaRef>
                          <c15:sqref>'Medlemskap i idrottsförening'!$M$34:$R$34</c15:sqref>
                        </c15:formulaRef>
                      </c:ext>
                    </c:extLst>
                    <c:numCache>
                      <c:formatCode>0%</c:formatCode>
                      <c:ptCount val="6"/>
                      <c:pt idx="0">
                        <c:v>3.3846153846153845E-2</c:v>
                      </c:pt>
                      <c:pt idx="1">
                        <c:v>1.9142419601837671E-2</c:v>
                      </c:pt>
                      <c:pt idx="2">
                        <c:v>9.4067796610169493E-2</c:v>
                      </c:pt>
                      <c:pt idx="3">
                        <c:v>7.6923076923076927E-2</c:v>
                      </c:pt>
                      <c:pt idx="4">
                        <c:v>0.18025362318840579</c:v>
                      </c:pt>
                      <c:pt idx="5">
                        <c:v>0.16006884681583478</c:v>
                      </c:pt>
                    </c:numCache>
                  </c:numRef>
                </c:val>
                <c:extLst xmlns:c16r2="http://schemas.microsoft.com/office/drawing/2015/06/chart">
                  <c:ext xmlns:c16="http://schemas.microsoft.com/office/drawing/2014/chart" uri="{C3380CC4-5D6E-409C-BE32-E72D297353CC}">
                    <c16:uniqueId val="{00000002-F738-4750-9034-3C695A331975}"/>
                  </c:ext>
                </c:extLst>
              </c15:ser>
            </c15:filteredBarSeries>
          </c:ext>
        </c:extLst>
      </c:barChart>
      <c:catAx>
        <c:axId val="550436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550453112"/>
        <c:crosses val="autoZero"/>
        <c:auto val="1"/>
        <c:lblAlgn val="ctr"/>
        <c:lblOffset val="100"/>
        <c:noMultiLvlLbl val="0"/>
      </c:catAx>
      <c:valAx>
        <c:axId val="5504531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550436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sv-SE" b="1"/>
              <a:t>Andel som snusar dagligen eller någon gång ibland (tjejer/killar) - Länsnivå</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'Medlemskap i idrottsförening'!$L$72</c:f>
              <c:strCache>
                <c:ptCount val="1"/>
                <c:pt idx="0">
                  <c:v>Medlem i idrottsförening</c:v>
                </c:pt>
              </c:strCache>
            </c:strRef>
          </c:tx>
          <c:spPr>
            <a:solidFill>
              <a:srgbClr val="92D050"/>
            </a:solidFill>
            <a:ln>
              <a:solidFill>
                <a:schemeClr val="tx1">
                  <a:lumMod val="95000"/>
                  <a:lumOff val="5000"/>
                </a:schemeClr>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idrottsförening'!$M$70:$R$71</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idrottsförening'!$M$72:$R$72</c:f>
              <c:numCache>
                <c:formatCode>0%</c:formatCode>
                <c:ptCount val="4"/>
                <c:pt idx="0">
                  <c:v>4.0241448692152921E-3</c:v>
                </c:pt>
                <c:pt idx="1">
                  <c:v>8.7636932707355245E-2</c:v>
                </c:pt>
                <c:pt idx="2">
                  <c:v>3.7940379403794036E-2</c:v>
                </c:pt>
                <c:pt idx="3">
                  <c:v>0.15498938428874734</c:v>
                </c:pt>
              </c:numCache>
            </c:numRef>
          </c:val>
          <c:extLst xmlns:c16r2="http://schemas.microsoft.com/office/drawing/2015/06/chart">
            <c:ext xmlns:c16="http://schemas.microsoft.com/office/drawing/2014/chart" uri="{C3380CC4-5D6E-409C-BE32-E72D297353CC}">
              <c16:uniqueId val="{00000000-4F20-4A88-B3E0-B6813CA8BC5B}"/>
            </c:ext>
          </c:extLst>
        </c:ser>
        <c:ser>
          <c:idx val="1"/>
          <c:order val="1"/>
          <c:tx>
            <c:strRef>
              <c:f>'Medlemskap i idrottsförening'!$L$73</c:f>
              <c:strCache>
                <c:ptCount val="1"/>
                <c:pt idx="0">
                  <c:v>Ej medlem i idrottsförening</c:v>
                </c:pt>
              </c:strCache>
            </c:strRef>
          </c:tx>
          <c:spPr>
            <a:solidFill>
              <a:schemeClr val="accent1">
                <a:lumMod val="60000"/>
                <a:lumOff val="4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idrottsförening'!$M$70:$R$71</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idrottsförening'!$M$73:$R$73</c:f>
              <c:numCache>
                <c:formatCode>0%</c:formatCode>
                <c:ptCount val="4"/>
                <c:pt idx="0">
                  <c:v>2.074074074074074E-2</c:v>
                </c:pt>
                <c:pt idx="1">
                  <c:v>0.14505119453924914</c:v>
                </c:pt>
                <c:pt idx="2">
                  <c:v>5.5858310626702996E-2</c:v>
                </c:pt>
                <c:pt idx="3">
                  <c:v>0.195906432748538</c:v>
                </c:pt>
              </c:numCache>
            </c:numRef>
          </c:val>
          <c:extLst xmlns:c16r2="http://schemas.microsoft.com/office/drawing/2015/06/chart">
            <c:ext xmlns:c16="http://schemas.microsoft.com/office/drawing/2014/chart" uri="{C3380CC4-5D6E-409C-BE32-E72D297353CC}">
              <c16:uniqueId val="{00000001-4F20-4A88-B3E0-B6813CA8BC5B}"/>
            </c:ext>
          </c:extLst>
        </c:ser>
        <c:dLbls>
          <c:showLegendKey val="0"/>
          <c:showVal val="0"/>
          <c:showCatName val="0"/>
          <c:showSerName val="0"/>
          <c:showPercent val="0"/>
          <c:showBubbleSize val="0"/>
        </c:dLbls>
        <c:gapWidth val="219"/>
        <c:overlap val="-27"/>
        <c:axId val="550444880"/>
        <c:axId val="550448408"/>
        <c:extLst xmlns:c16r2="http://schemas.microsoft.com/office/drawing/2015/06/chart">
          <c:ext xmlns:c15="http://schemas.microsoft.com/office/drawing/2012/chart" uri="{02D57815-91ED-43cb-92C2-25804820EDAC}">
            <c15:filteredBarSeries>
              <c15:ser>
                <c:idx val="2"/>
                <c:order val="2"/>
                <c:tx>
                  <c:strRef>
                    <c:extLst xmlns:c16r2="http://schemas.microsoft.com/office/drawing/2015/06/chart">
                      <c:ext uri="{02D57815-91ED-43cb-92C2-25804820EDAC}">
                        <c15:formulaRef>
                          <c15:sqref>'Medlemskap i idrottsförening'!$L$74</c15:sqref>
                        </c15:formulaRef>
                      </c:ext>
                    </c:extLst>
                    <c:strCache>
                      <c:ptCount val="1"/>
                      <c:pt idx="0">
                        <c:v>Totalt</c:v>
                      </c:pt>
                    </c:strCache>
                  </c:strRef>
                </c:tx>
                <c:spPr>
                  <a:solidFill>
                    <a:schemeClr val="accent3"/>
                  </a:solidFill>
                  <a:ln>
                    <a:noFill/>
                  </a:ln>
                  <a:effectLst/>
                </c:spPr>
                <c:invertIfNegative val="0"/>
                <c:cat>
                  <c:multiLvlStrRef>
                    <c:extLst xmlns:c16r2="http://schemas.microsoft.com/office/drawing/2015/06/chart">
                      <c:ext uri="{02D57815-91ED-43cb-92C2-25804820EDAC}">
                        <c15:formulaRef>
                          <c15:sqref>'Medlemskap i idrottsförening'!$M$70:$R$71</c15:sqref>
                        </c15:formulaRef>
                      </c:ext>
                    </c:extLst>
                    <c:multiLvlStrCache>
                      <c:ptCount val="4"/>
                      <c:lvl>
                        <c:pt idx="0">
                          <c:v>Tjejer</c:v>
                        </c:pt>
                        <c:pt idx="1">
                          <c:v>Killar</c:v>
                        </c:pt>
                        <c:pt idx="2">
                          <c:v>Tjejer</c:v>
                        </c:pt>
                        <c:pt idx="3">
                          <c:v>Killar</c:v>
                        </c:pt>
                      </c:lvl>
                      <c:lvl>
                        <c:pt idx="0">
                          <c:v>Skolår 9</c:v>
                        </c:pt>
                        <c:pt idx="2">
                          <c:v>Gy. år 2</c:v>
                        </c:pt>
                      </c:lvl>
                    </c:multiLvlStrCache>
                  </c:multiLvlStrRef>
                </c:cat>
                <c:val>
                  <c:numRef>
                    <c:extLst xmlns:c16r2="http://schemas.microsoft.com/office/drawing/2015/06/chart">
                      <c:ext uri="{02D57815-91ED-43cb-92C2-25804820EDAC}">
                        <c15:formulaRef>
                          <c15:sqref>'Medlemskap i idrottsförening'!$M$74:$R$74</c15:sqref>
                        </c15:formulaRef>
                      </c:ext>
                    </c:extLst>
                    <c:numCache>
                      <c:formatCode>0%</c:formatCode>
                      <c:ptCount val="4"/>
                      <c:pt idx="0">
                        <c:v>1.3605442176870748E-2</c:v>
                      </c:pt>
                      <c:pt idx="1">
                        <c:v>0.1166936790923825</c:v>
                      </c:pt>
                      <c:pt idx="2">
                        <c:v>5.0678733031674209E-2</c:v>
                      </c:pt>
                      <c:pt idx="3">
                        <c:v>0.18017241379310345</c:v>
                      </c:pt>
                    </c:numCache>
                  </c:numRef>
                </c:val>
                <c:extLst xmlns:c16r2="http://schemas.microsoft.com/office/drawing/2015/06/chart">
                  <c:ext xmlns:c16="http://schemas.microsoft.com/office/drawing/2014/chart" uri="{C3380CC4-5D6E-409C-BE32-E72D297353CC}">
                    <c16:uniqueId val="{00000002-4F20-4A88-B3E0-B6813CA8BC5B}"/>
                  </c:ext>
                </c:extLst>
              </c15:ser>
            </c15:filteredBarSeries>
          </c:ext>
        </c:extLst>
      </c:barChart>
      <c:catAx>
        <c:axId val="550444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550448408"/>
        <c:crosses val="autoZero"/>
        <c:auto val="1"/>
        <c:lblAlgn val="ctr"/>
        <c:lblOffset val="100"/>
        <c:noMultiLvlLbl val="0"/>
      </c:catAx>
      <c:valAx>
        <c:axId val="5504484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550444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r>
              <a:rPr lang="sv-SE"/>
              <a:t>Andel med riskkonsumtion av alkohol (AUDIT-C) utifrån medlemskap i idrottsförening (tjejer/killar) - Länsnivå</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'Medlemskap i idrottsförening'!$L$42</c:f>
              <c:strCache>
                <c:ptCount val="1"/>
                <c:pt idx="0">
                  <c:v>Medlem i idrottsförening</c:v>
                </c:pt>
              </c:strCache>
            </c:strRef>
          </c:tx>
          <c:spPr>
            <a:solidFill>
              <a:srgbClr val="92D050"/>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idrottsförening'!$O$40:$R$41</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idrottsförening'!$O$42:$R$42</c:f>
              <c:numCache>
                <c:formatCode>0%</c:formatCode>
                <c:ptCount val="4"/>
                <c:pt idx="0">
                  <c:v>1.6427104722792608E-2</c:v>
                </c:pt>
                <c:pt idx="1">
                  <c:v>3.0546623794212219E-2</c:v>
                </c:pt>
                <c:pt idx="2">
                  <c:v>0.15877437325905291</c:v>
                </c:pt>
                <c:pt idx="3">
                  <c:v>0.13704496788008566</c:v>
                </c:pt>
              </c:numCache>
            </c:numRef>
          </c:val>
          <c:extLst xmlns:c16r2="http://schemas.microsoft.com/office/drawing/2015/06/chart">
            <c:ext xmlns:c16="http://schemas.microsoft.com/office/drawing/2014/chart" uri="{C3380CC4-5D6E-409C-BE32-E72D297353CC}">
              <c16:uniqueId val="{00000000-A61D-47C0-9046-C7BCB1BF34D6}"/>
            </c:ext>
          </c:extLst>
        </c:ser>
        <c:ser>
          <c:idx val="1"/>
          <c:order val="1"/>
          <c:tx>
            <c:strRef>
              <c:f>'Medlemskap i idrottsförening'!$L$43</c:f>
              <c:strCache>
                <c:ptCount val="1"/>
                <c:pt idx="0">
                  <c:v>Ej medlem i idrottsförening</c:v>
                </c:pt>
              </c:strCache>
            </c:strRef>
          </c:tx>
          <c:spPr>
            <a:solidFill>
              <a:schemeClr val="accent1">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idrottsförening'!$O$40:$R$41</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idrottsförening'!$O$43:$R$43</c:f>
              <c:numCache>
                <c:formatCode>0%</c:formatCode>
                <c:ptCount val="4"/>
                <c:pt idx="0">
                  <c:v>5.8646616541353384E-2</c:v>
                </c:pt>
                <c:pt idx="1">
                  <c:v>5.5258467023172907E-2</c:v>
                </c:pt>
                <c:pt idx="2">
                  <c:v>0.19580419580419581</c:v>
                </c:pt>
                <c:pt idx="3">
                  <c:v>0.17410714285714285</c:v>
                </c:pt>
              </c:numCache>
            </c:numRef>
          </c:val>
          <c:extLst xmlns:c16r2="http://schemas.microsoft.com/office/drawing/2015/06/chart">
            <c:ext xmlns:c16="http://schemas.microsoft.com/office/drawing/2014/chart" uri="{C3380CC4-5D6E-409C-BE32-E72D297353CC}">
              <c16:uniqueId val="{00000001-A61D-47C0-9046-C7BCB1BF34D6}"/>
            </c:ext>
          </c:extLst>
        </c:ser>
        <c:dLbls>
          <c:dLblPos val="outEnd"/>
          <c:showLegendKey val="0"/>
          <c:showVal val="1"/>
          <c:showCatName val="0"/>
          <c:showSerName val="0"/>
          <c:showPercent val="0"/>
          <c:showBubbleSize val="0"/>
        </c:dLbls>
        <c:gapWidth val="100"/>
        <c:overlap val="-24"/>
        <c:axId val="550451936"/>
        <c:axId val="550452720"/>
        <c:extLst xmlns:c16r2="http://schemas.microsoft.com/office/drawing/2015/06/chart">
          <c:ext xmlns:c15="http://schemas.microsoft.com/office/drawing/2012/chart" uri="{02D57815-91ED-43cb-92C2-25804820EDAC}">
            <c15:filteredBarSeries>
              <c15:ser>
                <c:idx val="2"/>
                <c:order val="2"/>
                <c:tx>
                  <c:strRef>
                    <c:extLst xmlns:c16r2="http://schemas.microsoft.com/office/drawing/2015/06/chart">
                      <c:ext uri="{02D57815-91ED-43cb-92C2-25804820EDAC}">
                        <c15:formulaRef>
                          <c15:sqref>'Medlemskap i idrottsförening'!$L$44</c15:sqref>
                        </c15:formulaRef>
                      </c:ext>
                    </c:extLst>
                    <c:strCache>
                      <c:ptCount val="1"/>
                      <c:pt idx="0">
                        <c:v>Totalt</c:v>
                      </c:pt>
                    </c:strCache>
                  </c:strRef>
                </c:tx>
                <c:spPr>
                  <a:solidFill>
                    <a:schemeClr val="accent4">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6r2="http://schemas.microsoft.com/office/drawing/2015/06/chart">
                      <c:ext uri="{02D57815-91ED-43cb-92C2-25804820EDAC}">
                        <c15:formulaRef>
                          <c15:sqref>'Medlemskap i idrottsförening'!$O$40:$R$41</c15:sqref>
                        </c15:formulaRef>
                      </c:ext>
                    </c:extLst>
                    <c:multiLvlStrCache>
                      <c:ptCount val="4"/>
                      <c:lvl>
                        <c:pt idx="0">
                          <c:v>Tjejer</c:v>
                        </c:pt>
                        <c:pt idx="1">
                          <c:v>Killar</c:v>
                        </c:pt>
                        <c:pt idx="2">
                          <c:v>Tjejer</c:v>
                        </c:pt>
                        <c:pt idx="3">
                          <c:v>Killar</c:v>
                        </c:pt>
                      </c:lvl>
                      <c:lvl>
                        <c:pt idx="0">
                          <c:v>Skolår 9</c:v>
                        </c:pt>
                        <c:pt idx="2">
                          <c:v>Gy. år 2</c:v>
                        </c:pt>
                      </c:lvl>
                    </c:multiLvlStrCache>
                  </c:multiLvlStrRef>
                </c:cat>
                <c:val>
                  <c:numRef>
                    <c:extLst xmlns:c16r2="http://schemas.microsoft.com/office/drawing/2015/06/chart">
                      <c:ext uri="{02D57815-91ED-43cb-92C2-25804820EDAC}">
                        <c15:formulaRef>
                          <c15:sqref>'Medlemskap i idrottsförening'!$O$44:$R$44</c15:sqref>
                        </c15:formulaRef>
                      </c:ext>
                    </c:extLst>
                    <c:numCache>
                      <c:formatCode>0%</c:formatCode>
                      <c:ptCount val="4"/>
                      <c:pt idx="0">
                        <c:v>4.065743944636678E-2</c:v>
                      </c:pt>
                      <c:pt idx="1">
                        <c:v>4.1981528127623846E-2</c:v>
                      </c:pt>
                      <c:pt idx="2">
                        <c:v>0.18401486988847585</c:v>
                      </c:pt>
                      <c:pt idx="3">
                        <c:v>0.15849387040280211</c:v>
                      </c:pt>
                    </c:numCache>
                  </c:numRef>
                </c:val>
                <c:extLst xmlns:c16r2="http://schemas.microsoft.com/office/drawing/2015/06/chart">
                  <c:ext xmlns:c16="http://schemas.microsoft.com/office/drawing/2014/chart" uri="{C3380CC4-5D6E-409C-BE32-E72D297353CC}">
                    <c16:uniqueId val="{00000002-A61D-47C0-9046-C7BCB1BF34D6}"/>
                  </c:ext>
                </c:extLst>
              </c15:ser>
            </c15:filteredBarSeries>
          </c:ext>
        </c:extLst>
      </c:barChart>
      <c:catAx>
        <c:axId val="550451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550452720"/>
        <c:crosses val="autoZero"/>
        <c:auto val="1"/>
        <c:lblAlgn val="ctr"/>
        <c:lblOffset val="100"/>
        <c:noMultiLvlLbl val="0"/>
      </c:catAx>
      <c:valAx>
        <c:axId val="5504527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550451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2"/>
                </a:solidFill>
                <a:latin typeface="+mn-lt"/>
                <a:ea typeface="+mn-ea"/>
                <a:cs typeface="+mn-cs"/>
              </a:defRPr>
            </a:pPr>
            <a:r>
              <a:rPr lang="sv-SE"/>
              <a:t>Andel med god självskattad hälsa utifrån daglig fysisk aktivitet (tjejer/killar) - Länsnivå</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2"/>
              </a:solidFill>
              <a:latin typeface="+mn-lt"/>
              <a:ea typeface="+mn-ea"/>
              <a:cs typeface="+mn-cs"/>
            </a:defRPr>
          </a:pPr>
          <a:endParaRPr lang="sv-SE"/>
        </a:p>
      </c:txPr>
    </c:title>
    <c:autoTitleDeleted val="0"/>
    <c:plotArea>
      <c:layout/>
      <c:barChart>
        <c:barDir val="col"/>
        <c:grouping val="clustered"/>
        <c:varyColors val="0"/>
        <c:ser>
          <c:idx val="0"/>
          <c:order val="0"/>
          <c:tx>
            <c:strRef>
              <c:f>'Fysisk aktiv'!$J$21</c:f>
              <c:strCache>
                <c:ptCount val="1"/>
                <c:pt idx="0">
                  <c:v>Mer än 60 minuter/dag</c:v>
                </c:pt>
              </c:strCache>
            </c:strRef>
          </c:tx>
          <c:spPr>
            <a:solidFill>
              <a:srgbClr val="00B05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aktiv'!$K$19:$P$20</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'Fysisk aktiv'!$K$21:$P$21</c:f>
              <c:numCache>
                <c:formatCode>0%</c:formatCode>
                <c:ptCount val="6"/>
                <c:pt idx="0">
                  <c:v>0.70976253298153036</c:v>
                </c:pt>
                <c:pt idx="1">
                  <c:v>0.9040852575488455</c:v>
                </c:pt>
                <c:pt idx="2">
                  <c:v>0.671875</c:v>
                </c:pt>
                <c:pt idx="3">
                  <c:v>0.86964618249534453</c:v>
                </c:pt>
                <c:pt idx="4">
                  <c:v>0.68725868725868722</c:v>
                </c:pt>
                <c:pt idx="5">
                  <c:v>0.82096069868995636</c:v>
                </c:pt>
              </c:numCache>
            </c:numRef>
          </c:val>
          <c:extLst xmlns:c16r2="http://schemas.microsoft.com/office/drawing/2015/06/chart">
            <c:ext xmlns:c16="http://schemas.microsoft.com/office/drawing/2014/chart" uri="{C3380CC4-5D6E-409C-BE32-E72D297353CC}">
              <c16:uniqueId val="{00000000-4D4E-46BF-A22C-BAD1B5EE59D5}"/>
            </c:ext>
          </c:extLst>
        </c:ser>
        <c:ser>
          <c:idx val="1"/>
          <c:order val="1"/>
          <c:tx>
            <c:strRef>
              <c:f>'Fysisk aktiv'!$J$22</c:f>
              <c:strCache>
                <c:ptCount val="1"/>
                <c:pt idx="0">
                  <c:v>30-60 minuter per dag</c:v>
                </c:pt>
              </c:strCache>
            </c:strRef>
          </c:tx>
          <c:spPr>
            <a:solidFill>
              <a:srgbClr val="FFFF0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aktiv'!$K$19:$P$20</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'Fysisk aktiv'!$K$22:$P$22</c:f>
              <c:numCache>
                <c:formatCode>0%</c:formatCode>
                <c:ptCount val="6"/>
                <c:pt idx="0">
                  <c:v>0.71603053435114505</c:v>
                </c:pt>
                <c:pt idx="1">
                  <c:v>0.93529411764705883</c:v>
                </c:pt>
                <c:pt idx="2">
                  <c:v>0.62763915547024951</c:v>
                </c:pt>
                <c:pt idx="3">
                  <c:v>0.81970649895178194</c:v>
                </c:pt>
                <c:pt idx="4">
                  <c:v>0.65384615384615385</c:v>
                </c:pt>
                <c:pt idx="5">
                  <c:v>0.75514403292181065</c:v>
                </c:pt>
              </c:numCache>
            </c:numRef>
          </c:val>
          <c:extLst xmlns:c16r2="http://schemas.microsoft.com/office/drawing/2015/06/chart">
            <c:ext xmlns:c16="http://schemas.microsoft.com/office/drawing/2014/chart" uri="{C3380CC4-5D6E-409C-BE32-E72D297353CC}">
              <c16:uniqueId val="{00000001-4D4E-46BF-A22C-BAD1B5EE59D5}"/>
            </c:ext>
          </c:extLst>
        </c:ser>
        <c:ser>
          <c:idx val="2"/>
          <c:order val="2"/>
          <c:tx>
            <c:strRef>
              <c:f>'Fysisk aktiv'!$J$23</c:f>
              <c:strCache>
                <c:ptCount val="1"/>
                <c:pt idx="0">
                  <c:v>Mindre än 30 minuter per dag</c:v>
                </c:pt>
              </c:strCache>
            </c:strRef>
          </c:tx>
          <c:spPr>
            <a:solidFill>
              <a:srgbClr val="FF000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aktiv'!$K$19:$P$20</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'Fysisk aktiv'!$K$23:$P$23</c:f>
              <c:numCache>
                <c:formatCode>0%</c:formatCode>
                <c:ptCount val="6"/>
                <c:pt idx="0">
                  <c:v>0.68604651162790697</c:v>
                </c:pt>
                <c:pt idx="1">
                  <c:v>0.80382775119617222</c:v>
                </c:pt>
                <c:pt idx="2">
                  <c:v>0.5276967930029155</c:v>
                </c:pt>
                <c:pt idx="3">
                  <c:v>0.81938325991189431</c:v>
                </c:pt>
                <c:pt idx="4">
                  <c:v>0.57475083056478404</c:v>
                </c:pt>
                <c:pt idx="5">
                  <c:v>0.69868995633187769</c:v>
                </c:pt>
              </c:numCache>
            </c:numRef>
          </c:val>
          <c:extLst xmlns:c16r2="http://schemas.microsoft.com/office/drawing/2015/06/chart">
            <c:ext xmlns:c16="http://schemas.microsoft.com/office/drawing/2014/chart" uri="{C3380CC4-5D6E-409C-BE32-E72D297353CC}">
              <c16:uniqueId val="{00000002-4D4E-46BF-A22C-BAD1B5EE59D5}"/>
            </c:ext>
          </c:extLst>
        </c:ser>
        <c:dLbls>
          <c:dLblPos val="outEnd"/>
          <c:showLegendKey val="0"/>
          <c:showVal val="1"/>
          <c:showCatName val="0"/>
          <c:showSerName val="0"/>
          <c:showPercent val="0"/>
          <c:showBubbleSize val="0"/>
        </c:dLbls>
        <c:gapWidth val="100"/>
        <c:overlap val="-24"/>
        <c:axId val="550454680"/>
        <c:axId val="550449192"/>
        <c:extLst xmlns:c16r2="http://schemas.microsoft.com/office/drawing/2015/06/chart">
          <c:ext xmlns:c15="http://schemas.microsoft.com/office/drawing/2012/chart" uri="{02D57815-91ED-43cb-92C2-25804820EDAC}">
            <c15:filteredBarSeries>
              <c15:ser>
                <c:idx val="3"/>
                <c:order val="3"/>
                <c:tx>
                  <c:strRef>
                    <c:extLst xmlns:c16r2="http://schemas.microsoft.com/office/drawing/2015/06/chart">
                      <c:ext uri="{02D57815-91ED-43cb-92C2-25804820EDAC}">
                        <c15:formulaRef>
                          <c15:sqref>'Fysisk aktiv'!$J$24</c15:sqref>
                        </c15:formulaRef>
                      </c:ext>
                    </c:extLst>
                    <c:strCache>
                      <c:ptCount val="1"/>
                      <c:pt idx="0">
                        <c:v>Totalt</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a:solidFill>
                              <a:schemeClr val="tx2">
                                <a:lumMod val="35000"/>
                                <a:lumOff val="65000"/>
                              </a:schemeClr>
                            </a:solidFill>
                          </a:ln>
                          <a:effectLst/>
                        </c:spPr>
                      </c15:leaderLines>
                    </c:ext>
                  </c:extLst>
                </c:dLbls>
                <c:cat>
                  <c:multiLvlStrRef>
                    <c:extLst xmlns:c16r2="http://schemas.microsoft.com/office/drawing/2015/06/chart">
                      <c:ext uri="{02D57815-91ED-43cb-92C2-25804820EDAC}">
                        <c15:formulaRef>
                          <c15:sqref>'Fysisk aktiv'!$K$19:$P$20</c15:sqref>
                        </c15:formulaRef>
                      </c:ext>
                    </c:extLst>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extLst xmlns:c16r2="http://schemas.microsoft.com/office/drawing/2015/06/chart">
                      <c:ext uri="{02D57815-91ED-43cb-92C2-25804820EDAC}">
                        <c15:formulaRef>
                          <c15:sqref>'Fysisk aktiv'!$K$24:$P$24</c15:sqref>
                        </c15:formulaRef>
                      </c:ext>
                    </c:extLst>
                    <c:numCache>
                      <c:formatCode>0%</c:formatCode>
                      <c:ptCount val="6"/>
                      <c:pt idx="0">
                        <c:v>0.70884146341463417</c:v>
                      </c:pt>
                      <c:pt idx="1">
                        <c:v>0.87748851454823895</c:v>
                      </c:pt>
                      <c:pt idx="2">
                        <c:v>0.61204013377926425</c:v>
                      </c:pt>
                      <c:pt idx="3">
                        <c:v>0.84085510688836107</c:v>
                      </c:pt>
                      <c:pt idx="4">
                        <c:v>0.63921217547000897</c:v>
                      </c:pt>
                      <c:pt idx="5">
                        <c:v>0.76652719665271962</c:v>
                      </c:pt>
                    </c:numCache>
                  </c:numRef>
                </c:val>
                <c:extLst xmlns:c16r2="http://schemas.microsoft.com/office/drawing/2015/06/chart">
                  <c:ext xmlns:c16="http://schemas.microsoft.com/office/drawing/2014/chart" uri="{C3380CC4-5D6E-409C-BE32-E72D297353CC}">
                    <c16:uniqueId val="{00000003-4D4E-46BF-A22C-BAD1B5EE59D5}"/>
                  </c:ext>
                </c:extLst>
              </c15:ser>
            </c15:filteredBarSeries>
          </c:ext>
        </c:extLst>
      </c:barChart>
      <c:catAx>
        <c:axId val="55045468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crossAx val="550449192"/>
        <c:crosses val="autoZero"/>
        <c:auto val="1"/>
        <c:lblAlgn val="ctr"/>
        <c:lblOffset val="100"/>
        <c:noMultiLvlLbl val="0"/>
      </c:catAx>
      <c:valAx>
        <c:axId val="550449192"/>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crossAx val="550454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2"/>
                </a:solidFill>
                <a:latin typeface="+mn-lt"/>
                <a:ea typeface="+mn-ea"/>
                <a:cs typeface="+mn-cs"/>
              </a:defRPr>
            </a:pPr>
            <a:r>
              <a:rPr lang="sv-SE"/>
              <a:t>Andel med god psykisk hälsa (WHO5) utifrån daglig fysisk aktivitet (tjejer/killar) -</a:t>
            </a:r>
            <a:r>
              <a:rPr lang="sv-SE" baseline="0"/>
              <a:t> Länsnivå</a:t>
            </a:r>
            <a:endParaRPr lang="sv-SE"/>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2"/>
              </a:solidFill>
              <a:latin typeface="+mn-lt"/>
              <a:ea typeface="+mn-ea"/>
              <a:cs typeface="+mn-cs"/>
            </a:defRPr>
          </a:pPr>
          <a:endParaRPr lang="sv-SE"/>
        </a:p>
      </c:txPr>
    </c:title>
    <c:autoTitleDeleted val="0"/>
    <c:plotArea>
      <c:layout/>
      <c:barChart>
        <c:barDir val="col"/>
        <c:grouping val="clustered"/>
        <c:varyColors val="0"/>
        <c:ser>
          <c:idx val="0"/>
          <c:order val="0"/>
          <c:tx>
            <c:strRef>
              <c:f>'Fysisk aktiv'!$K$32:$L$32</c:f>
              <c:strCache>
                <c:ptCount val="2"/>
                <c:pt idx="1">
                  <c:v>Mer än 60 minuter/dag</c:v>
                </c:pt>
              </c:strCache>
            </c:strRef>
          </c:tx>
          <c:spPr>
            <a:solidFill>
              <a:srgbClr val="00B05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aktiv'!$M$30:$P$31</c:f>
              <c:multiLvlStrCache>
                <c:ptCount val="4"/>
                <c:lvl>
                  <c:pt idx="0">
                    <c:v>Tjejer</c:v>
                  </c:pt>
                  <c:pt idx="1">
                    <c:v>Killar</c:v>
                  </c:pt>
                  <c:pt idx="2">
                    <c:v>Tjejer</c:v>
                  </c:pt>
                  <c:pt idx="3">
                    <c:v>Killar</c:v>
                  </c:pt>
                </c:lvl>
                <c:lvl>
                  <c:pt idx="0">
                    <c:v>Skolår 9</c:v>
                  </c:pt>
                  <c:pt idx="2">
                    <c:v>Gy. år 2</c:v>
                  </c:pt>
                </c:lvl>
              </c:multiLvlStrCache>
            </c:multiLvlStrRef>
          </c:cat>
          <c:val>
            <c:numRef>
              <c:f>'Fysisk aktiv'!$M$32:$P$32</c:f>
              <c:numCache>
                <c:formatCode>0%</c:formatCode>
                <c:ptCount val="4"/>
                <c:pt idx="0">
                  <c:v>0.61022364217252401</c:v>
                </c:pt>
                <c:pt idx="1">
                  <c:v>0.88167938931297707</c:v>
                </c:pt>
                <c:pt idx="2">
                  <c:v>0.62256809338521402</c:v>
                </c:pt>
                <c:pt idx="3">
                  <c:v>0.85746102449888639</c:v>
                </c:pt>
              </c:numCache>
            </c:numRef>
          </c:val>
          <c:extLst xmlns:c16r2="http://schemas.microsoft.com/office/drawing/2015/06/chart">
            <c:ext xmlns:c16="http://schemas.microsoft.com/office/drawing/2014/chart" uri="{C3380CC4-5D6E-409C-BE32-E72D297353CC}">
              <c16:uniqueId val="{00000000-D2C6-4BF1-8293-B8C9B95786DD}"/>
            </c:ext>
          </c:extLst>
        </c:ser>
        <c:ser>
          <c:idx val="1"/>
          <c:order val="1"/>
          <c:tx>
            <c:strRef>
              <c:f>'Fysisk aktiv'!$K$33:$L$33</c:f>
              <c:strCache>
                <c:ptCount val="2"/>
                <c:pt idx="1">
                  <c:v>30-60 minuter per dag</c:v>
                </c:pt>
              </c:strCache>
            </c:strRef>
          </c:tx>
          <c:spPr>
            <a:solidFill>
              <a:srgbClr val="FFFF0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aktiv'!$M$30:$P$31</c:f>
              <c:multiLvlStrCache>
                <c:ptCount val="4"/>
                <c:lvl>
                  <c:pt idx="0">
                    <c:v>Tjejer</c:v>
                  </c:pt>
                  <c:pt idx="1">
                    <c:v>Killar</c:v>
                  </c:pt>
                  <c:pt idx="2">
                    <c:v>Tjejer</c:v>
                  </c:pt>
                  <c:pt idx="3">
                    <c:v>Killar</c:v>
                  </c:pt>
                </c:lvl>
                <c:lvl>
                  <c:pt idx="0">
                    <c:v>Skolår 9</c:v>
                  </c:pt>
                  <c:pt idx="2">
                    <c:v>Gy. år 2</c:v>
                  </c:pt>
                </c:lvl>
              </c:multiLvlStrCache>
            </c:multiLvlStrRef>
          </c:cat>
          <c:val>
            <c:numRef>
              <c:f>'Fysisk aktiv'!$M$33:$P$33</c:f>
              <c:numCache>
                <c:formatCode>0%</c:formatCode>
                <c:ptCount val="4"/>
                <c:pt idx="0">
                  <c:v>0.53696498054474706</c:v>
                </c:pt>
                <c:pt idx="1">
                  <c:v>0.81290322580645158</c:v>
                </c:pt>
                <c:pt idx="2">
                  <c:v>0.57806691449814129</c:v>
                </c:pt>
                <c:pt idx="3">
                  <c:v>0.75527426160337552</c:v>
                </c:pt>
              </c:numCache>
            </c:numRef>
          </c:val>
          <c:extLst xmlns:c16r2="http://schemas.microsoft.com/office/drawing/2015/06/chart">
            <c:ext xmlns:c16="http://schemas.microsoft.com/office/drawing/2014/chart" uri="{C3380CC4-5D6E-409C-BE32-E72D297353CC}">
              <c16:uniqueId val="{00000001-D2C6-4BF1-8293-B8C9B95786DD}"/>
            </c:ext>
          </c:extLst>
        </c:ser>
        <c:ser>
          <c:idx val="2"/>
          <c:order val="2"/>
          <c:tx>
            <c:strRef>
              <c:f>'Fysisk aktiv'!$K$34:$L$34</c:f>
              <c:strCache>
                <c:ptCount val="2"/>
                <c:pt idx="1">
                  <c:v>Mindre än 30 minuter per dag</c:v>
                </c:pt>
              </c:strCache>
            </c:strRef>
          </c:tx>
          <c:spPr>
            <a:solidFill>
              <a:srgbClr val="FF000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aktiv'!$M$30:$P$31</c:f>
              <c:multiLvlStrCache>
                <c:ptCount val="4"/>
                <c:lvl>
                  <c:pt idx="0">
                    <c:v>Tjejer</c:v>
                  </c:pt>
                  <c:pt idx="1">
                    <c:v>Killar</c:v>
                  </c:pt>
                  <c:pt idx="2">
                    <c:v>Tjejer</c:v>
                  </c:pt>
                  <c:pt idx="3">
                    <c:v>Killar</c:v>
                  </c:pt>
                </c:lvl>
                <c:lvl>
                  <c:pt idx="0">
                    <c:v>Skolår 9</c:v>
                  </c:pt>
                  <c:pt idx="2">
                    <c:v>Gy. år 2</c:v>
                  </c:pt>
                </c:lvl>
              </c:multiLvlStrCache>
            </c:multiLvlStrRef>
          </c:cat>
          <c:val>
            <c:numRef>
              <c:f>'Fysisk aktiv'!$M$34:$P$34</c:f>
              <c:numCache>
                <c:formatCode>0%</c:formatCode>
                <c:ptCount val="4"/>
                <c:pt idx="0">
                  <c:v>0.38390092879256965</c:v>
                </c:pt>
                <c:pt idx="1">
                  <c:v>0.69026548672566368</c:v>
                </c:pt>
                <c:pt idx="2">
                  <c:v>0.39932885906040266</c:v>
                </c:pt>
                <c:pt idx="3">
                  <c:v>0.6428571428571429</c:v>
                </c:pt>
              </c:numCache>
            </c:numRef>
          </c:val>
          <c:extLst xmlns:c16r2="http://schemas.microsoft.com/office/drawing/2015/06/chart">
            <c:ext xmlns:c16="http://schemas.microsoft.com/office/drawing/2014/chart" uri="{C3380CC4-5D6E-409C-BE32-E72D297353CC}">
              <c16:uniqueId val="{00000002-D2C6-4BF1-8293-B8C9B95786DD}"/>
            </c:ext>
          </c:extLst>
        </c:ser>
        <c:dLbls>
          <c:dLblPos val="outEnd"/>
          <c:showLegendKey val="0"/>
          <c:showVal val="1"/>
          <c:showCatName val="0"/>
          <c:showSerName val="0"/>
          <c:showPercent val="0"/>
          <c:showBubbleSize val="0"/>
        </c:dLbls>
        <c:gapWidth val="100"/>
        <c:overlap val="-24"/>
        <c:axId val="550448800"/>
        <c:axId val="550453896"/>
        <c:extLst xmlns:c16r2="http://schemas.microsoft.com/office/drawing/2015/06/chart">
          <c:ext xmlns:c15="http://schemas.microsoft.com/office/drawing/2012/chart" uri="{02D57815-91ED-43cb-92C2-25804820EDAC}">
            <c15:filteredBarSeries>
              <c15:ser>
                <c:idx val="3"/>
                <c:order val="3"/>
                <c:tx>
                  <c:strRef>
                    <c:extLst xmlns:c16r2="http://schemas.microsoft.com/office/drawing/2015/06/chart">
                      <c:ext uri="{02D57815-91ED-43cb-92C2-25804820EDAC}">
                        <c15:formulaRef>
                          <c15:sqref>'Fysisk aktiv'!$K$35:$L$35</c15:sqref>
                        </c15:formulaRef>
                      </c:ext>
                    </c:extLst>
                    <c:strCache>
                      <c:ptCount val="2"/>
                      <c:pt idx="1">
                        <c:v>Totalt</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a:solidFill>
                              <a:schemeClr val="tx2">
                                <a:lumMod val="35000"/>
                                <a:lumOff val="65000"/>
                              </a:schemeClr>
                            </a:solidFill>
                          </a:ln>
                          <a:effectLst/>
                        </c:spPr>
                      </c15:leaderLines>
                    </c:ext>
                  </c:extLst>
                </c:dLbls>
                <c:cat>
                  <c:multiLvlStrRef>
                    <c:extLst xmlns:c16r2="http://schemas.microsoft.com/office/drawing/2015/06/chart">
                      <c:ext uri="{02D57815-91ED-43cb-92C2-25804820EDAC}">
                        <c15:formulaRef>
                          <c15:sqref>'Fysisk aktiv'!$M$30:$P$31</c15:sqref>
                        </c15:formulaRef>
                      </c:ext>
                    </c:extLst>
                    <c:multiLvlStrCache>
                      <c:ptCount val="4"/>
                      <c:lvl>
                        <c:pt idx="0">
                          <c:v>Tjejer</c:v>
                        </c:pt>
                        <c:pt idx="1">
                          <c:v>Killar</c:v>
                        </c:pt>
                        <c:pt idx="2">
                          <c:v>Tjejer</c:v>
                        </c:pt>
                        <c:pt idx="3">
                          <c:v>Killar</c:v>
                        </c:pt>
                      </c:lvl>
                      <c:lvl>
                        <c:pt idx="0">
                          <c:v>Skolår 9</c:v>
                        </c:pt>
                        <c:pt idx="2">
                          <c:v>Gy. år 2</c:v>
                        </c:pt>
                      </c:lvl>
                    </c:multiLvlStrCache>
                  </c:multiLvlStrRef>
                </c:cat>
                <c:val>
                  <c:numRef>
                    <c:extLst xmlns:c16r2="http://schemas.microsoft.com/office/drawing/2015/06/chart">
                      <c:ext uri="{02D57815-91ED-43cb-92C2-25804820EDAC}">
                        <c15:formulaRef>
                          <c15:sqref>'Fysisk aktiv'!$M$35:$P$35</c15:sqref>
                        </c15:formulaRef>
                      </c:ext>
                    </c:extLst>
                    <c:numCache>
                      <c:formatCode>0%</c:formatCode>
                      <c:ptCount val="4"/>
                      <c:pt idx="0">
                        <c:v>0.51426101987899742</c:v>
                      </c:pt>
                      <c:pt idx="1">
                        <c:v>0.82166123778501632</c:v>
                      </c:pt>
                      <c:pt idx="2">
                        <c:v>0.53950953678474112</c:v>
                      </c:pt>
                      <c:pt idx="3">
                        <c:v>0.76916451335055991</c:v>
                      </c:pt>
                    </c:numCache>
                  </c:numRef>
                </c:val>
                <c:extLst xmlns:c16r2="http://schemas.microsoft.com/office/drawing/2015/06/chart">
                  <c:ext xmlns:c16="http://schemas.microsoft.com/office/drawing/2014/chart" uri="{C3380CC4-5D6E-409C-BE32-E72D297353CC}">
                    <c16:uniqueId val="{00000003-D2C6-4BF1-8293-B8C9B95786DD}"/>
                  </c:ext>
                </c:extLst>
              </c15:ser>
            </c15:filteredBarSeries>
          </c:ext>
        </c:extLst>
      </c:barChart>
      <c:catAx>
        <c:axId val="55044880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crossAx val="550453896"/>
        <c:crosses val="autoZero"/>
        <c:auto val="1"/>
        <c:lblAlgn val="ctr"/>
        <c:lblOffset val="100"/>
        <c:noMultiLvlLbl val="0"/>
      </c:catAx>
      <c:valAx>
        <c:axId val="550453896"/>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crossAx val="550448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Övervikt och fetma Hallsberg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'isoBMI-ELSA'!$A$13</c:f>
              <c:strCache>
                <c:ptCount val="1"/>
                <c:pt idx="0">
                  <c:v>Hallsberg</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'isoBMI-ELSA'!$B$11:$I$12</c:f>
              <c:multiLvlStrCache>
                <c:ptCount val="8"/>
                <c:lvl>
                  <c:pt idx="0">
                    <c:v>Övervikt</c:v>
                  </c:pt>
                  <c:pt idx="1">
                    <c:v>Fetma</c:v>
                  </c:pt>
                  <c:pt idx="2">
                    <c:v>Övervikt</c:v>
                  </c:pt>
                  <c:pt idx="3">
                    <c:v>Fetma</c:v>
                  </c:pt>
                  <c:pt idx="4">
                    <c:v>Övervikt</c:v>
                  </c:pt>
                  <c:pt idx="5">
                    <c:v>Fetma</c:v>
                  </c:pt>
                  <c:pt idx="6">
                    <c:v>Övervikt</c:v>
                  </c:pt>
                  <c:pt idx="7">
                    <c:v>Fetma</c:v>
                  </c:pt>
                </c:lvl>
                <c:lvl>
                  <c:pt idx="0">
                    <c:v>Föreskoleklass</c:v>
                  </c:pt>
                  <c:pt idx="2">
                    <c:v>Åk 4 </c:v>
                  </c:pt>
                  <c:pt idx="4">
                    <c:v>Åk 7</c:v>
                  </c:pt>
                  <c:pt idx="6">
                    <c:v>Gy 1</c:v>
                  </c:pt>
                </c:lvl>
              </c:multiLvlStrCache>
            </c:multiLvlStrRef>
          </c:cat>
          <c:val>
            <c:numRef>
              <c:f>'isoBMI-ELSA'!$B$13:$I$13</c:f>
              <c:numCache>
                <c:formatCode>General</c:formatCode>
                <c:ptCount val="8"/>
                <c:pt idx="0">
                  <c:v>18</c:v>
                </c:pt>
                <c:pt idx="1">
                  <c:v>9</c:v>
                </c:pt>
                <c:pt idx="2">
                  <c:v>17</c:v>
                </c:pt>
                <c:pt idx="3">
                  <c:v>11</c:v>
                </c:pt>
                <c:pt idx="4">
                  <c:v>18</c:v>
                </c:pt>
                <c:pt idx="5">
                  <c:v>10</c:v>
                </c:pt>
                <c:pt idx="6">
                  <c:v>24</c:v>
                </c:pt>
                <c:pt idx="7">
                  <c:v>10</c:v>
                </c:pt>
              </c:numCache>
            </c:numRef>
          </c:val>
          <c:extLst xmlns:c16r2="http://schemas.microsoft.com/office/drawing/2015/06/chart">
            <c:ext xmlns:c16="http://schemas.microsoft.com/office/drawing/2014/chart" uri="{C3380CC4-5D6E-409C-BE32-E72D297353CC}">
              <c16:uniqueId val="{00000000-ED8E-4873-8E20-B7A3AC325E5E}"/>
            </c:ext>
          </c:extLst>
        </c:ser>
        <c:ser>
          <c:idx val="1"/>
          <c:order val="1"/>
          <c:tx>
            <c:strRef>
              <c:f>'isoBMI-ELSA'!$A$14</c:f>
              <c:strCache>
                <c:ptCount val="1"/>
                <c:pt idx="0">
                  <c:v>Örebro län</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'isoBMI-ELSA'!$B$11:$I$12</c:f>
              <c:multiLvlStrCache>
                <c:ptCount val="8"/>
                <c:lvl>
                  <c:pt idx="0">
                    <c:v>Övervikt</c:v>
                  </c:pt>
                  <c:pt idx="1">
                    <c:v>Fetma</c:v>
                  </c:pt>
                  <c:pt idx="2">
                    <c:v>Övervikt</c:v>
                  </c:pt>
                  <c:pt idx="3">
                    <c:v>Fetma</c:v>
                  </c:pt>
                  <c:pt idx="4">
                    <c:v>Övervikt</c:v>
                  </c:pt>
                  <c:pt idx="5">
                    <c:v>Fetma</c:v>
                  </c:pt>
                  <c:pt idx="6">
                    <c:v>Övervikt</c:v>
                  </c:pt>
                  <c:pt idx="7">
                    <c:v>Fetma</c:v>
                  </c:pt>
                </c:lvl>
                <c:lvl>
                  <c:pt idx="0">
                    <c:v>Föreskoleklass</c:v>
                  </c:pt>
                  <c:pt idx="2">
                    <c:v>Åk 4 </c:v>
                  </c:pt>
                  <c:pt idx="4">
                    <c:v>Åk 7</c:v>
                  </c:pt>
                  <c:pt idx="6">
                    <c:v>Gy 1</c:v>
                  </c:pt>
                </c:lvl>
              </c:multiLvlStrCache>
            </c:multiLvlStrRef>
          </c:cat>
          <c:val>
            <c:numRef>
              <c:f>'isoBMI-ELSA'!$B$14:$I$14</c:f>
              <c:numCache>
                <c:formatCode>0</c:formatCode>
                <c:ptCount val="8"/>
                <c:pt idx="0">
                  <c:v>12</c:v>
                </c:pt>
                <c:pt idx="1">
                  <c:v>5</c:v>
                </c:pt>
                <c:pt idx="2">
                  <c:v>20</c:v>
                </c:pt>
                <c:pt idx="3">
                  <c:v>5</c:v>
                </c:pt>
                <c:pt idx="4">
                  <c:v>19</c:v>
                </c:pt>
                <c:pt idx="5">
                  <c:v>7</c:v>
                </c:pt>
                <c:pt idx="6">
                  <c:v>19</c:v>
                </c:pt>
                <c:pt idx="7">
                  <c:v>7</c:v>
                </c:pt>
              </c:numCache>
            </c:numRef>
          </c:val>
          <c:extLst xmlns:c16r2="http://schemas.microsoft.com/office/drawing/2015/06/chart">
            <c:ext xmlns:c16="http://schemas.microsoft.com/office/drawing/2014/chart" uri="{C3380CC4-5D6E-409C-BE32-E72D297353CC}">
              <c16:uniqueId val="{00000001-ED8E-4873-8E20-B7A3AC325E5E}"/>
            </c:ext>
          </c:extLst>
        </c:ser>
        <c:dLbls>
          <c:showLegendKey val="0"/>
          <c:showVal val="0"/>
          <c:showCatName val="0"/>
          <c:showSerName val="0"/>
          <c:showPercent val="0"/>
          <c:showBubbleSize val="0"/>
        </c:dLbls>
        <c:gapWidth val="219"/>
        <c:overlap val="-27"/>
        <c:axId val="550446448"/>
        <c:axId val="550449976"/>
      </c:barChart>
      <c:catAx>
        <c:axId val="550446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50449976"/>
        <c:crosses val="autoZero"/>
        <c:auto val="1"/>
        <c:lblAlgn val="ctr"/>
        <c:lblOffset val="100"/>
        <c:noMultiLvlLbl val="0"/>
      </c:catAx>
      <c:valAx>
        <c:axId val="5504499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50446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2020-04-15</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2020-04-15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Bilden beskriver en förflyttning från att traditionellt likna idrottsrörelsen vid en pyramid med en bred bas av barn och ungdomar och en spetsig topp som utgör elitidrottare. Istället vill vi se idrottsrörelsen som en rektangel där alla, oavsett ålder, ska ha möjlighet att idrotta i en förening under hela livet</a:t>
            </a:r>
          </a:p>
          <a:p>
            <a:endParaRPr lang="sv-SE" dirty="0"/>
          </a:p>
          <a:p>
            <a:r>
              <a:rPr lang="sv-SE" dirty="0"/>
              <a:t>Idrottsrörelsen förändras. På Riksidrottsmötet i Karlstad 2017 tog svensk idrott beslut om fem prioriterade utvecklingsresor för att nå målsättningarna i vad som benämns ”Strategi 2025”. I dessa beskrivs vad idrotten på olika nivåer ska fokusera på och varje resa är en långsiktig strävan mot målen. </a:t>
            </a:r>
          </a:p>
          <a:p>
            <a:endParaRPr lang="sv-SE" dirty="0"/>
          </a:p>
          <a:p>
            <a:r>
              <a:rPr lang="sv-SE" dirty="0"/>
              <a:t>En ny syn på träning och tävling </a:t>
            </a:r>
          </a:p>
          <a:p>
            <a:r>
              <a:rPr lang="sv-SE" dirty="0"/>
              <a:t>Idrottsrörelsen ska vara en plats där alla ges möjlighet att idrotta utifrån sina egna villkor. Träning och tävling utformas så att utövaren mår bra, har roligt och utvecklas hela livet. Utövaren känner sig kompetent, får tilltro till egen förmåga och möjlighet att utveckla och förbättra sitt kunnande. </a:t>
            </a:r>
          </a:p>
          <a:p>
            <a:endParaRPr lang="sv-SE" dirty="0"/>
          </a:p>
          <a:p>
            <a:r>
              <a:rPr lang="sv-SE" dirty="0"/>
              <a:t>Den moderna föreningen engagerar </a:t>
            </a:r>
          </a:p>
          <a:p>
            <a:r>
              <a:rPr lang="sv-SE" dirty="0"/>
              <a:t>År 2025 har vi en stark och levande idrottsrörelse som tar tillvara människors engagemang och inspirerar till delaktighet. Det är enkelt och välkomnande för alla att engagera sig i idrottsrörelsen. Föreningar bildas och utvecklar sin verksamhet i linje med svensk idrotts mål. </a:t>
            </a:r>
          </a:p>
          <a:p>
            <a:endParaRPr lang="sv-SE" dirty="0"/>
          </a:p>
          <a:p>
            <a:r>
              <a:rPr lang="sv-SE" dirty="0"/>
              <a:t>Inkluderande idrott för alla </a:t>
            </a:r>
          </a:p>
          <a:p>
            <a:r>
              <a:rPr lang="sv-SE" dirty="0"/>
              <a:t>I framtidens idrottsförening känner sig alla välkomna. Föreningens verksamhet ger människor med olika förmågor möjlighet att vara med. Träningen anpassas efter individen vilket skapar möjligheter för alla att träna, tävla och engagera sig i en idrottsförening. </a:t>
            </a:r>
          </a:p>
          <a:p>
            <a:endParaRPr lang="sv-SE" dirty="0"/>
          </a:p>
          <a:p>
            <a:r>
              <a:rPr lang="sv-SE" dirty="0"/>
              <a:t>Jämställdhet för en framgångsrik idrott </a:t>
            </a:r>
          </a:p>
          <a:p>
            <a:r>
              <a:rPr lang="sv-SE" dirty="0"/>
              <a:t>Idrottsrörelsen ser en jämställd verksamhet som en förutsättning för en framgångsrik idrott. Möjligheterna att utöva och leda idrott är lika för alla oavsett kön. Idrotten utformar verksamheten så att den förmedlar en trygg gemenskap. Arbetsformer och fördelning av uppdrag utformas så att män och kvinnor har lika stora möjligheter att påverka och medverka. </a:t>
            </a:r>
          </a:p>
          <a:p>
            <a:endParaRPr lang="sv-SE" dirty="0"/>
          </a:p>
          <a:p>
            <a:r>
              <a:rPr lang="sv-SE" dirty="0"/>
              <a:t>Ett stärkt ledarskap </a:t>
            </a:r>
          </a:p>
          <a:p>
            <a:r>
              <a:rPr lang="sv-SE" dirty="0"/>
              <a:t>År 2025 känner såväl tränare, ledare och förtroendevalda till och leder enligt svensk idrotts värdegrund. Svensk idrott har attraktiva ledarutbildningar med hög kvalitet på alla nivåer. Samtal om utveckling, normer och värderingar är levande i föreningar och förbund. Att ha varit idrottsledare är en stark merit för framtida karriär och svensk idrott är och uppfattas som Sveriges ledande ledarskola.</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a:t>
            </a:fld>
            <a:endParaRPr lang="sv-SE"/>
          </a:p>
        </p:txBody>
      </p:sp>
    </p:spTree>
    <p:extLst>
      <p:ext uri="{BB962C8B-B14F-4D97-AF65-F5344CB8AC3E}">
        <p14:creationId xmlns:p14="http://schemas.microsoft.com/office/powerpoint/2010/main" val="1909475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a:t>
            </a:r>
            <a:r>
              <a:rPr lang="sv-SE" baseline="0"/>
              <a:t> </a:t>
            </a:r>
            <a:r>
              <a:rPr lang="sv-SE" sz="1200"/>
              <a:t>Andel elever som har en riskkonsumtion av alkohol enligt AUDIT-C.</a:t>
            </a:r>
            <a:r>
              <a:rPr lang="sv-SE" sz="1200" baseline="0"/>
              <a:t> Mer information om AUDIT-C kan läsas på följande länk: http://www.socialstyrelsen.se/</a:t>
            </a:r>
            <a:r>
              <a:rPr lang="sv-SE" sz="1200" baseline="0" err="1"/>
              <a:t>SiteCollectionDocuments</a:t>
            </a:r>
            <a:r>
              <a:rPr lang="sv-SE" sz="1200" baseline="0"/>
              <a:t>/Screeningkapacitet-hos-fragor-om-riskbruk-av-alkohol.pdf. </a:t>
            </a:r>
            <a:r>
              <a:rPr lang="sv-SE" sz="1200" i="0" baseline="0"/>
              <a:t>Resultaten</a:t>
            </a:r>
            <a:r>
              <a:rPr lang="sv-SE" i="0" baseline="0"/>
              <a:t> är uppdelade mellan de elever som svarat att de är medlemmar i en idrottsförening och de som svarat att de inte är det.</a:t>
            </a:r>
            <a:r>
              <a:rPr lang="sv-SE" sz="1200" baseline="0"/>
              <a:t> </a:t>
            </a:r>
            <a:r>
              <a:rPr lang="sv-SE" i="0" baseline="0"/>
              <a:t>Dessa resultat presenteras endast på länsnivå.  </a:t>
            </a:r>
            <a:r>
              <a:rPr lang="sv-SE" sz="1200" baseline="0"/>
              <a:t> </a:t>
            </a:r>
            <a:endParaRPr lang="sv-SE" i="0" baseline="0"/>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a:p>
          <a:p>
            <a:r>
              <a:rPr lang="sv-SE" b="1" i="0" baseline="0"/>
              <a:t>Kommentar:</a:t>
            </a:r>
            <a:r>
              <a:rPr lang="sv-SE" i="0" baseline="0"/>
              <a:t> Andelen elever med riskbruk av alkohol är lägre bland ungdomar som är med i idrottsföreningar jämfört med de ungdomar som inte är det. Detta gäller både tjejer och killar och för båda åldersgrupperna som redovisas. </a:t>
            </a:r>
            <a:endParaRPr lang="sv-SE"/>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17</a:t>
            </a:fld>
            <a:endParaRPr lang="sv-SE"/>
          </a:p>
        </p:txBody>
      </p:sp>
    </p:spTree>
    <p:extLst>
      <p:ext uri="{BB962C8B-B14F-4D97-AF65-F5344CB8AC3E}">
        <p14:creationId xmlns:p14="http://schemas.microsoft.com/office/powerpoint/2010/main" val="1573321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a:t>
            </a:r>
            <a:r>
              <a:rPr lang="sv-SE" baseline="0"/>
              <a:t> </a:t>
            </a:r>
            <a:r>
              <a:rPr lang="sv-SE" i="0" baseline="0"/>
              <a:t>Det som redovisas är andelen som svarat att de mår bra eller mycket bra på frågan ”Hur mår du rent allmänt?” och är uppdelat utifrån hur fysiskt aktiva eleverna är. Uppdelningen är gjord i tre grupper där en grupp når upp till rekommendationen om 60 minuter fysisk aktivitet per dag, en grupp är fysiskt aktiv 30-60 minuter per dag och en grupp är fysiskt aktiv mindre än 30 minuter per dag. Dessa resultat presenteras endast på länsnivå.  </a:t>
            </a:r>
          </a:p>
          <a:p>
            <a:endParaRPr lang="sv-SE" i="0" baseline="0"/>
          </a:p>
          <a:p>
            <a:r>
              <a:rPr lang="sv-SE" b="1" i="0" baseline="0"/>
              <a:t>Kommentar:</a:t>
            </a:r>
            <a:r>
              <a:rPr lang="sv-SE" i="0" baseline="0"/>
              <a:t> Tendensen som visas i resultaten är att ju mer aktiva ungdomarna är desto högre självskattad hälsa har de. Denna tendens visas dock inte för samtliga grupper då de elever i skolår 7 som har högst självskattad hälsa är de som är aktiva 30-60 minuter per dag. Skillnaderna mellan grupperna i skolår 7 är dock relativt små. För skolår 9 och år 2 på gymnasiet visas, för både tjejer och killar, den högsta självskattade hälsan för gruppen som når upp till rekommendationen. </a:t>
            </a:r>
            <a:endParaRPr lang="sv-SE"/>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18</a:t>
            </a:fld>
            <a:endParaRPr lang="sv-SE"/>
          </a:p>
        </p:txBody>
      </p:sp>
    </p:spTree>
    <p:extLst>
      <p:ext uri="{BB962C8B-B14F-4D97-AF65-F5344CB8AC3E}">
        <p14:creationId xmlns:p14="http://schemas.microsoft.com/office/powerpoint/2010/main" val="1415207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a:t>
            </a:r>
            <a:r>
              <a:rPr lang="sv-SE" baseline="0"/>
              <a:t> </a:t>
            </a:r>
            <a:r>
              <a:rPr lang="sv-SE" sz="1200"/>
              <a:t>Andel elever enligt WHO5-index (0-100) som har gott psykiskt välbefinnande (&gt;50). </a:t>
            </a:r>
            <a:r>
              <a:rPr lang="sv-SE" sz="1200" i="0" baseline="0"/>
              <a:t>Resultaten</a:t>
            </a:r>
            <a:r>
              <a:rPr lang="sv-SE" i="0" baseline="0"/>
              <a:t> är uppdelade utifrån hur fysiskt aktiva eleverna är. Uppdelningen är gjord i tre grupper där en grupp når upp till rekommendationen om 60 minuter fysisk aktivitet per dag, en grupp är fysiskt aktiv 30-60 minuter per dag och en grupp är fysiskt aktiv mindre än 30 minuter per dag. WHO-5 är ett index av frågor som handlar om psykiskt välbefinnande och de exakta frågeställningarna kan du läsa på följande länk: https://www.psykiatri-regionh.dk/who-5/Documents/WHO5_Swedish.pdf. Dessa resultat presenteras endast på länsnivå.  </a:t>
            </a:r>
          </a:p>
          <a:p>
            <a:endParaRPr lang="sv-SE" i="0" baseline="0"/>
          </a:p>
          <a:p>
            <a:r>
              <a:rPr lang="sv-SE" b="1" i="0" baseline="0"/>
              <a:t>Kommentar:</a:t>
            </a:r>
            <a:r>
              <a:rPr lang="sv-SE" i="0" baseline="0"/>
              <a:t> Gällande den psykiska hälsan kan det noteras att ju mer fysiskt aktiv eleven är desto bättre är den psykiska hälsan. Detta gäller för både tjejer och killar och för de två skolår som WHO-5 index redovisas för. </a:t>
            </a:r>
            <a:endParaRPr lang="sv-SE"/>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19</a:t>
            </a:fld>
            <a:endParaRPr lang="sv-SE"/>
          </a:p>
        </p:txBody>
      </p:sp>
    </p:spTree>
    <p:extLst>
      <p:ext uri="{BB962C8B-B14F-4D97-AF65-F5344CB8AC3E}">
        <p14:creationId xmlns:p14="http://schemas.microsoft.com/office/powerpoint/2010/main" val="870801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Datainsamlingsmetod:</a:t>
            </a:r>
            <a:r>
              <a:rPr lang="sv-SE" b="1" baseline="0" dirty="0"/>
              <a:t> </a:t>
            </a:r>
            <a:r>
              <a:rPr lang="sv-SE" b="0" baseline="0" dirty="0"/>
              <a:t>Skolsköterska har vägt och mätt eleverna i samband med elevhälsosamtal. Resultaten är således ingen uppskattning utan det faktiska utfallet. </a:t>
            </a:r>
          </a:p>
          <a:p>
            <a:endParaRPr lang="sv-SE" dirty="0"/>
          </a:p>
          <a:p>
            <a:r>
              <a:rPr lang="sv-SE" b="1" dirty="0"/>
              <a:t>Definition:</a:t>
            </a:r>
            <a:r>
              <a:rPr lang="sv-SE" b="0" baseline="0" dirty="0"/>
              <a:t> Kategorisering av övervikt och fetma är beräknat på förhållandet mellan längd och vikt enligt Body </a:t>
            </a:r>
            <a:r>
              <a:rPr lang="sv-SE" b="0" baseline="0" dirty="0" err="1"/>
              <a:t>Mass</a:t>
            </a:r>
            <a:r>
              <a:rPr lang="sv-SE" b="0" baseline="0" dirty="0"/>
              <a:t> Index (</a:t>
            </a:r>
            <a:r>
              <a:rPr lang="sv-SE" b="0" baseline="0" dirty="0" err="1"/>
              <a:t>isoBMI</a:t>
            </a:r>
            <a:r>
              <a:rPr lang="sv-SE" b="0" baseline="0" dirty="0"/>
              <a:t>) för respektive åldersklass.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Kommentar: </a:t>
            </a:r>
            <a:r>
              <a:rPr lang="sv-SE" b="0" baseline="0" dirty="0"/>
              <a:t>Hallsberg sticker ut något gällande andelen barn med fetma i årskurs 4 där kommunens siffror ligger på 11% och länssiffrorna på 5%.</a:t>
            </a:r>
            <a:r>
              <a:rPr lang="sv-SE" b="1" baseline="0" dirty="0"/>
              <a:t> </a:t>
            </a:r>
            <a:r>
              <a:rPr lang="sv-SE" b="0" baseline="0" dirty="0"/>
              <a:t>Överlag skiljer sig inte Hallsbergs siffror ifrån Örebro läns siffror. Störst andel med övervikt eller fetma återfinns i Gymnasieklass 1 med 34 %.</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20</a:t>
            </a:fld>
            <a:endParaRPr lang="sv-SE"/>
          </a:p>
        </p:txBody>
      </p:sp>
    </p:spTree>
    <p:extLst>
      <p:ext uri="{BB962C8B-B14F-4D97-AF65-F5344CB8AC3E}">
        <p14:creationId xmlns:p14="http://schemas.microsoft.com/office/powerpoint/2010/main" val="623687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baseline="0" dirty="0"/>
              <a:t>Definition: </a:t>
            </a:r>
            <a:r>
              <a:rPr lang="sv-SE" i="0" baseline="0" dirty="0"/>
              <a:t>Det som redovisas är andelen personer i åldrarna 30-69 år som svarat ”bra” eller ”mycket bra” på frågan ”Hur bedömer du ditt allmänna hälsotillstånd?” vid de fyra senaste mättillfällena som undersökningen </a:t>
            </a:r>
            <a:r>
              <a:rPr lang="sv-SE" i="1" baseline="0" dirty="0"/>
              <a:t>Liv och hälsa</a:t>
            </a:r>
            <a:r>
              <a:rPr lang="sv-SE" i="0" baseline="0" dirty="0"/>
              <a:t> har genomförts. Redovisningen i diagrammet är på totalnivå och samtliga kommuner i Södra Örebro län är inkluderade. I tabellen visas motsvarande resultat för Hallsbergs kommun uppdelat mellan kvinnor och män för respektive mättillfälle. </a:t>
            </a:r>
          </a:p>
          <a:p>
            <a:endParaRPr lang="sv-SE" b="1" baseline="0" dirty="0"/>
          </a:p>
          <a:p>
            <a:r>
              <a:rPr lang="sv-SE" b="1" baseline="0" dirty="0"/>
              <a:t>Kommentar: </a:t>
            </a:r>
            <a:r>
              <a:rPr lang="sv-SE" b="0" baseline="0" dirty="0"/>
              <a:t>Hallsbergs siffror skiljer sig inte i någon större utsträckning jämfört med övriga </a:t>
            </a:r>
            <a:r>
              <a:rPr lang="sv-SE" b="0" baseline="0" dirty="0" err="1"/>
              <a:t>sydnärke</a:t>
            </a:r>
            <a:r>
              <a:rPr lang="sv-SE" b="0" baseline="0" dirty="0"/>
              <a:t> kommuner och det finns ingen större skillnad mellan män och kvinnor. Cirka 7/10 uppger att deras allmänna hälsotillstånd är bra eller mycket bra. </a:t>
            </a:r>
            <a:endParaRPr lang="sv-SE" b="0"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22</a:t>
            </a:fld>
            <a:endParaRPr lang="sv-SE"/>
          </a:p>
        </p:txBody>
      </p:sp>
    </p:spTree>
    <p:extLst>
      <p:ext uri="{BB962C8B-B14F-4D97-AF65-F5344CB8AC3E}">
        <p14:creationId xmlns:p14="http://schemas.microsoft.com/office/powerpoint/2010/main" val="4093081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baseline="0" dirty="0"/>
              <a:t>Definition: </a:t>
            </a:r>
            <a:r>
              <a:rPr lang="sv-SE" i="0" baseline="0" dirty="0"/>
              <a:t>Det som redovisas är andelen personer i åldrarna 30-69 år som har ett BMI som klassificerats som övervikt eller fetma vid de fyra senaste mättillfällena som undersökningen </a:t>
            </a:r>
            <a:r>
              <a:rPr lang="sv-SE" i="1" baseline="0" dirty="0"/>
              <a:t>Liv och hälsa</a:t>
            </a:r>
            <a:r>
              <a:rPr lang="sv-SE" i="0" baseline="0" dirty="0"/>
              <a:t> har genomförts. De svarande har uppgivit längd och vikt och deras BMI har, utifrån dessa uppgifter, beräknats enligt formeln vikt/längd². Klassificeringen är enligt följande: övervikt = BMI 25-29 och fetma = BMI ≥ 30. Redovisningen i diagrammet är på totalnivå och samtliga kommuner i södra Örebro län är inkluderade. I tabellen visas motsvarande resultat för Hallsberg kommun uppdelat mellan kvinnor och män för respektive mättillfälle. </a:t>
            </a:r>
          </a:p>
          <a:p>
            <a:endParaRPr lang="sv-SE" sz="1200" b="0" i="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Kommentar: </a:t>
            </a:r>
            <a:r>
              <a:rPr lang="sv-SE" sz="1200" b="0" i="0" kern="1200" dirty="0">
                <a:solidFill>
                  <a:schemeClr val="tx1"/>
                </a:solidFill>
                <a:effectLst/>
                <a:latin typeface="+mn-lt"/>
                <a:ea typeface="+mn-ea"/>
                <a:cs typeface="+mn-cs"/>
              </a:rPr>
              <a:t>Andelen kvinnor som har en övervikt eller fetma är lägre än andelen män. Hallsberg skiljer sig inte nämnvärt i förhållande till övriga kommuner i länsdelen. Nästan 7/10 uppger att de har en övervikt eller fetma.</a:t>
            </a:r>
            <a:endParaRPr lang="sv-SE" b="1"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23</a:t>
            </a:fld>
            <a:endParaRPr lang="sv-SE"/>
          </a:p>
        </p:txBody>
      </p:sp>
    </p:spTree>
    <p:extLst>
      <p:ext uri="{BB962C8B-B14F-4D97-AF65-F5344CB8AC3E}">
        <p14:creationId xmlns:p14="http://schemas.microsoft.com/office/powerpoint/2010/main" val="3309110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i="0" baseline="0" dirty="0"/>
              <a:t>Det som redovisas är andelen personer i åldrarna 30-69 år som uppnår rekommendationen om 150 minuters fysisk aktivitet per vecka. Andelen är framräknad genom en summering av två självskattade frågor gällande den tid per vecka personen lägger på vardagsaktiviteter som innebär fysisk aktivitet och den tid per vecka de lägger på mer ansträngande fysiska aktiviteter. Redovisningen i diagrammet är uppdelad mellan kvinnor och män samt mellan åldersgrupperna 30-49 år samt 50-69 år. I tabellen visas motsvarande resultat för Örebro län. </a:t>
            </a:r>
          </a:p>
          <a:p>
            <a:endParaRPr lang="sv-SE" b="1" dirty="0"/>
          </a:p>
          <a:p>
            <a:r>
              <a:rPr lang="sv-SE" b="1" dirty="0"/>
              <a:t>Kommentar: </a:t>
            </a:r>
            <a:r>
              <a:rPr lang="sv-SE" b="0" dirty="0"/>
              <a:t>Det är en högre andel män än kvinnor som når upp till rekommendationen i åldrarna 30-49 år. I åldern 50-69 år är skillnaden mellan könen mindre. Hallsberg skiljer sig inte i någon större utsträckning från länet totalt.</a:t>
            </a:r>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24</a:t>
            </a:fld>
            <a:endParaRPr lang="sv-SE"/>
          </a:p>
        </p:txBody>
      </p:sp>
    </p:spTree>
    <p:extLst>
      <p:ext uri="{BB962C8B-B14F-4D97-AF65-F5344CB8AC3E}">
        <p14:creationId xmlns:p14="http://schemas.microsoft.com/office/powerpoint/2010/main" val="4145523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alibri"/>
                <a:ea typeface="+mn-ea"/>
                <a:cs typeface="+mn-cs"/>
              </a:rPr>
              <a:t>Definition: </a:t>
            </a:r>
            <a:r>
              <a:rPr kumimoji="0" lang="sv-SE" sz="1200" b="0" i="0" u="none" strike="noStrike" kern="1200" cap="none" spc="0" normalizeH="0" baseline="0" noProof="0" dirty="0">
                <a:ln>
                  <a:noFill/>
                </a:ln>
                <a:solidFill>
                  <a:prstClr val="black"/>
                </a:solidFill>
                <a:effectLst/>
                <a:uLnTx/>
                <a:uFillTx/>
                <a:latin typeface="Calibri"/>
                <a:ea typeface="+mn-ea"/>
                <a:cs typeface="+mn-cs"/>
              </a:rPr>
              <a:t>Det som redovisas är andelen personer i åldrarna 30-69 år och som, på frågan ”Hur mycket sitter du under ett normalt dygn?”, svarat 10-12 timmar eller mer än 12 timmar. Redovisningen i diagrammet är uppdelad mellan kvinnor och män samt mellan åldersgrupperna 30-49 år samt 50-69 år. I tabellen visas motsvarande resultat för Örebro län.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alibri"/>
                <a:ea typeface="+mn-ea"/>
                <a:cs typeface="+mn-cs"/>
              </a:rPr>
              <a:t>Kommentar: </a:t>
            </a:r>
            <a:r>
              <a:rPr kumimoji="0" lang="sv-SE" sz="1200" b="0" i="0" u="none" strike="noStrike" kern="1200" cap="none" spc="0" normalizeH="0" baseline="0" noProof="0" dirty="0">
                <a:ln>
                  <a:noFill/>
                </a:ln>
                <a:solidFill>
                  <a:prstClr val="black"/>
                </a:solidFill>
                <a:effectLst/>
                <a:uLnTx/>
                <a:uFillTx/>
                <a:latin typeface="Calibri"/>
                <a:ea typeface="+mn-ea"/>
                <a:cs typeface="+mn-cs"/>
              </a:rPr>
              <a:t>Andelen män i åldern 30-49 år som har en stillasittande fritid är högre än i länet totalt. En könsskillnad kan noteras i åldersgruppen 50-69 år, där kvinnornas siffror sticker ut positivt jämfört med länssiffrorna. </a:t>
            </a:r>
            <a:endParaRPr kumimoji="0" lang="sv-SE" sz="1200" b="1" i="0" u="none" strike="noStrike" kern="1200" cap="none" spc="0" normalizeH="0" baseline="0" noProof="0" dirty="0">
              <a:ln>
                <a:noFill/>
              </a:ln>
              <a:solidFill>
                <a:prstClr val="black"/>
              </a:solidFill>
              <a:effectLst/>
              <a:uLnTx/>
              <a:uFillTx/>
              <a:latin typeface="Calibri"/>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25</a:t>
            </a:fld>
            <a:endParaRPr lang="sv-SE"/>
          </a:p>
        </p:txBody>
      </p:sp>
    </p:spTree>
    <p:extLst>
      <p:ext uri="{BB962C8B-B14F-4D97-AF65-F5344CB8AC3E}">
        <p14:creationId xmlns:p14="http://schemas.microsoft.com/office/powerpoint/2010/main" val="2564624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Definition: </a:t>
            </a:r>
            <a:r>
              <a:rPr lang="sv-SE" i="0" baseline="0" dirty="0"/>
              <a:t>Det som redovisas är andelen personer i åldrarna 70-84 år som svarat ”bra” eller ”mycket bra” på frågan ”Hur bedömer du ditt allmänna hälsotillstånd?” vid de fyra senaste mättillfällena som undersökningen </a:t>
            </a:r>
            <a:r>
              <a:rPr lang="sv-SE" i="1" baseline="0" dirty="0"/>
              <a:t>Liv och hälsa</a:t>
            </a:r>
            <a:r>
              <a:rPr lang="sv-SE" i="0" baseline="0" dirty="0"/>
              <a:t> har genomförts. Redovisningen i diagrammet är på totalnivå och samtliga kommuner i södra Örebro län är inkluderade. I tabellen visas motsvarande resultat för Hallsbergs kommun uppdelat mellan kvinnor och män för respektive mättillfälle. </a:t>
            </a:r>
          </a:p>
          <a:p>
            <a:endParaRPr lang="sv-SE" dirty="0"/>
          </a:p>
          <a:p>
            <a:r>
              <a:rPr lang="sv-SE" b="1" dirty="0"/>
              <a:t>Kommentar: </a:t>
            </a:r>
            <a:r>
              <a:rPr lang="sv-SE" b="0" dirty="0"/>
              <a:t>Det finns en viss antydan till att det är fler män som skattar sitt allmänna hälsotillstånd som bra eller mycket bra än vid tidigare mättillfällen. Det finns dock ingen större skillnad mellan kommunerna i länsdelen eller mellan Hallsberg och länets totalsiffror. Cirka 3/5 delar bedömer sitt hälsotillstånd som bra eller mycket bra. </a:t>
            </a:r>
            <a:endParaRPr lang="sv-SE" b="1"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27</a:t>
            </a:fld>
            <a:endParaRPr lang="sv-SE"/>
          </a:p>
        </p:txBody>
      </p:sp>
    </p:spTree>
    <p:extLst>
      <p:ext uri="{BB962C8B-B14F-4D97-AF65-F5344CB8AC3E}">
        <p14:creationId xmlns:p14="http://schemas.microsoft.com/office/powerpoint/2010/main" val="545127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i="0" baseline="0" dirty="0"/>
              <a:t>Det som redovisas är andelen personer som är 70 år eller äldre som uppnår rekommendationen om 150 minuters fysisk aktivitet per vecka. Andelen är framräknad genom en summering av två självskattade frågor gällande den tid per vecka personen lägger på vardagsaktiviteter som innebär fysisk aktivitet och den tid per vecka de lägger på mer ansträngande fysiska aktiviteter. Redovisningen i diagrammet är uppdelad mellan kvinnor och män samt mellan åldersgrupperna 70-84 år samt 85 + år. I tabellen visas motsvarande resultat för Örebro län. </a:t>
            </a:r>
          </a:p>
          <a:p>
            <a:endParaRPr lang="sv-SE" dirty="0"/>
          </a:p>
          <a:p>
            <a:r>
              <a:rPr lang="sv-SE" b="1" dirty="0"/>
              <a:t>Kommentar: </a:t>
            </a:r>
            <a:r>
              <a:rPr lang="sv-SE" b="0" dirty="0"/>
              <a:t>Det finns skillnad gällande att uppnå rekommendationen mellan kvinnor och män i åldersgruppen 70-84 år. Underlagen är små så några större slutsatser kan inte dras utifrån storleksordningen på skillnaden. Det som kan noteras är dock en könsskillnad i såväl kommun siffrorna och i länssiffrorna. Det bör även uppmärksammas att andelen som når rekommendationen sjunker i takt med ålder. </a:t>
            </a:r>
            <a:endParaRPr lang="sv-SE" b="1"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28</a:t>
            </a:fld>
            <a:endParaRPr lang="sv-SE"/>
          </a:p>
        </p:txBody>
      </p:sp>
    </p:spTree>
    <p:extLst>
      <p:ext uri="{BB962C8B-B14F-4D97-AF65-F5344CB8AC3E}">
        <p14:creationId xmlns:p14="http://schemas.microsoft.com/office/powerpoint/2010/main" val="68319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7</a:t>
            </a:fld>
            <a:endParaRPr lang="sv-SE"/>
          </a:p>
        </p:txBody>
      </p:sp>
    </p:spTree>
    <p:extLst>
      <p:ext uri="{BB962C8B-B14F-4D97-AF65-F5344CB8AC3E}">
        <p14:creationId xmlns:p14="http://schemas.microsoft.com/office/powerpoint/2010/main" val="1814433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i="0" baseline="0" dirty="0"/>
              <a:t>Det som redovisas är andelen personer som är 70 år eller äldre och som, på frågan ”Hur mycket sitter du under ett normalt dygn?”, svarat 10-12 timmar eller mer än 12 timmar. Redovisningen i diagrammet är uppdelad mellan kvinnor och män samt mellan åldersgrupperna 70-84 år samt 85+ år. I tabellen visas motsvarande resultat för Örebro län.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Kommentar: </a:t>
            </a:r>
            <a:r>
              <a:rPr lang="sv-SE" b="0" dirty="0"/>
              <a:t>Viktigt att ta hänsyn till att det är ett litet underlag så allt för stor vikt kan inte läggas vid de exakta </a:t>
            </a:r>
            <a:r>
              <a:rPr lang="sv-SE" b="0" dirty="0" err="1"/>
              <a:t>mättalen</a:t>
            </a:r>
            <a:r>
              <a:rPr lang="sv-SE" b="0" dirty="0"/>
              <a:t>. Andelen kvinnor som har en stillasittande fritid i åldersgruppen 85+ är större än för männen och större än för länet totalt. </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29</a:t>
            </a:fld>
            <a:endParaRPr lang="sv-SE"/>
          </a:p>
        </p:txBody>
      </p:sp>
    </p:spTree>
    <p:extLst>
      <p:ext uri="{BB962C8B-B14F-4D97-AF65-F5344CB8AC3E}">
        <p14:creationId xmlns:p14="http://schemas.microsoft.com/office/powerpoint/2010/main" val="3878524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a:t>
            </a:r>
            <a:r>
              <a:rPr lang="sv-SE" b="0" baseline="0" dirty="0"/>
              <a:t> Antalet idrottsföreningar (huvudföreningar, ej uppdelat på sektioner </a:t>
            </a:r>
            <a:r>
              <a:rPr lang="sv-SE" b="0" u="none" baseline="0" dirty="0"/>
              <a:t>+ ev. SDF</a:t>
            </a:r>
            <a:r>
              <a:rPr lang="sv-SE" b="0" baseline="0" dirty="0"/>
              <a:t>) i kommunen definieras genom antalet föreningar som är medlemmar i Riksidrottsförbundet. LOK-rapporterande</a:t>
            </a:r>
            <a:r>
              <a:rPr lang="sv-SE" b="0" u="none" baseline="0" dirty="0"/>
              <a:t> (gällande statligt LOK-stöd) </a:t>
            </a:r>
            <a:r>
              <a:rPr lang="sv-SE" b="0" baseline="0" dirty="0"/>
              <a:t>är antalet föreningar som under 2018 rapporterat barn- och ungdomsverksamhet, vilket definieras med åldersintervallet 7-25 år. Med folkbildningsrapporterande IF menas föreningar som rapporterat in någon folkbildning i samverkan med </a:t>
            </a:r>
            <a:r>
              <a:rPr lang="sv-SE" dirty="0"/>
              <a:t>RF-SISU</a:t>
            </a:r>
            <a:r>
              <a:rPr lang="sv-SE" b="0" baseline="0" dirty="0"/>
              <a:t> för </a:t>
            </a:r>
            <a:r>
              <a:rPr lang="sv-SE" b="0" u="none" baseline="0" dirty="0"/>
              <a:t>2019 (och 2018), inklusive </a:t>
            </a:r>
            <a:r>
              <a:rPr lang="sv-SE" b="0" u="none" baseline="0"/>
              <a:t>föreningsbesök.</a:t>
            </a:r>
            <a:endParaRPr lang="sv-SE" b="0" u="none" baseline="0" dirty="0"/>
          </a:p>
          <a:p>
            <a:endParaRPr lang="sv-SE" b="0" u="none" baseline="0" dirty="0"/>
          </a:p>
          <a:p>
            <a:r>
              <a:rPr lang="sv-SE" b="1" u="none" baseline="0" dirty="0"/>
              <a:t>Kommentar: </a:t>
            </a:r>
            <a:r>
              <a:rPr lang="sv-SE" b="0" u="none" baseline="0" dirty="0"/>
              <a:t>Antalet idrottsföreningar i kommunen som under 2018 rapporterat barn- och ungdomsverksamhet (LOK-rapporterade) är 22</a:t>
            </a:r>
            <a:r>
              <a:rPr lang="sv-SE" dirty="0"/>
              <a:t> </a:t>
            </a:r>
            <a:r>
              <a:rPr lang="sv-SE" b="0" u="none" baseline="0" dirty="0"/>
              <a:t>stycken. </a:t>
            </a:r>
            <a:r>
              <a:rPr lang="sv-SE" b="0" u="none" baseline="0" dirty="0">
                <a:solidFill>
                  <a:srgbClr val="FF0000"/>
                </a:solidFill>
              </a:rPr>
              <a:t>Under 2019 har RF-SISU samarbetat med 22</a:t>
            </a:r>
            <a:r>
              <a:rPr lang="sv-SE" b="0" dirty="0">
                <a:solidFill>
                  <a:srgbClr val="FF0000"/>
                </a:solidFill>
              </a:rPr>
              <a:t> </a:t>
            </a:r>
            <a:r>
              <a:rPr lang="sv-SE" b="0" u="none" baseline="0" dirty="0">
                <a:solidFill>
                  <a:srgbClr val="FF0000"/>
                </a:solidFill>
              </a:rPr>
              <a:t>stycken av kommunens aktiva idrottsföreningar. Det bör påtalas att det kan finnas föreningar i kommunen som </a:t>
            </a:r>
            <a:r>
              <a:rPr lang="sv-SE" b="0" baseline="0" dirty="0">
                <a:solidFill>
                  <a:srgbClr val="FF0000"/>
                </a:solidFill>
              </a:rPr>
              <a:t>är registrerade, men som inte har någon egentlig verksamhet. Vissa föreningar är i undantagsfall registrerade i kommunen men egentligen ”hemmahörande” eller aktiv på annan ort.</a:t>
            </a:r>
            <a:r>
              <a:rPr lang="sv-SE" dirty="0">
                <a:solidFill>
                  <a:srgbClr val="FF0000"/>
                </a:solidFill>
              </a:rPr>
              <a:t> </a:t>
            </a:r>
            <a:endParaRPr lang="sv-SE" b="0" baseline="0" dirty="0">
              <a:solidFill>
                <a:srgbClr val="FF0000"/>
              </a:solidFill>
            </a:endParaRP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31</a:t>
            </a:fld>
            <a:endParaRPr lang="sv-SE"/>
          </a:p>
        </p:txBody>
      </p:sp>
    </p:spTree>
    <p:extLst>
      <p:ext uri="{BB962C8B-B14F-4D97-AF65-F5344CB8AC3E}">
        <p14:creationId xmlns:p14="http://schemas.microsoft.com/office/powerpoint/2010/main" val="2127105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b="0" dirty="0"/>
              <a:t>Det som redovisas i tabellen är antalet deltagartillfällen i idrottsföreningar som genomförts 2017 och 2018 med personer i åldrarna 7-25 år dividerat med det totala antalet personer i åldrarna 7-25 år. Resultaten presenteras för respektive kommun i södra Örebro län samt för Örebro läns idrottsdistrikt. Redovisningen innebär alltså att skillnader i folkmängd (7-25 år) inte påverkar utfallet och således underlättar jämförelser mellan kommuner och mellan län och kommun. Det innebär även att jämförelser mellan könen och mellan åren blir mer rättvisa och påverkas inte av eventuella förändringar i folkmängden. I fritext under tabellen presenteras det total LOK-stödet i kronor som idrottsföreningarna i Hallsbergs kommun erhöll 2018.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Kommentar: </a:t>
            </a:r>
            <a:r>
              <a:rPr lang="sv-SE" b="0" dirty="0"/>
              <a:t>Under 2018 kan vi se en ökning av tjejernas deltagande i de flesta kommunerna, killarnas deltagande har istället minskat.</a:t>
            </a:r>
          </a:p>
          <a:p>
            <a:endParaRPr lang="sv-SE" baseline="0" dirty="0"/>
          </a:p>
          <a:p>
            <a:r>
              <a:rPr lang="sv-SE" sz="1200" dirty="0">
                <a:solidFill>
                  <a:srgbClr val="FF0000"/>
                </a:solidFill>
              </a:rPr>
              <a:t>Askersund: 249 781 kr – 116 kr/person</a:t>
            </a:r>
            <a:endParaRPr lang="sv-SE" sz="1200" dirty="0">
              <a:solidFill>
                <a:srgbClr val="FF0000"/>
              </a:solidFill>
              <a:cs typeface="Arial"/>
            </a:endParaRPr>
          </a:p>
          <a:p>
            <a:r>
              <a:rPr lang="sv-SE" sz="1200" dirty="0">
                <a:solidFill>
                  <a:srgbClr val="FF0000"/>
                </a:solidFill>
              </a:rPr>
              <a:t>Hallsberg: 685 522 kr – 200 kr/person</a:t>
            </a:r>
            <a:endParaRPr lang="sv-SE" sz="1200" dirty="0">
              <a:solidFill>
                <a:srgbClr val="FF0000"/>
              </a:solidFil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FF0000"/>
                </a:solidFill>
              </a:rPr>
              <a:t>Kumla: 905 733 kr – 180 kr/person</a:t>
            </a:r>
            <a:endParaRPr lang="sv-SE" sz="1200" dirty="0">
              <a:solidFill>
                <a:srgbClr val="FF0000"/>
              </a:solidFill>
              <a:cs typeface="Arial"/>
            </a:endParaRPr>
          </a:p>
          <a:p>
            <a:r>
              <a:rPr lang="sv-SE" sz="1200" dirty="0">
                <a:solidFill>
                  <a:srgbClr val="FF0000"/>
                </a:solidFill>
              </a:rPr>
              <a:t>Laxå: 72 086 kr – 66 kr/person</a:t>
            </a:r>
            <a:endParaRPr lang="sv-SE" sz="1200" dirty="0">
              <a:solidFill>
                <a:srgbClr val="FF0000"/>
              </a:solidFill>
              <a:cs typeface="Arial"/>
            </a:endParaRPr>
          </a:p>
          <a:p>
            <a:r>
              <a:rPr lang="sv-SE" sz="1200" dirty="0">
                <a:solidFill>
                  <a:srgbClr val="FF0000"/>
                </a:solidFill>
              </a:rPr>
              <a:t>Lekeberg: 111 012 kr – 67 kr/person</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32</a:t>
            </a:fld>
            <a:endParaRPr lang="sv-SE"/>
          </a:p>
        </p:txBody>
      </p:sp>
    </p:spTree>
    <p:extLst>
      <p:ext uri="{BB962C8B-B14F-4D97-AF65-F5344CB8AC3E}">
        <p14:creationId xmlns:p14="http://schemas.microsoft.com/office/powerpoint/2010/main" val="5367399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Storleken på idrottsföreningarna baseras på antalet inrapporterade deltagartillfällen för barn- och ungdomsverksamhet (LOK-stöd). Det som redovisas är de fem föreningar som redovisat flest deltagartillfällen under 2018 för barn och unga 7-25 år.   </a:t>
            </a:r>
          </a:p>
          <a:p>
            <a:endParaRPr lang="sv-SE" b="1" baseline="0" dirty="0"/>
          </a:p>
          <a:p>
            <a:r>
              <a:rPr lang="sv-SE" b="1" baseline="0" dirty="0"/>
              <a:t>Kommentar: </a:t>
            </a:r>
            <a:r>
              <a:rPr lang="sv-SE" b="0" baseline="0" dirty="0"/>
              <a:t>Den största föreningen utifrån LOK-stödet är IFK Hallsbergs FK som totalt har rapporterat 12 431 deltagartillfällen för barn och unga. Det kan noteras att majoriteten av deltagartillfällena i fyra av de fem största barn- och ungdomsföreningarna är med pojkar, undantaget är HK Järnvägen där majoriteten av deltagartillfällena som genomförts är med flickor. </a:t>
            </a:r>
            <a:endParaRPr lang="sv-SE" b="1" baseline="0"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33</a:t>
            </a:fld>
            <a:endParaRPr lang="sv-SE"/>
          </a:p>
        </p:txBody>
      </p:sp>
    </p:spTree>
    <p:extLst>
      <p:ext uri="{BB962C8B-B14F-4D97-AF65-F5344CB8AC3E}">
        <p14:creationId xmlns:p14="http://schemas.microsoft.com/office/powerpoint/2010/main" val="12430007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b="0" baseline="0" dirty="0"/>
              <a:t>Storleken på idrotterna baseras på antalet inrapporterade deltagartillfällen för barn- och ungdomsverksamhet (LOK-stöd) 2018. Det som redovisas är de 10 största idrotterna i Hallsbergs kommun som rapporterat deltagartillfällen med barn och unga (7-25 år). </a:t>
            </a:r>
          </a:p>
          <a:p>
            <a:endParaRPr lang="sv-SE" dirty="0"/>
          </a:p>
          <a:p>
            <a:r>
              <a:rPr lang="sv-SE" b="1" dirty="0"/>
              <a:t>Kommentar: </a:t>
            </a:r>
            <a:r>
              <a:rPr lang="sv-SE" b="0" dirty="0"/>
              <a:t>Den idrott med flest deltagartillfällen, fotbollen, är också den idrott med flest deltagartillfällen för såväl pojkar som flickor i kommunen. Ishockey är den idrott som genererar näst flest deltagartillfällen både totalt och för pojkar, den ligger dock inte ens på topp tio sett till flickors deltagartillfällen. På andra plats gällande flickors deltagande hamnar handboll följt av ridsport. Värt att notera att gymnastik som brukar ligga högt gällande flickors deltagande inte kvalificerar sig upp på topp 10 gällande antal deltagartillfällen totalt och hamnar på plats 9 när vi enbart tittar på flickors deltagande med 603 deltagartillfällen.</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34</a:t>
            </a:fld>
            <a:endParaRPr lang="sv-SE"/>
          </a:p>
        </p:txBody>
      </p:sp>
    </p:spTree>
    <p:extLst>
      <p:ext uri="{BB962C8B-B14F-4D97-AF65-F5344CB8AC3E}">
        <p14:creationId xmlns:p14="http://schemas.microsoft.com/office/powerpoint/2010/main" val="13465367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De fem idrottsföreningarna i kommunen som under 2019 har högst antal utbildningstimmar inrapporterat till SISU. Timantalet gäller för hela föreningen, alla sektioner inräknade. </a:t>
            </a:r>
          </a:p>
          <a:p>
            <a:endParaRPr lang="sv-SE" b="1" baseline="0" dirty="0"/>
          </a:p>
          <a:p>
            <a:r>
              <a:rPr lang="sv-SE" b="1" baseline="0" dirty="0"/>
              <a:t>Kommentar: </a:t>
            </a:r>
            <a:r>
              <a:rPr lang="sv-SE" b="0" baseline="0" dirty="0"/>
              <a:t>Totalt rapporterades 5 926 utbildningstimmar från idrottsföreningar i Hallsbergs kommun till SISU under 2019. </a:t>
            </a:r>
            <a:r>
              <a:rPr lang="sv-SE" b="0" baseline="0" dirty="0" err="1"/>
              <a:t>Pålsboda</a:t>
            </a:r>
            <a:r>
              <a:rPr lang="sv-SE" b="0" baseline="0" dirty="0"/>
              <a:t> Innebandyförening som är den förening med högst antal rapporterade timmar, står för 1 303 utbildningstimmar.</a:t>
            </a:r>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35</a:t>
            </a:fld>
            <a:endParaRPr lang="sv-SE"/>
          </a:p>
        </p:txBody>
      </p:sp>
    </p:spTree>
    <p:extLst>
      <p:ext uri="{BB962C8B-B14F-4D97-AF65-F5344CB8AC3E}">
        <p14:creationId xmlns:p14="http://schemas.microsoft.com/office/powerpoint/2010/main" val="27362756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Antalet inrapporterade deltagartillfällen för barn- och ungdomsverksamhet (LOK-stöd) åren 2015-2018. Totalt och uppdelat på kön.</a:t>
            </a:r>
          </a:p>
          <a:p>
            <a:endParaRPr lang="sv-SE" b="1" baseline="0" dirty="0"/>
          </a:p>
          <a:p>
            <a:r>
              <a:rPr lang="sv-SE" b="1" baseline="0" dirty="0"/>
              <a:t>Kommentar: </a:t>
            </a:r>
            <a:r>
              <a:rPr lang="sv-SE" b="0" baseline="0" dirty="0"/>
              <a:t>Gällande antalet deltagartillfällen för barn och unga i Hallsbergs kommun under åren 2015-2018 kan det konstateras att det varit en positiv trend för flickorna sedan 2016, samtidigt som det varit en negativ trend för pojkarna sedan 2016. </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36</a:t>
            </a:fld>
            <a:endParaRPr lang="sv-SE"/>
          </a:p>
        </p:txBody>
      </p:sp>
    </p:spTree>
    <p:extLst>
      <p:ext uri="{BB962C8B-B14F-4D97-AF65-F5344CB8AC3E}">
        <p14:creationId xmlns:p14="http://schemas.microsoft.com/office/powerpoint/2010/main" val="3695466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Procentuell fördelning av de inrapporterade deltagartillfällena för barn- och ungdomsverksamhet (LOK-stöd) mellan flickor och pojkar under perioden 2015-2018. </a:t>
            </a:r>
          </a:p>
          <a:p>
            <a:endParaRPr lang="sv-SE" b="1" baseline="0" dirty="0"/>
          </a:p>
          <a:p>
            <a:r>
              <a:rPr lang="sv-SE" b="1" baseline="0" dirty="0"/>
              <a:t>Kommentar: </a:t>
            </a:r>
            <a:r>
              <a:rPr lang="sv-SE" b="0" baseline="0" dirty="0"/>
              <a:t>Gällande den procentuella fördelningen av deltagartillfällen mellan flickor och pojkar under perioden 2015-2018 kan det konstateras att majoriteten av deltagartillfällena samtliga år varit med pojkar. Sedan 2015 kan det noteras att andelen deltagartillfällen med flickor ökat med sju procentenheter från 34 procent till 41 procent. </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37</a:t>
            </a:fld>
            <a:endParaRPr lang="sv-SE"/>
          </a:p>
        </p:txBody>
      </p:sp>
    </p:spTree>
    <p:extLst>
      <p:ext uri="{BB962C8B-B14F-4D97-AF65-F5344CB8AC3E}">
        <p14:creationId xmlns:p14="http://schemas.microsoft.com/office/powerpoint/2010/main" val="29660734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b="0" baseline="0" dirty="0"/>
              <a:t>Antalet inrapporterade deltagartillfällen för barn- och ungdomsverksamhet (LOK-stöd) för flickor åren 2016, 2017 och 2018 uppdelat i åldersgrupperna 7-12 år, 13-16 år, 17-20 år och 21-25 år.</a:t>
            </a:r>
          </a:p>
          <a:p>
            <a:endParaRPr lang="sv-SE" b="1" baseline="0" dirty="0"/>
          </a:p>
          <a:p>
            <a:r>
              <a:rPr lang="sv-SE" b="1" baseline="0" dirty="0"/>
              <a:t>Kommentar: </a:t>
            </a:r>
            <a:r>
              <a:rPr lang="sv-SE" b="0" baseline="0" dirty="0"/>
              <a:t>Då antalet deltagartillfällen för flickor delas upp i olika åldersgrupper visas en minskning av antalet deltagartillfällen med stigande ålder. Flest deltagartillfällen (både 2016, 2017 och 2018) var med flickor 7-12 år och minst antal deltagartillfällen var med flickor 21-25 år. Det kan noteras att tappet av deltagartillfällen har minskat för 2018.</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38</a:t>
            </a:fld>
            <a:endParaRPr lang="sv-SE"/>
          </a:p>
        </p:txBody>
      </p:sp>
    </p:spTree>
    <p:extLst>
      <p:ext uri="{BB962C8B-B14F-4D97-AF65-F5344CB8AC3E}">
        <p14:creationId xmlns:p14="http://schemas.microsoft.com/office/powerpoint/2010/main" val="17632554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b="0" baseline="0" dirty="0"/>
              <a:t>Antalet inrapporterade deltagartillfällen för barn- och ungdomsverksamhet (LOK-stöd) för pojkar åren 2016, 2017 och 2018 uppdelat i åldersgrupperna 7-12 år, 13-16 år, 17-20 år och 21-25 år.</a:t>
            </a:r>
          </a:p>
          <a:p>
            <a:endParaRPr lang="sv-SE"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Kommentar:</a:t>
            </a:r>
            <a:r>
              <a:rPr lang="sv-SE" b="0" baseline="0" dirty="0"/>
              <a:t> Då antalet deltagartillfällen för pojkar delas upp i olika åldersgrupper för åren 2016, 2017 och 2018 kan det noteras att det skett ett lägre antal deltagartillfällen 2018 i två av de fyra åldersgrupperna. Trots tappet för pojkar 21-25 är det högst antal deltagartillfällen 2018.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baseline="0"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39</a:t>
            </a:fld>
            <a:endParaRPr lang="sv-SE"/>
          </a:p>
        </p:txBody>
      </p:sp>
    </p:spTree>
    <p:extLst>
      <p:ext uri="{BB962C8B-B14F-4D97-AF65-F5344CB8AC3E}">
        <p14:creationId xmlns:p14="http://schemas.microsoft.com/office/powerpoint/2010/main" val="2740064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  </a:t>
            </a:r>
            <a:r>
              <a:rPr lang="sv-SE" dirty="0"/>
              <a:t>Rädda Barnens definition av barnfattigdom har utarbetats tillsammans med Tapio Salonen (professor i socialt arbete på Malmö universitet). Det är ett sammansatt </a:t>
            </a:r>
            <a:r>
              <a:rPr lang="sv-SE" dirty="0" err="1"/>
              <a:t>delmått</a:t>
            </a:r>
            <a:r>
              <a:rPr lang="sv-SE" dirty="0"/>
              <a:t>, dels barn i familjer med låg inkomststandard och dels barn i familjer som beviljats försörjningsstöd. Definitionen kan klassificeras som ett så kallat absolut fattigdomsmått, vilket innebär att inkomster under en viss miniminivå räknas som fattigdom. </a:t>
            </a:r>
            <a:r>
              <a:rPr lang="sv-SE" i="1" dirty="0"/>
              <a:t>Barnfattigdom i Sverige, Rädda Barnen ,rapport 2018. https://resourcecentre.savethechildren.net/node/14233/pdf/rb_rapport_2018_final.pdf</a:t>
            </a:r>
            <a:endParaRPr lang="sv-SE" dirty="0"/>
          </a:p>
          <a:p>
            <a:endParaRPr lang="sv-SE" dirty="0"/>
          </a:p>
          <a:p>
            <a:r>
              <a:rPr lang="sv-SE" b="1" dirty="0"/>
              <a:t>Kommentar: </a:t>
            </a:r>
            <a:r>
              <a:rPr lang="sv-SE" b="0" dirty="0"/>
              <a:t>Hallsberg sticker inte på något sätt ut i länet gällande andel barn i ekonomiskt utsatta hushåll. En viss minskning kan ses mellan mät-åren 2011 och 2016. </a:t>
            </a:r>
            <a:r>
              <a:rPr lang="sv-SE" b="0"/>
              <a:t>Barn som lever i ett ekonomiskt utsatt hushåll är i många aspekter en utsatt målgrupp och gruppen bör tas hänsyn till i arbetet med idrottsföreningar för att skapa möjlighet för alla att delta.</a:t>
            </a:r>
            <a:endParaRPr lang="sv-SE" b="1"/>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9</a:t>
            </a:fld>
            <a:endParaRPr lang="sv-SE"/>
          </a:p>
        </p:txBody>
      </p:sp>
    </p:spTree>
    <p:extLst>
      <p:ext uri="{BB962C8B-B14F-4D97-AF65-F5344CB8AC3E}">
        <p14:creationId xmlns:p14="http://schemas.microsoft.com/office/powerpoint/2010/main" val="40645642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Det som redovisas är antalet deltagartillfällen för personer med funktionsnedsättning i kommunen under 2009-2018. Definitionen av funktionsnedsättning från Riksidrottsförbundet är: ”Med deltagare med funktionsnedsättning i detta regelverk avses deltagare som med anledning av en fysisk funktionsnedsättning har behov av särskilt anpassade träningsmetoder eller specialanpassad utrustning. Vidare avses deltagare som med anledning av dold funktionsnedsättning har behov av särskilt anpassade träningsmetoder, specialanpassad utrustning eller ledare med särskild medicinsk och/eller pedagogisk kompetens. Deltagare i verksamhet arrangerad av förening ansluten till Svenska Parasportförbundet eller Svenska Dövidrottsförbundet omfattas alltid av begreppet deltagare med funktionsnedsättning.”</a:t>
            </a:r>
          </a:p>
          <a:p>
            <a:endParaRPr lang="sv-SE" b="1" baseline="0" dirty="0"/>
          </a:p>
          <a:p>
            <a:r>
              <a:rPr lang="sv-SE" b="1" baseline="0" dirty="0"/>
              <a:t>Kommentar: </a:t>
            </a:r>
            <a:r>
              <a:rPr lang="sv-SE" b="0" baseline="0" dirty="0"/>
              <a:t>2016 rapporterade idrottsföreningar i Hallsbergs kommun 163 deltagartillfällen för personer med funktionsnedsättningar, under 2017 var det 253 deltagartillfällen som rapporterades och under 2018 har det skett ytterligare en ökning då 314 deltagartillfällen rapporterades i kommunen.</a:t>
            </a:r>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40</a:t>
            </a:fld>
            <a:endParaRPr lang="sv-SE"/>
          </a:p>
        </p:txBody>
      </p:sp>
    </p:spTree>
    <p:extLst>
      <p:ext uri="{BB962C8B-B14F-4D97-AF65-F5344CB8AC3E}">
        <p14:creationId xmlns:p14="http://schemas.microsoft.com/office/powerpoint/2010/main" val="11037207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Det som redovisas är de föreningar i Hallsbergs kommun som sökt och fått ekonomiskt medel utbetalt från RF-SISU Örebro län inom de områden som varit prioriterade under 2019. Eftersom det endast är de föreningar som fått ekonomiskt medel utbetalt som redovisas bör det påtalas att det kan vara fler föreningar i kommunen som varit involverade i en samverkan med RF-SISU Örebro län inom dessa områden, men som inte sökt ekonomiska medel. </a:t>
            </a:r>
            <a:endParaRPr lang="sv-SE" b="1" baseline="0" dirty="0"/>
          </a:p>
          <a:p>
            <a:endParaRPr lang="sv-SE"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Kommentar: </a:t>
            </a:r>
            <a:r>
              <a:rPr lang="sv-SE" b="0" baseline="0" dirty="0"/>
              <a:t>Det är fyra områden som varit prioriterade av RF-SISU Örebro län under 2019 som idrottsföreningar i Hallsbergs kommun fått ekonomiskt stöd inom. Totalt har stödet utbetalats till 11 föreningar.</a:t>
            </a:r>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41</a:t>
            </a:fld>
            <a:endParaRPr lang="sv-SE"/>
          </a:p>
        </p:txBody>
      </p:sp>
    </p:spTree>
    <p:extLst>
      <p:ext uri="{BB962C8B-B14F-4D97-AF65-F5344CB8AC3E}">
        <p14:creationId xmlns:p14="http://schemas.microsoft.com/office/powerpoint/2010/main" val="14153658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42</a:t>
            </a:fld>
            <a:endParaRPr lang="sv-SE"/>
          </a:p>
        </p:txBody>
      </p:sp>
    </p:spTree>
    <p:extLst>
      <p:ext uri="{BB962C8B-B14F-4D97-AF65-F5344CB8AC3E}">
        <p14:creationId xmlns:p14="http://schemas.microsoft.com/office/powerpoint/2010/main" val="22909269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43</a:t>
            </a:fld>
            <a:endParaRPr lang="sv-SE"/>
          </a:p>
        </p:txBody>
      </p:sp>
    </p:spTree>
    <p:extLst>
      <p:ext uri="{BB962C8B-B14F-4D97-AF65-F5344CB8AC3E}">
        <p14:creationId xmlns:p14="http://schemas.microsoft.com/office/powerpoint/2010/main" val="606083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Kommentar: </a:t>
            </a:r>
            <a:r>
              <a:rPr lang="sv-SE" b="0" baseline="0" dirty="0"/>
              <a:t>Andelen barn och unga i Hallsbergs kommun som är fysiskt aktiva minst 60 minuter varje dag skiljer mellan flickor och pojkar då det för samtliga skolår är en högre andel pojkar än flickor som uppger att de är fysiskt aktiva minst 60 minuter per dag. Texten under diagrammet visar hur flickor och pojkar boende i respektive kommun som går gymnasiet år två har svarat.</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11</a:t>
            </a:fld>
            <a:endParaRPr lang="sv-SE"/>
          </a:p>
        </p:txBody>
      </p:sp>
    </p:spTree>
    <p:extLst>
      <p:ext uri="{BB962C8B-B14F-4D97-AF65-F5344CB8AC3E}">
        <p14:creationId xmlns:p14="http://schemas.microsoft.com/office/powerpoint/2010/main" val="1050841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a:t>Kommentar: </a:t>
            </a:r>
            <a:r>
              <a:rPr lang="sv-SE" b="0" baseline="0"/>
              <a:t>Andelen barn och unga som är med i en idrottsförening i Hallsbergs kommun minskar med ökad ålder för både flickor och pojkar, med undantag för pojkar i skolår 9 där en ökning istället skett med två procentenheter. Texten under diagrammet visar hur flickor och pojkar boende i respektive kommun som går gymnasiet år två har svarat.</a:t>
            </a:r>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12</a:t>
            </a:fld>
            <a:endParaRPr lang="sv-SE"/>
          </a:p>
        </p:txBody>
      </p:sp>
    </p:spTree>
    <p:extLst>
      <p:ext uri="{BB962C8B-B14F-4D97-AF65-F5344CB8AC3E}">
        <p14:creationId xmlns:p14="http://schemas.microsoft.com/office/powerpoint/2010/main" val="903519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Definition:</a:t>
            </a:r>
            <a:r>
              <a:rPr lang="sv-SE" baseline="0"/>
              <a:t> </a:t>
            </a:r>
            <a:r>
              <a:rPr lang="sv-SE" i="0" baseline="0"/>
              <a:t>Det som redovisas är andelen som svarat att de mår bra eller mycket bra på frågan ”Hur mår du rent allmänt?” och är uppdelat mellan de elever som svarat att de är medlemmar i en idrottsförening och de som svarat att de inte är det. Dessa resultat presenteras endast på länsnivå.  </a:t>
            </a:r>
          </a:p>
          <a:p>
            <a:endParaRPr lang="sv-SE" i="0" baseline="0"/>
          </a:p>
          <a:p>
            <a:r>
              <a:rPr lang="sv-SE" b="1" i="0" baseline="0"/>
              <a:t>Kommentar:</a:t>
            </a:r>
            <a:r>
              <a:rPr lang="sv-SE" i="0" baseline="0"/>
              <a:t> Det kan noteras att den självskattade hälsan är högre hos de ungdomar som är med i idrottsföreningar i jämförelse med de ungdomar som inte är det. Denna skillnad gäller för samtliga tre åldersgrupper och för både tjejer och killar inom de olika åldersgrupperna. Den största skillnaden visas för gymnasieeleverna där den självskattade hälsan för tjejer som är med i idrottsföreningar är elva procentenheter högre än för de tjejer som inte är medlemmar och motsvarande skillnad för killarna är tolv procentenheter till fördel för de killar som är med i idrottsföreningar. </a:t>
            </a:r>
            <a:endParaRPr lang="sv-SE" i="1"/>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13</a:t>
            </a:fld>
            <a:endParaRPr lang="sv-SE"/>
          </a:p>
        </p:txBody>
      </p:sp>
    </p:spTree>
    <p:extLst>
      <p:ext uri="{BB962C8B-B14F-4D97-AF65-F5344CB8AC3E}">
        <p14:creationId xmlns:p14="http://schemas.microsoft.com/office/powerpoint/2010/main" val="2927435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a:t>
            </a:r>
            <a:r>
              <a:rPr lang="sv-SE" baseline="0"/>
              <a:t> </a:t>
            </a:r>
            <a:r>
              <a:rPr lang="sv-SE" sz="1200"/>
              <a:t>Andel elever enligt WHO5-index (0-100) som har gott psykiskt välbefinnande (&gt;50). </a:t>
            </a:r>
            <a:r>
              <a:rPr lang="sv-SE" sz="1200" i="0" baseline="0"/>
              <a:t>Resultaten</a:t>
            </a:r>
            <a:r>
              <a:rPr lang="sv-SE" i="0" baseline="0"/>
              <a:t> är uppdelat mellan de elever som svarat att de är medlemmar i en idrottsförening och de som svarat att de inte är det. Dessa resultat presenteras endast på länsnivå. WHO-5 är ett index av frågor som handlar om psykiskt välbefinnande och de exakta frågeställningarna kan läsas på följande länk: https://www.psykiatri-regionh.dk/who-5/Documents/WHO5_Swedish.pdf. Dessa resultat presenteras endast på länsnivå.   </a:t>
            </a:r>
            <a:endParaRPr lang="sv-SE" sz="1200"/>
          </a:p>
          <a:p>
            <a:endParaRPr lang="sv-SE" i="0" baseline="0"/>
          </a:p>
          <a:p>
            <a:r>
              <a:rPr lang="sv-SE" b="1" i="0" baseline="0"/>
              <a:t>Kommentar:</a:t>
            </a:r>
            <a:r>
              <a:rPr lang="sv-SE" i="0" baseline="0"/>
              <a:t> Det kan noteras att den psykiska hälsan är bättre hos de ungdomar som är med i idrottsföreningar i jämförelse med de ungdomar som inte är det. Denna skillnad gäller för de båda åldersgrupperna (frågorna som utgör WHO5-index ställdes inte till skolår 7) och för både tjejer och killar inom de olika åldersgrupperna. Den största skillnaden visas för flickorna i skolor nio där andelen med god psykisk hälsa är 20 procentenheter högre för de flickor som är med i idrottsföreningar jämfört med de flickor som inte är det. </a:t>
            </a:r>
            <a:endParaRPr lang="sv-SE" i="1"/>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14</a:t>
            </a:fld>
            <a:endParaRPr lang="sv-SE"/>
          </a:p>
        </p:txBody>
      </p:sp>
    </p:spTree>
    <p:extLst>
      <p:ext uri="{BB962C8B-B14F-4D97-AF65-F5344CB8AC3E}">
        <p14:creationId xmlns:p14="http://schemas.microsoft.com/office/powerpoint/2010/main" val="457609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a:t>
            </a:r>
            <a:r>
              <a:rPr lang="sv-SE" baseline="0"/>
              <a:t> </a:t>
            </a:r>
            <a:r>
              <a:rPr lang="sv-SE" sz="1200"/>
              <a:t>Andel elever som svarat att de "Röker dagligen/ Någon gång ibland" på frågan "Röker du?". </a:t>
            </a:r>
            <a:r>
              <a:rPr lang="sv-SE" sz="1200" i="0" baseline="0"/>
              <a:t>Resultaten</a:t>
            </a:r>
            <a:r>
              <a:rPr lang="sv-SE" i="0" baseline="0"/>
              <a:t> är uppdelade mellan de elever som svarat att de är medlemmar i en idrottsförening och de som svarat att de inte är det. Dessa resultat presenteras endast på länsnivå.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a:p>
          <a:p>
            <a:r>
              <a:rPr lang="sv-SE" b="1" i="0" baseline="0"/>
              <a:t>Kommentar:</a:t>
            </a:r>
            <a:r>
              <a:rPr lang="sv-SE" i="0" baseline="0"/>
              <a:t> Andelen elever som röker dagligen eller någon gång ibland är lägre bland de ungdomar som är med i idrottsföreningar jämfört med de ungdomar som inte är det. Detta gäller både tjejer och killar och för samtliga tre åldersgrupper i undersökningen. Den största skillnaden visas för killar i år två på gymnasiet där andelen som röker dagligen eller någon gång ibland är 13 procentenheter lägre bland killar som är medlemmar i idrottsföreningar jämfört med killar som inte är det. </a:t>
            </a:r>
            <a:endParaRPr lang="sv-SE"/>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15</a:t>
            </a:fld>
            <a:endParaRPr lang="sv-SE"/>
          </a:p>
        </p:txBody>
      </p:sp>
    </p:spTree>
    <p:extLst>
      <p:ext uri="{BB962C8B-B14F-4D97-AF65-F5344CB8AC3E}">
        <p14:creationId xmlns:p14="http://schemas.microsoft.com/office/powerpoint/2010/main" val="3354686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a:t>
            </a:r>
            <a:r>
              <a:rPr lang="sv-SE" baseline="0"/>
              <a:t> </a:t>
            </a:r>
            <a:r>
              <a:rPr lang="sv-SE" sz="1200"/>
              <a:t>Andel elever som svarat att de ”Snusar dagligen/ Någon gång ibland" på frågan ”Snusar du?". </a:t>
            </a:r>
            <a:r>
              <a:rPr lang="sv-SE" sz="1200" i="0" baseline="0"/>
              <a:t>Resultaten</a:t>
            </a:r>
            <a:r>
              <a:rPr lang="sv-SE" i="0" baseline="0"/>
              <a:t> är uppdelade mellan de elever som svarat att de är medlemmar i en idrottsförening och de som svarat att de inte är det. Dessa resultat presenteras endast på länsnivå.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a:p>
          <a:p>
            <a:r>
              <a:rPr lang="sv-SE" b="1" i="0" baseline="0"/>
              <a:t>Kommentar:</a:t>
            </a:r>
            <a:r>
              <a:rPr lang="sv-SE" i="0" baseline="0"/>
              <a:t> Andelen elever som snusar dagligen eller någon gång ibland är lägre bland ungdomar som är med i idrottsföreningar jämfört med de ungdomar som inte är det. Detta gäller både tjejer och killar och för båda åldersgrupperna som redovisas. </a:t>
            </a:r>
            <a:endParaRPr lang="sv-SE"/>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16</a:t>
            </a:fld>
            <a:endParaRPr lang="sv-SE"/>
          </a:p>
        </p:txBody>
      </p:sp>
    </p:spTree>
    <p:extLst>
      <p:ext uri="{BB962C8B-B14F-4D97-AF65-F5344CB8AC3E}">
        <p14:creationId xmlns:p14="http://schemas.microsoft.com/office/powerpoint/2010/main" val="25722381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 och avslutningsbild">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35914" y="1477962"/>
            <a:ext cx="7442200" cy="2767484"/>
          </a:xfrm>
        </p:spPr>
        <p:txBody>
          <a:bodyPr anchor="t" anchorCtr="0"/>
          <a:lstStyle>
            <a:lvl1pPr algn="l">
              <a:defRPr sz="6500">
                <a:solidFill>
                  <a:schemeClr val="bg1"/>
                </a:solidFill>
              </a:defRPr>
            </a:lvl1pPr>
          </a:lstStyle>
          <a:p>
            <a:r>
              <a:rPr lang="sv-SE"/>
              <a:t>Klicka här för att ändra format</a:t>
            </a:r>
          </a:p>
        </p:txBody>
      </p:sp>
      <p:grpSp>
        <p:nvGrpSpPr>
          <p:cNvPr id="14" name="Bild 12">
            <a:extLst>
              <a:ext uri="{FF2B5EF4-FFF2-40B4-BE49-F238E27FC236}">
                <a16:creationId xmlns:a16="http://schemas.microsoft.com/office/drawing/2014/main" xmlns="" id="{7480CAB8-273C-4307-BE49-A68792607C8A}"/>
              </a:ext>
            </a:extLst>
          </p:cNvPr>
          <p:cNvGrpSpPr/>
          <p:nvPr userDrawn="1"/>
        </p:nvGrpSpPr>
        <p:grpSpPr>
          <a:xfrm rot="10800000">
            <a:off x="7569200" y="3324803"/>
            <a:ext cx="4622800" cy="4622800"/>
            <a:chOff x="8149828" y="4715850"/>
            <a:chExt cx="2028825" cy="2028825"/>
          </a:xfrm>
        </p:grpSpPr>
        <p:sp>
          <p:nvSpPr>
            <p:cNvPr id="15" name="Frihandsfigur: Form 14">
              <a:extLst>
                <a:ext uri="{FF2B5EF4-FFF2-40B4-BE49-F238E27FC236}">
                  <a16:creationId xmlns:a16="http://schemas.microsoft.com/office/drawing/2014/main" xmlns="" id="{30F286F7-5F5D-418D-B92B-8477B0A6D1EC}"/>
                </a:ext>
              </a:extLst>
            </p:cNvPr>
            <p:cNvSpPr/>
            <p:nvPr/>
          </p:nvSpPr>
          <p:spPr>
            <a:xfrm>
              <a:off x="8149828" y="4715850"/>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bg1"/>
              </a:solid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xmlns="" id="{0DE23CDF-53D8-4B4B-8E37-6B226536DC29}"/>
                </a:ext>
              </a:extLst>
            </p:cNvPr>
            <p:cNvSpPr/>
            <p:nvPr/>
          </p:nvSpPr>
          <p:spPr>
            <a:xfrm>
              <a:off x="8149828" y="4715850"/>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bg1"/>
              </a:solid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xmlns="" id="{E68923A6-A84A-4475-BD90-2CF5472DA60A}"/>
                </a:ext>
              </a:extLst>
            </p:cNvPr>
            <p:cNvSpPr/>
            <p:nvPr/>
          </p:nvSpPr>
          <p:spPr>
            <a:xfrm>
              <a:off x="8149828" y="4715850"/>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bg1"/>
              </a:solid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xmlns="" id="{756BE39E-DCED-4A9E-8F8C-CE6F686124BD}"/>
                </a:ext>
              </a:extLst>
            </p:cNvPr>
            <p:cNvSpPr/>
            <p:nvPr/>
          </p:nvSpPr>
          <p:spPr>
            <a:xfrm>
              <a:off x="8149828" y="4715850"/>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bg1"/>
              </a:solid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xmlns="" id="{310C7191-E51B-4F15-93A3-E193D1E9F1BC}"/>
                </a:ext>
              </a:extLst>
            </p:cNvPr>
            <p:cNvSpPr/>
            <p:nvPr/>
          </p:nvSpPr>
          <p:spPr>
            <a:xfrm>
              <a:off x="8149828" y="4715850"/>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bg1"/>
              </a:solid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xmlns="" id="{F3959870-4B3F-4BE9-8B3B-4044858C9B28}"/>
                </a:ext>
              </a:extLst>
            </p:cNvPr>
            <p:cNvSpPr/>
            <p:nvPr/>
          </p:nvSpPr>
          <p:spPr>
            <a:xfrm>
              <a:off x="8149828" y="4715850"/>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bg1"/>
              </a:solid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xmlns="" id="{1B78BEA1-4C3C-43F7-8FFC-A9A39A21CB92}"/>
                </a:ext>
              </a:extLst>
            </p:cNvPr>
            <p:cNvSpPr/>
            <p:nvPr/>
          </p:nvSpPr>
          <p:spPr>
            <a:xfrm>
              <a:off x="8149828" y="4715850"/>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bg1"/>
              </a:solidFill>
              <a:prstDash val="solid"/>
              <a:miter/>
            </a:ln>
          </p:spPr>
          <p:txBody>
            <a:bodyPr rtlCol="0" anchor="ctr"/>
            <a:lstStyle/>
            <a:p>
              <a:endParaRPr lang="sv-SE"/>
            </a:p>
          </p:txBody>
        </p:sp>
      </p:grpSp>
      <p:grpSp>
        <p:nvGrpSpPr>
          <p:cNvPr id="23" name="Bild 21">
            <a:extLst>
              <a:ext uri="{FF2B5EF4-FFF2-40B4-BE49-F238E27FC236}">
                <a16:creationId xmlns:a16="http://schemas.microsoft.com/office/drawing/2014/main" xmlns="" id="{C66ECA47-E88F-40F5-B75A-61A8C366EC0F}"/>
              </a:ext>
            </a:extLst>
          </p:cNvPr>
          <p:cNvGrpSpPr/>
          <p:nvPr/>
        </p:nvGrpSpPr>
        <p:grpSpPr>
          <a:xfrm>
            <a:off x="8622676" y="-2283490"/>
            <a:ext cx="4151645" cy="8303289"/>
            <a:chOff x="5014912" y="1266825"/>
            <a:chExt cx="2162175" cy="4324350"/>
          </a:xfrm>
        </p:grpSpPr>
        <p:sp>
          <p:nvSpPr>
            <p:cNvPr id="24" name="Frihandsfigur: Form 23">
              <a:extLst>
                <a:ext uri="{FF2B5EF4-FFF2-40B4-BE49-F238E27FC236}">
                  <a16:creationId xmlns:a16="http://schemas.microsoft.com/office/drawing/2014/main" xmlns="" id="{99FC589D-4553-4DE3-9E49-5FF06130C752}"/>
                </a:ext>
              </a:extLst>
            </p:cNvPr>
            <p:cNvSpPr/>
            <p:nvPr/>
          </p:nvSpPr>
          <p:spPr>
            <a:xfrm>
              <a:off x="5014198" y="4503658"/>
              <a:ext cx="2162175" cy="1085850"/>
            </a:xfrm>
            <a:custGeom>
              <a:avLst/>
              <a:gdLst>
                <a:gd name="connsiteX0" fmla="*/ 2162889 w 2162175"/>
                <a:gd name="connsiteY0" fmla="*/ 3572 h 1085850"/>
                <a:gd name="connsiteX1" fmla="*/ 1082754 w 2162175"/>
                <a:gd name="connsiteY1" fmla="*/ 1083707 h 1085850"/>
                <a:gd name="connsiteX2" fmla="*/ 3572 w 2162175"/>
                <a:gd name="connsiteY2" fmla="*/ 3572 h 1085850"/>
                <a:gd name="connsiteX3" fmla="*/ 2162889 w 2162175"/>
                <a:gd name="connsiteY3" fmla="*/ 3572 h 1085850"/>
              </a:gdLst>
              <a:ahLst/>
              <a:cxnLst>
                <a:cxn ang="0">
                  <a:pos x="connsiteX0" y="connsiteY0"/>
                </a:cxn>
                <a:cxn ang="0">
                  <a:pos x="connsiteX1" y="connsiteY1"/>
                </a:cxn>
                <a:cxn ang="0">
                  <a:pos x="connsiteX2" y="connsiteY2"/>
                </a:cxn>
                <a:cxn ang="0">
                  <a:pos x="connsiteX3" y="connsiteY3"/>
                </a:cxn>
              </a:cxnLst>
              <a:rect l="l" t="t" r="r" b="b"/>
              <a:pathLst>
                <a:path w="2162175" h="1085850">
                  <a:moveTo>
                    <a:pt x="2162889" y="3572"/>
                  </a:moveTo>
                  <a:cubicBezTo>
                    <a:pt x="2162889" y="599837"/>
                    <a:pt x="1679019" y="1083707"/>
                    <a:pt x="1082754" y="1083707"/>
                  </a:cubicBezTo>
                  <a:cubicBezTo>
                    <a:pt x="486489" y="1083707"/>
                    <a:pt x="3572" y="599837"/>
                    <a:pt x="3572" y="3572"/>
                  </a:cubicBezTo>
                  <a:lnTo>
                    <a:pt x="2162889" y="3572"/>
                  </a:lnTo>
                  <a:close/>
                </a:path>
              </a:pathLst>
            </a:custGeom>
            <a:noFill/>
            <a:ln w="12700" cap="flat">
              <a:solidFill>
                <a:schemeClr val="bg1"/>
              </a:solid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xmlns="" id="{6F401FF8-6396-4229-B556-BB8B3F619512}"/>
                </a:ext>
              </a:extLst>
            </p:cNvPr>
            <p:cNvSpPr/>
            <p:nvPr/>
          </p:nvSpPr>
          <p:spPr>
            <a:xfrm>
              <a:off x="5014198"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chemeClr val="bg1"/>
              </a:solid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xmlns="" id="{AF2890AA-7266-401A-9A57-C095DF237AD2}"/>
                </a:ext>
              </a:extLst>
            </p:cNvPr>
            <p:cNvSpPr/>
            <p:nvPr/>
          </p:nvSpPr>
          <p:spPr>
            <a:xfrm>
              <a:off x="7173515"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chemeClr val="bg1"/>
              </a:solid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xmlns="" id="{A965BAAD-2BD9-4D93-AF0A-CE99C9B85115}"/>
                </a:ext>
              </a:extLst>
            </p:cNvPr>
            <p:cNvSpPr/>
            <p:nvPr/>
          </p:nvSpPr>
          <p:spPr>
            <a:xfrm>
              <a:off x="5014198" y="4465558"/>
              <a:ext cx="9525" cy="38100"/>
            </a:xfrm>
            <a:custGeom>
              <a:avLst/>
              <a:gdLst>
                <a:gd name="connsiteX0" fmla="*/ 3572 w 0"/>
                <a:gd name="connsiteY0" fmla="*/ 41672 h 38100"/>
                <a:gd name="connsiteX1" fmla="*/ 4524 w 0"/>
                <a:gd name="connsiteY1" fmla="*/ 3572 h 38100"/>
              </a:gdLst>
              <a:ahLst/>
              <a:cxnLst>
                <a:cxn ang="0">
                  <a:pos x="connsiteX0" y="connsiteY0"/>
                </a:cxn>
                <a:cxn ang="0">
                  <a:pos x="connsiteX1" y="connsiteY1"/>
                </a:cxn>
              </a:cxnLst>
              <a:rect l="l" t="t" r="r" b="b"/>
              <a:pathLst>
                <a:path h="38100">
                  <a:moveTo>
                    <a:pt x="3572" y="41672"/>
                  </a:moveTo>
                  <a:cubicBezTo>
                    <a:pt x="3572" y="29289"/>
                    <a:pt x="3572" y="15954"/>
                    <a:pt x="4524" y="3572"/>
                  </a:cubicBezTo>
                </a:path>
              </a:pathLst>
            </a:custGeom>
            <a:noFill/>
            <a:ln w="12700" cap="flat">
              <a:solidFill>
                <a:schemeClr val="bg1"/>
              </a:solid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xmlns="" id="{AEC293E6-197D-4F07-9AA5-710D28C55178}"/>
                </a:ext>
              </a:extLst>
            </p:cNvPr>
            <p:cNvSpPr/>
            <p:nvPr/>
          </p:nvSpPr>
          <p:spPr>
            <a:xfrm>
              <a:off x="5019913" y="3423523"/>
              <a:ext cx="2152650" cy="1009650"/>
            </a:xfrm>
            <a:custGeom>
              <a:avLst/>
              <a:gdLst>
                <a:gd name="connsiteX0" fmla="*/ 3572 w 2152650"/>
                <a:gd name="connsiteY0" fmla="*/ 968454 h 1009650"/>
                <a:gd name="connsiteX1" fmla="*/ 1077039 w 2152650"/>
                <a:gd name="connsiteY1" fmla="*/ 3572 h 1009650"/>
                <a:gd name="connsiteX2" fmla="*/ 2154317 w 2152650"/>
                <a:gd name="connsiteY2" fmla="*/ 1006554 h 1009650"/>
              </a:gdLst>
              <a:ahLst/>
              <a:cxnLst>
                <a:cxn ang="0">
                  <a:pos x="connsiteX0" y="connsiteY0"/>
                </a:cxn>
                <a:cxn ang="0">
                  <a:pos x="connsiteX1" y="connsiteY1"/>
                </a:cxn>
                <a:cxn ang="0">
                  <a:pos x="connsiteX2" y="connsiteY2"/>
                </a:cxn>
              </a:cxnLst>
              <a:rect l="l" t="t" r="r" b="b"/>
              <a:pathLst>
                <a:path w="2152650" h="1009650">
                  <a:moveTo>
                    <a:pt x="3572" y="968454"/>
                  </a:moveTo>
                  <a:cubicBezTo>
                    <a:pt x="60722" y="426482"/>
                    <a:pt x="519827" y="3572"/>
                    <a:pt x="1077039" y="3572"/>
                  </a:cubicBezTo>
                  <a:cubicBezTo>
                    <a:pt x="1647587" y="3572"/>
                    <a:pt x="2115265" y="446484"/>
                    <a:pt x="2154317" y="1006554"/>
                  </a:cubicBezTo>
                </a:path>
              </a:pathLst>
            </a:custGeom>
            <a:noFill/>
            <a:ln w="12700" cap="flat">
              <a:solidFill>
                <a:schemeClr val="bg1"/>
              </a:solidFill>
              <a:custDash>
                <a:ds d="607373" sp="607373"/>
              </a:custDash>
              <a:miter/>
            </a:ln>
          </p:spPr>
          <p:txBody>
            <a:bodyPr rtlCol="0" anchor="ctr"/>
            <a:lstStyle/>
            <a:p>
              <a:endParaRPr lang="sv-SE"/>
            </a:p>
          </p:txBody>
        </p:sp>
        <p:sp>
          <p:nvSpPr>
            <p:cNvPr id="29" name="Frihandsfigur: Form 28">
              <a:extLst>
                <a:ext uri="{FF2B5EF4-FFF2-40B4-BE49-F238E27FC236}">
                  <a16:creationId xmlns:a16="http://schemas.microsoft.com/office/drawing/2014/main" xmlns="" id="{3C24FC52-6773-49B4-8246-543EE561AB82}"/>
                </a:ext>
              </a:extLst>
            </p:cNvPr>
            <p:cNvSpPr/>
            <p:nvPr/>
          </p:nvSpPr>
          <p:spPr>
            <a:xfrm>
              <a:off x="7173515" y="4465558"/>
              <a:ext cx="9525" cy="38100"/>
            </a:xfrm>
            <a:custGeom>
              <a:avLst/>
              <a:gdLst>
                <a:gd name="connsiteX0" fmla="*/ 3572 w 0"/>
                <a:gd name="connsiteY0" fmla="*/ 3572 h 38100"/>
                <a:gd name="connsiteX1" fmla="*/ 4524 w 0"/>
                <a:gd name="connsiteY1" fmla="*/ 41672 h 38100"/>
              </a:gdLst>
              <a:ahLst/>
              <a:cxnLst>
                <a:cxn ang="0">
                  <a:pos x="connsiteX0" y="connsiteY0"/>
                </a:cxn>
                <a:cxn ang="0">
                  <a:pos x="connsiteX1" y="connsiteY1"/>
                </a:cxn>
              </a:cxnLst>
              <a:rect l="l" t="t" r="r" b="b"/>
              <a:pathLst>
                <a:path h="38100">
                  <a:moveTo>
                    <a:pt x="3572" y="3572"/>
                  </a:moveTo>
                  <a:cubicBezTo>
                    <a:pt x="3572" y="15954"/>
                    <a:pt x="4524" y="29289"/>
                    <a:pt x="4524" y="41672"/>
                  </a:cubicBezTo>
                </a:path>
              </a:pathLst>
            </a:custGeom>
            <a:noFill/>
            <a:ln w="12700" cap="flat">
              <a:solidFill>
                <a:schemeClr val="bg1"/>
              </a:solidFill>
              <a:prstDash val="solid"/>
              <a:miter/>
            </a:ln>
          </p:spPr>
          <p:txBody>
            <a:bodyPr rtlCol="0" anchor="ctr"/>
            <a:lstStyle/>
            <a:p>
              <a:endParaRPr lang="sv-SE"/>
            </a:p>
          </p:txBody>
        </p:sp>
      </p:grpSp>
      <p:pic>
        <p:nvPicPr>
          <p:cNvPr id="22" name="Bildobjekt 21">
            <a:extLst>
              <a:ext uri="{FF2B5EF4-FFF2-40B4-BE49-F238E27FC236}">
                <a16:creationId xmlns:a16="http://schemas.microsoft.com/office/drawing/2014/main" xmlns="" id="{14FAD095-CB8E-45D7-A974-AF3C39DCA272}"/>
              </a:ext>
            </a:extLst>
          </p:cNvPr>
          <p:cNvPicPr>
            <a:picLocks noChangeAspect="1"/>
          </p:cNvPicPr>
          <p:nvPr userDrawn="1"/>
        </p:nvPicPr>
        <p:blipFill>
          <a:blip r:embed="rId2"/>
          <a:srcRect/>
          <a:stretch/>
        </p:blipFill>
        <p:spPr>
          <a:xfrm>
            <a:off x="714753" y="4538076"/>
            <a:ext cx="1698673" cy="1593222"/>
          </a:xfrm>
          <a:prstGeom prst="rect">
            <a:avLst/>
          </a:prstGeom>
        </p:spPr>
      </p:pic>
    </p:spTree>
    <p:extLst>
      <p:ext uri="{BB962C8B-B14F-4D97-AF65-F5344CB8AC3E}">
        <p14:creationId xmlns:p14="http://schemas.microsoft.com/office/powerpoint/2010/main" val="51211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håll och flera små bilder">
    <p:spTree>
      <p:nvGrpSpPr>
        <p:cNvPr id="1" name=""/>
        <p:cNvGrpSpPr/>
        <p:nvPr/>
      </p:nvGrpSpPr>
      <p:grpSpPr>
        <a:xfrm>
          <a:off x="0" y="0"/>
          <a:ext cx="0" cy="0"/>
          <a:chOff x="0" y="0"/>
          <a:chExt cx="0" cy="0"/>
        </a:xfrm>
      </p:grpSpPr>
      <p:sp>
        <p:nvSpPr>
          <p:cNvPr id="2" name="Rubrik 1"/>
          <p:cNvSpPr>
            <a:spLocks noGrp="1"/>
          </p:cNvSpPr>
          <p:nvPr>
            <p:ph type="title"/>
          </p:nvPr>
        </p:nvSpPr>
        <p:spPr>
          <a:xfrm>
            <a:off x="728370" y="1029496"/>
            <a:ext cx="5188245" cy="1031079"/>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xmlns="" id="{1834254C-9BAD-4CF9-998E-CD43CA703D97}"/>
              </a:ext>
            </a:extLst>
          </p:cNvPr>
          <p:cNvSpPr>
            <a:spLocks noGrp="1"/>
          </p:cNvSpPr>
          <p:nvPr>
            <p:ph idx="1"/>
          </p:nvPr>
        </p:nvSpPr>
        <p:spPr>
          <a:xfrm>
            <a:off x="728370" y="2420938"/>
            <a:ext cx="5367630"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bild 5">
            <a:extLst>
              <a:ext uri="{FF2B5EF4-FFF2-40B4-BE49-F238E27FC236}">
                <a16:creationId xmlns:a16="http://schemas.microsoft.com/office/drawing/2014/main" xmlns="" id="{0091C627-AF69-4108-A4C8-11AD5D161494}"/>
              </a:ext>
            </a:extLst>
          </p:cNvPr>
          <p:cNvSpPr>
            <a:spLocks noGrp="1"/>
          </p:cNvSpPr>
          <p:nvPr>
            <p:ph type="pic" sz="quarter" idx="10"/>
          </p:nvPr>
        </p:nvSpPr>
        <p:spPr>
          <a:xfrm>
            <a:off x="6275388" y="650874"/>
            <a:ext cx="3554412" cy="2772000"/>
          </a:xfrm>
        </p:spPr>
        <p:txBody>
          <a:bodyPr anchor="ctr" anchorCtr="0"/>
          <a:lstStyle>
            <a:lvl1pPr marL="0" indent="0" algn="ctr">
              <a:buNone/>
              <a:defRPr sz="1200"/>
            </a:lvl1pPr>
          </a:lstStyle>
          <a:p>
            <a:r>
              <a:rPr lang="sv-SE"/>
              <a:t>Klicka på ikonen för att lägga till en bild</a:t>
            </a:r>
          </a:p>
        </p:txBody>
      </p:sp>
      <p:sp>
        <p:nvSpPr>
          <p:cNvPr id="7" name="Platshållare för bild 5">
            <a:extLst>
              <a:ext uri="{FF2B5EF4-FFF2-40B4-BE49-F238E27FC236}">
                <a16:creationId xmlns:a16="http://schemas.microsoft.com/office/drawing/2014/main" xmlns="" id="{275367A0-2F75-4267-B5AE-201A9081C881}"/>
              </a:ext>
            </a:extLst>
          </p:cNvPr>
          <p:cNvSpPr>
            <a:spLocks noGrp="1"/>
          </p:cNvSpPr>
          <p:nvPr>
            <p:ph type="pic" sz="quarter" idx="11"/>
          </p:nvPr>
        </p:nvSpPr>
        <p:spPr>
          <a:xfrm>
            <a:off x="6275388" y="3573238"/>
            <a:ext cx="3554412" cy="2772000"/>
          </a:xfrm>
        </p:spPr>
        <p:txBody>
          <a:bodyPr anchor="ctr" anchorCtr="0"/>
          <a:lstStyle>
            <a:lvl1pPr marL="0" indent="0" algn="ctr">
              <a:buNone/>
              <a:defRPr sz="1200"/>
            </a:lvl1pPr>
          </a:lstStyle>
          <a:p>
            <a:r>
              <a:rPr lang="sv-SE"/>
              <a:t>Klicka på ikonen för att lägga till en bild</a:t>
            </a:r>
          </a:p>
        </p:txBody>
      </p:sp>
      <p:sp>
        <p:nvSpPr>
          <p:cNvPr id="11" name="Platshållare för bild 5">
            <a:extLst>
              <a:ext uri="{FF2B5EF4-FFF2-40B4-BE49-F238E27FC236}">
                <a16:creationId xmlns:a16="http://schemas.microsoft.com/office/drawing/2014/main" xmlns="" id="{5EABC1A9-618E-4119-9BFF-6E56E7F3F6C9}"/>
              </a:ext>
            </a:extLst>
          </p:cNvPr>
          <p:cNvSpPr>
            <a:spLocks noGrp="1"/>
          </p:cNvSpPr>
          <p:nvPr>
            <p:ph type="pic" sz="quarter" idx="14"/>
          </p:nvPr>
        </p:nvSpPr>
        <p:spPr>
          <a:xfrm>
            <a:off x="10001048" y="650875"/>
            <a:ext cx="1962352" cy="1798105"/>
          </a:xfrm>
        </p:spPr>
        <p:txBody>
          <a:bodyPr/>
          <a:lstStyle>
            <a:lvl1pPr marL="0" indent="0" algn="ctr">
              <a:buNone/>
              <a:defRPr sz="800"/>
            </a:lvl1pPr>
          </a:lstStyle>
          <a:p>
            <a:r>
              <a:rPr lang="sv-SE"/>
              <a:t>Klicka på ikonen för att lägga till en bild</a:t>
            </a:r>
          </a:p>
        </p:txBody>
      </p:sp>
      <p:sp>
        <p:nvSpPr>
          <p:cNvPr id="10" name="Platshållare för bild 5">
            <a:extLst>
              <a:ext uri="{FF2B5EF4-FFF2-40B4-BE49-F238E27FC236}">
                <a16:creationId xmlns:a16="http://schemas.microsoft.com/office/drawing/2014/main" xmlns="" id="{F86A67E5-D0AD-4237-A491-19C517E8AC88}"/>
              </a:ext>
            </a:extLst>
          </p:cNvPr>
          <p:cNvSpPr>
            <a:spLocks noGrp="1"/>
          </p:cNvSpPr>
          <p:nvPr>
            <p:ph type="pic" sz="quarter" idx="13"/>
          </p:nvPr>
        </p:nvSpPr>
        <p:spPr>
          <a:xfrm>
            <a:off x="10001049" y="2598056"/>
            <a:ext cx="1962351" cy="1800000"/>
          </a:xfrm>
        </p:spPr>
        <p:txBody>
          <a:bodyPr/>
          <a:lstStyle>
            <a:lvl1pPr marL="0" indent="0" algn="ctr">
              <a:buNone/>
              <a:defRPr sz="800"/>
            </a:lvl1pPr>
          </a:lstStyle>
          <a:p>
            <a:r>
              <a:rPr lang="sv-SE"/>
              <a:t>Klicka på ikonen för att lägga till en bild</a:t>
            </a:r>
          </a:p>
        </p:txBody>
      </p:sp>
      <p:sp>
        <p:nvSpPr>
          <p:cNvPr id="9" name="Platshållare för bild 5">
            <a:extLst>
              <a:ext uri="{FF2B5EF4-FFF2-40B4-BE49-F238E27FC236}">
                <a16:creationId xmlns:a16="http://schemas.microsoft.com/office/drawing/2014/main" xmlns="" id="{9E67A942-8F3A-4502-B038-7D27C2D12BEC}"/>
              </a:ext>
            </a:extLst>
          </p:cNvPr>
          <p:cNvSpPr>
            <a:spLocks noGrp="1"/>
          </p:cNvSpPr>
          <p:nvPr>
            <p:ph type="pic" sz="quarter" idx="12"/>
          </p:nvPr>
        </p:nvSpPr>
        <p:spPr>
          <a:xfrm>
            <a:off x="10001048" y="4547132"/>
            <a:ext cx="1962351" cy="1798106"/>
          </a:xfrm>
        </p:spPr>
        <p:txBody>
          <a:bodyPr/>
          <a:lstStyle>
            <a:lvl1pPr marL="0" indent="0" algn="ctr">
              <a:buNone/>
              <a:defRPr sz="800"/>
            </a:lvl1pPr>
          </a:lstStyle>
          <a:p>
            <a:r>
              <a:rPr lang="sv-SE"/>
              <a:t>Klicka på ikonen för att lägga till en bild</a:t>
            </a:r>
          </a:p>
        </p:txBody>
      </p:sp>
    </p:spTree>
    <p:extLst>
      <p:ext uri="{BB962C8B-B14F-4D97-AF65-F5344CB8AC3E}">
        <p14:creationId xmlns:p14="http://schemas.microsoft.com/office/powerpoint/2010/main" val="4176267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Helside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xmlns="" id="{0EB2D4CA-9F7C-4BBD-9098-F25482170574}"/>
              </a:ext>
            </a:extLst>
          </p:cNvPr>
          <p:cNvSpPr>
            <a:spLocks noGrp="1"/>
          </p:cNvSpPr>
          <p:nvPr>
            <p:ph type="pic" sz="quarter" idx="13"/>
          </p:nvPr>
        </p:nvSpPr>
        <p:spPr>
          <a:xfrm>
            <a:off x="-9524" y="0"/>
            <a:ext cx="12192000" cy="6858000"/>
          </a:xfrm>
        </p:spPr>
        <p:txBody>
          <a:bodyPr tIns="2952000" anchor="t" anchorCtr="0"/>
          <a:lstStyle>
            <a:lvl1pPr marL="0" indent="0" algn="ctr">
              <a:buNone/>
              <a:defRPr sz="1400"/>
            </a:lvl1pPr>
          </a:lstStyle>
          <a:p>
            <a:r>
              <a:rPr lang="sv-SE"/>
              <a:t>Klicka på ikonen för att lägga till en bild</a:t>
            </a:r>
          </a:p>
        </p:txBody>
      </p:sp>
      <p:sp>
        <p:nvSpPr>
          <p:cNvPr id="3" name="Platshållare för text 2">
            <a:extLst>
              <a:ext uri="{FF2B5EF4-FFF2-40B4-BE49-F238E27FC236}">
                <a16:creationId xmlns:a16="http://schemas.microsoft.com/office/drawing/2014/main" xmlns="" id="{A3FCEBF7-9AF5-4409-ACDC-911587DB822E}"/>
              </a:ext>
            </a:extLst>
          </p:cNvPr>
          <p:cNvSpPr>
            <a:spLocks noGrp="1"/>
          </p:cNvSpPr>
          <p:nvPr>
            <p:ph type="body" sz="quarter" idx="14" hasCustomPrompt="1"/>
          </p:nvPr>
        </p:nvSpPr>
        <p:spPr>
          <a:xfrm>
            <a:off x="-2025649" y="3513517"/>
            <a:ext cx="14208125" cy="4438198"/>
          </a:xfrm>
          <a:blipFill>
            <a:blip r:embed="rId2"/>
            <a:stretch>
              <a:fillRect/>
            </a:stretch>
          </a:blipFill>
        </p:spPr>
        <p:txBody>
          <a:bodyPr/>
          <a:lstStyle>
            <a:lvl1pPr marL="0" indent="0">
              <a:buNone/>
              <a:defRPr/>
            </a:lvl1pPr>
          </a:lstStyle>
          <a:p>
            <a:pPr lvl="0"/>
            <a:r>
              <a:rPr lang="sv-SE"/>
              <a:t> </a:t>
            </a:r>
          </a:p>
        </p:txBody>
      </p:sp>
      <p:sp>
        <p:nvSpPr>
          <p:cNvPr id="5" name="Platshållare för text 7">
            <a:extLst>
              <a:ext uri="{FF2B5EF4-FFF2-40B4-BE49-F238E27FC236}">
                <a16:creationId xmlns:a16="http://schemas.microsoft.com/office/drawing/2014/main" xmlns="" id="{3AB07920-F837-4E95-9460-172C3431B5FF}"/>
              </a:ext>
            </a:extLst>
          </p:cNvPr>
          <p:cNvSpPr>
            <a:spLocks noGrp="1"/>
          </p:cNvSpPr>
          <p:nvPr>
            <p:ph type="body" sz="quarter" idx="15" hasCustomPrompt="1"/>
          </p:nvPr>
        </p:nvSpPr>
        <p:spPr>
          <a:xfrm>
            <a:off x="11545889" y="166973"/>
            <a:ext cx="433387" cy="414338"/>
          </a:xfrm>
          <a:blipFill dpi="0" rotWithShape="1">
            <a:blip r:embed="rId3">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4184763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grpSp>
        <p:nvGrpSpPr>
          <p:cNvPr id="3" name="Bild 1">
            <a:extLst>
              <a:ext uri="{FF2B5EF4-FFF2-40B4-BE49-F238E27FC236}">
                <a16:creationId xmlns:a16="http://schemas.microsoft.com/office/drawing/2014/main" xmlns="" id="{9E1B81BA-B543-4DA0-8B84-B38FE6C84283}"/>
              </a:ext>
            </a:extLst>
          </p:cNvPr>
          <p:cNvGrpSpPr/>
          <p:nvPr userDrawn="1"/>
        </p:nvGrpSpPr>
        <p:grpSpPr>
          <a:xfrm>
            <a:off x="-479437" y="1371600"/>
            <a:ext cx="14494336" cy="4470400"/>
            <a:chOff x="2590800" y="2347912"/>
            <a:chExt cx="7010400" cy="2162175"/>
          </a:xfrm>
        </p:grpSpPr>
        <p:sp>
          <p:nvSpPr>
            <p:cNvPr id="4" name="Frihandsfigur: Form 3">
              <a:extLst>
                <a:ext uri="{FF2B5EF4-FFF2-40B4-BE49-F238E27FC236}">
                  <a16:creationId xmlns:a16="http://schemas.microsoft.com/office/drawing/2014/main" xmlns="" id="{0C5DCC36-516D-43DE-BDDF-B0B640C92A27}"/>
                </a:ext>
              </a:extLst>
            </p:cNvPr>
            <p:cNvSpPr/>
            <p:nvPr/>
          </p:nvSpPr>
          <p:spPr>
            <a:xfrm>
              <a:off x="7679293" y="3425428"/>
              <a:ext cx="1924050" cy="9525"/>
            </a:xfrm>
            <a:custGeom>
              <a:avLst/>
              <a:gdLst>
                <a:gd name="connsiteX0" fmla="*/ 3572 w 1924050"/>
                <a:gd name="connsiteY0" fmla="*/ 4524 h 0"/>
                <a:gd name="connsiteX1" fmla="*/ 1921907 w 1924050"/>
                <a:gd name="connsiteY1" fmla="*/ 3572 h 0"/>
              </a:gdLst>
              <a:ahLst/>
              <a:cxnLst>
                <a:cxn ang="0">
                  <a:pos x="connsiteX0" y="connsiteY0"/>
                </a:cxn>
                <a:cxn ang="0">
                  <a:pos x="connsiteX1" y="connsiteY1"/>
                </a:cxn>
              </a:cxnLst>
              <a:rect l="l" t="t" r="r" b="b"/>
              <a:pathLst>
                <a:path w="1924050">
                  <a:moveTo>
                    <a:pt x="3572" y="4524"/>
                  </a:moveTo>
                  <a:lnTo>
                    <a:pt x="1921907" y="3572"/>
                  </a:lnTo>
                </a:path>
              </a:pathLst>
            </a:custGeom>
            <a:ln w="12700" cap="flat">
              <a:solidFill>
                <a:schemeClr val="bg1"/>
              </a:solidFill>
              <a:prstDash val="solid"/>
              <a:miter/>
            </a:ln>
          </p:spPr>
          <p:txBody>
            <a:bodyPr rtlCol="0" anchor="ctr"/>
            <a:lstStyle/>
            <a:p>
              <a:endParaRPr lang="sv-SE"/>
            </a:p>
          </p:txBody>
        </p:sp>
        <p:sp>
          <p:nvSpPr>
            <p:cNvPr id="5" name="Frihandsfigur: Form 4">
              <a:extLst>
                <a:ext uri="{FF2B5EF4-FFF2-40B4-BE49-F238E27FC236}">
                  <a16:creationId xmlns:a16="http://schemas.microsoft.com/office/drawing/2014/main" xmlns="" id="{60B7B1C2-53A5-4C78-8779-05CFD9798B01}"/>
                </a:ext>
              </a:extLst>
            </p:cNvPr>
            <p:cNvSpPr/>
            <p:nvPr/>
          </p:nvSpPr>
          <p:spPr>
            <a:xfrm>
              <a:off x="2587228" y="3426380"/>
              <a:ext cx="4495800" cy="9525"/>
            </a:xfrm>
            <a:custGeom>
              <a:avLst/>
              <a:gdLst>
                <a:gd name="connsiteX0" fmla="*/ 3572 w 4495800"/>
                <a:gd name="connsiteY0" fmla="*/ 3572 h 0"/>
                <a:gd name="connsiteX1" fmla="*/ 4501277 w 4495800"/>
                <a:gd name="connsiteY1" fmla="*/ 3572 h 0"/>
              </a:gdLst>
              <a:ahLst/>
              <a:cxnLst>
                <a:cxn ang="0">
                  <a:pos x="connsiteX0" y="connsiteY0"/>
                </a:cxn>
                <a:cxn ang="0">
                  <a:pos x="connsiteX1" y="connsiteY1"/>
                </a:cxn>
              </a:cxnLst>
              <a:rect l="l" t="t" r="r" b="b"/>
              <a:pathLst>
                <a:path w="4495800">
                  <a:moveTo>
                    <a:pt x="3572" y="3572"/>
                  </a:moveTo>
                  <a:lnTo>
                    <a:pt x="4501277" y="3572"/>
                  </a:lnTo>
                </a:path>
              </a:pathLst>
            </a:custGeom>
            <a:ln w="12700" cap="flat">
              <a:solidFill>
                <a:schemeClr val="bg1"/>
              </a:solidFill>
              <a:prstDash val="solid"/>
              <a:miter/>
            </a:ln>
          </p:spPr>
          <p:txBody>
            <a:bodyPr rtlCol="0" anchor="ctr"/>
            <a:lstStyle/>
            <a:p>
              <a:endParaRPr lang="sv-SE"/>
            </a:p>
          </p:txBody>
        </p:sp>
        <p:sp>
          <p:nvSpPr>
            <p:cNvPr id="6" name="Frihandsfigur: Form 5">
              <a:extLst>
                <a:ext uri="{FF2B5EF4-FFF2-40B4-BE49-F238E27FC236}">
                  <a16:creationId xmlns:a16="http://schemas.microsoft.com/office/drawing/2014/main" xmlns="" id="{B3AC9744-D640-4B8C-9B79-C9C2A893ACE7}"/>
                </a:ext>
              </a:extLst>
            </p:cNvPr>
            <p:cNvSpPr/>
            <p:nvPr/>
          </p:nvSpPr>
          <p:spPr>
            <a:xfrm>
              <a:off x="6301978" y="2346245"/>
              <a:ext cx="2162175" cy="2162175"/>
            </a:xfrm>
            <a:custGeom>
              <a:avLst/>
              <a:gdLst>
                <a:gd name="connsiteX0" fmla="*/ 2163842 w 2162175"/>
                <a:gd name="connsiteY0" fmla="*/ 1083707 h 2162175"/>
                <a:gd name="connsiteX1" fmla="*/ 1083707 w 2162175"/>
                <a:gd name="connsiteY1" fmla="*/ 2163842 h 2162175"/>
                <a:gd name="connsiteX2" fmla="*/ 3572 w 2162175"/>
                <a:gd name="connsiteY2" fmla="*/ 1083707 h 2162175"/>
                <a:gd name="connsiteX3" fmla="*/ 1083707 w 2162175"/>
                <a:gd name="connsiteY3" fmla="*/ 3572 h 2162175"/>
                <a:gd name="connsiteX4" fmla="*/ 2163842 w 2162175"/>
                <a:gd name="connsiteY4" fmla="*/ 1083707 h 216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175" h="2162175">
                  <a:moveTo>
                    <a:pt x="2163842" y="1083707"/>
                  </a:moveTo>
                  <a:cubicBezTo>
                    <a:pt x="2163842" y="1680249"/>
                    <a:pt x="1680249" y="2163842"/>
                    <a:pt x="1083707" y="2163842"/>
                  </a:cubicBezTo>
                  <a:cubicBezTo>
                    <a:pt x="487165" y="2163842"/>
                    <a:pt x="3572" y="1680249"/>
                    <a:pt x="3572" y="1083707"/>
                  </a:cubicBezTo>
                  <a:cubicBezTo>
                    <a:pt x="3572" y="487165"/>
                    <a:pt x="487165" y="3572"/>
                    <a:pt x="1083707" y="3572"/>
                  </a:cubicBezTo>
                  <a:cubicBezTo>
                    <a:pt x="1680249" y="3572"/>
                    <a:pt x="2163842" y="487165"/>
                    <a:pt x="2163842" y="1083707"/>
                  </a:cubicBezTo>
                  <a:close/>
                </a:path>
              </a:pathLst>
            </a:custGeom>
            <a:noFill/>
            <a:ln w="12700" cap="flat">
              <a:solidFill>
                <a:schemeClr val="bg1"/>
              </a:solidFill>
              <a:prstDash val="solid"/>
              <a:miter/>
            </a:ln>
          </p:spPr>
          <p:txBody>
            <a:bodyPr rtlCol="0" anchor="ctr"/>
            <a:lstStyle/>
            <a:p>
              <a:endParaRPr lang="sv-SE"/>
            </a:p>
          </p:txBody>
        </p:sp>
        <p:sp>
          <p:nvSpPr>
            <p:cNvPr id="7" name="Frihandsfigur: Form 6">
              <a:extLst>
                <a:ext uri="{FF2B5EF4-FFF2-40B4-BE49-F238E27FC236}">
                  <a16:creationId xmlns:a16="http://schemas.microsoft.com/office/drawing/2014/main" xmlns="" id="{C274688F-2FFF-41F0-A446-0C330C50AA65}"/>
                </a:ext>
              </a:extLst>
            </p:cNvPr>
            <p:cNvSpPr/>
            <p:nvPr/>
          </p:nvSpPr>
          <p:spPr>
            <a:xfrm>
              <a:off x="7084933" y="3129200"/>
              <a:ext cx="600075" cy="600075"/>
            </a:xfrm>
            <a:custGeom>
              <a:avLst/>
              <a:gdLst>
                <a:gd name="connsiteX0" fmla="*/ 597932 w 600075"/>
                <a:gd name="connsiteY0" fmla="*/ 300752 h 600075"/>
                <a:gd name="connsiteX1" fmla="*/ 300752 w 600075"/>
                <a:gd name="connsiteY1" fmla="*/ 597932 h 600075"/>
                <a:gd name="connsiteX2" fmla="*/ 3571 w 600075"/>
                <a:gd name="connsiteY2" fmla="*/ 300752 h 600075"/>
                <a:gd name="connsiteX3" fmla="*/ 300752 w 600075"/>
                <a:gd name="connsiteY3" fmla="*/ 3572 h 600075"/>
                <a:gd name="connsiteX4" fmla="*/ 597932 w 600075"/>
                <a:gd name="connsiteY4" fmla="*/ 300752 h 600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75" h="600075">
                  <a:moveTo>
                    <a:pt x="597932" y="300752"/>
                  </a:moveTo>
                  <a:cubicBezTo>
                    <a:pt x="597932" y="464880"/>
                    <a:pt x="464880" y="597932"/>
                    <a:pt x="300752" y="597932"/>
                  </a:cubicBezTo>
                  <a:cubicBezTo>
                    <a:pt x="136623" y="597932"/>
                    <a:pt x="3571" y="464880"/>
                    <a:pt x="3571" y="300752"/>
                  </a:cubicBezTo>
                  <a:cubicBezTo>
                    <a:pt x="3571" y="136624"/>
                    <a:pt x="136623" y="3572"/>
                    <a:pt x="300752" y="3572"/>
                  </a:cubicBezTo>
                  <a:cubicBezTo>
                    <a:pt x="464879" y="3572"/>
                    <a:pt x="597932" y="136624"/>
                    <a:pt x="597932" y="300752"/>
                  </a:cubicBezTo>
                  <a:close/>
                </a:path>
              </a:pathLst>
            </a:custGeom>
            <a:noFill/>
            <a:ln w="12700" cap="flat">
              <a:solidFill>
                <a:schemeClr val="bg1"/>
              </a:solidFill>
              <a:prstDash val="solid"/>
              <a:miter/>
            </a:ln>
          </p:spPr>
          <p:txBody>
            <a:bodyPr rtlCol="0" anchor="ctr"/>
            <a:lstStyle/>
            <a:p>
              <a:endParaRPr lang="sv-SE"/>
            </a:p>
          </p:txBody>
        </p:sp>
        <p:sp>
          <p:nvSpPr>
            <p:cNvPr id="8" name="Frihandsfigur: Form 7">
              <a:extLst>
                <a:ext uri="{FF2B5EF4-FFF2-40B4-BE49-F238E27FC236}">
                  <a16:creationId xmlns:a16="http://schemas.microsoft.com/office/drawing/2014/main" xmlns="" id="{F3835143-A935-4BFD-9093-146FFDBB5046}"/>
                </a:ext>
              </a:extLst>
            </p:cNvPr>
            <p:cNvSpPr/>
            <p:nvPr/>
          </p:nvSpPr>
          <p:spPr>
            <a:xfrm>
              <a:off x="7287816" y="3332083"/>
              <a:ext cx="190500" cy="190500"/>
            </a:xfrm>
            <a:custGeom>
              <a:avLst/>
              <a:gdLst>
                <a:gd name="connsiteX0" fmla="*/ 192167 w 190500"/>
                <a:gd name="connsiteY0" fmla="*/ 97869 h 190500"/>
                <a:gd name="connsiteX1" fmla="*/ 97869 w 190500"/>
                <a:gd name="connsiteY1" fmla="*/ 192167 h 190500"/>
                <a:gd name="connsiteX2" fmla="*/ 3572 w 190500"/>
                <a:gd name="connsiteY2" fmla="*/ 97869 h 190500"/>
                <a:gd name="connsiteX3" fmla="*/ 97869 w 190500"/>
                <a:gd name="connsiteY3" fmla="*/ 3572 h 190500"/>
                <a:gd name="connsiteX4" fmla="*/ 192167 w 190500"/>
                <a:gd name="connsiteY4" fmla="*/ 97869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192167" y="97869"/>
                  </a:moveTo>
                  <a:cubicBezTo>
                    <a:pt x="192167" y="149948"/>
                    <a:pt x="149948" y="192167"/>
                    <a:pt x="97869" y="192167"/>
                  </a:cubicBezTo>
                  <a:cubicBezTo>
                    <a:pt x="45790" y="192167"/>
                    <a:pt x="3572" y="149948"/>
                    <a:pt x="3572" y="97869"/>
                  </a:cubicBezTo>
                  <a:cubicBezTo>
                    <a:pt x="3572" y="45790"/>
                    <a:pt x="45790" y="3572"/>
                    <a:pt x="97869" y="3572"/>
                  </a:cubicBezTo>
                  <a:cubicBezTo>
                    <a:pt x="149948" y="3572"/>
                    <a:pt x="192167" y="45790"/>
                    <a:pt x="192167" y="97869"/>
                  </a:cubicBezTo>
                  <a:close/>
                </a:path>
              </a:pathLst>
            </a:custGeom>
            <a:noFill/>
            <a:ln w="12700" cap="flat">
              <a:solidFill>
                <a:schemeClr val="bg1"/>
              </a:solidFill>
              <a:prstDash val="solid"/>
              <a:miter/>
            </a:ln>
          </p:spPr>
          <p:txBody>
            <a:bodyPr rtlCol="0" anchor="ctr"/>
            <a:lstStyle/>
            <a:p>
              <a:endParaRPr lang="sv-SE"/>
            </a:p>
          </p:txBody>
        </p:sp>
      </p:grpSp>
    </p:spTree>
    <p:extLst>
      <p:ext uri="{BB962C8B-B14F-4D97-AF65-F5344CB8AC3E}">
        <p14:creationId xmlns:p14="http://schemas.microsoft.com/office/powerpoint/2010/main" val="3123007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_grön">
    <p:bg>
      <p:bgPr>
        <a:solidFill>
          <a:schemeClr val="accent3"/>
        </a:solidFill>
        <a:effectLst/>
      </p:bgPr>
    </p:bg>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728369" y="1016000"/>
            <a:ext cx="5367632" cy="1044575"/>
          </a:xfrm>
        </p:spPr>
        <p:txBody>
          <a:bodyPr anchor="b" anchorCtr="0"/>
          <a:lstStyle>
            <a:lvl1pPr>
              <a:defRPr>
                <a:solidFill>
                  <a:schemeClr val="bg1"/>
                </a:solidFill>
              </a:defRPr>
            </a:lvl1pPr>
          </a:lstStyle>
          <a:p>
            <a:r>
              <a:rPr lang="sv-SE"/>
              <a:t>Klicka här för att ändra format</a:t>
            </a:r>
          </a:p>
        </p:txBody>
      </p:sp>
      <p:sp>
        <p:nvSpPr>
          <p:cNvPr id="5" name="Platshållare för text 4">
            <a:extLst>
              <a:ext uri="{FF2B5EF4-FFF2-40B4-BE49-F238E27FC236}">
                <a16:creationId xmlns:a16="http://schemas.microsoft.com/office/drawing/2014/main" xmlns="" id="{ECAA6480-B03D-49A9-8911-CAB108677579}"/>
              </a:ext>
            </a:extLst>
          </p:cNvPr>
          <p:cNvSpPr>
            <a:spLocks noGrp="1"/>
          </p:cNvSpPr>
          <p:nvPr>
            <p:ph type="body" sz="quarter" idx="13"/>
          </p:nvPr>
        </p:nvSpPr>
        <p:spPr>
          <a:xfrm>
            <a:off x="725688" y="2420938"/>
            <a:ext cx="5367633" cy="3924300"/>
          </a:xfrm>
        </p:spPr>
        <p:txBody>
          <a:bodyPr/>
          <a:lstStyle>
            <a:lvl1pPr marL="0" indent="0">
              <a:buNone/>
              <a:defRPr sz="2000">
                <a:solidFill>
                  <a:schemeClr val="bg1"/>
                </a:solidFill>
              </a:defRPr>
            </a:lvl1pPr>
            <a:lvl2pPr marL="447675"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3" name="Frihandsfigur: Form 12">
            <a:extLst>
              <a:ext uri="{FF2B5EF4-FFF2-40B4-BE49-F238E27FC236}">
                <a16:creationId xmlns:a16="http://schemas.microsoft.com/office/drawing/2014/main" xmlns="" id="{E224027E-F31E-419B-A956-6AE31D98E0A7}"/>
              </a:ext>
            </a:extLst>
          </p:cNvPr>
          <p:cNvSpPr/>
          <p:nvPr/>
        </p:nvSpPr>
        <p:spPr>
          <a:xfrm rot="10800000">
            <a:off x="5815471" y="4346212"/>
            <a:ext cx="2360231" cy="4722812"/>
          </a:xfrm>
          <a:custGeom>
            <a:avLst/>
            <a:gdLst>
              <a:gd name="connsiteX0" fmla="*/ 3572 w 1181100"/>
              <a:gd name="connsiteY0" fmla="*/ 2382917 h 2381250"/>
              <a:gd name="connsiteX1" fmla="*/ 1185624 w 1181100"/>
              <a:gd name="connsiteY1" fmla="*/ 3572 h 2381250"/>
            </a:gdLst>
            <a:ahLst/>
            <a:cxnLst>
              <a:cxn ang="0">
                <a:pos x="connsiteX0" y="connsiteY0"/>
              </a:cxn>
              <a:cxn ang="0">
                <a:pos x="connsiteX1" y="connsiteY1"/>
              </a:cxn>
            </a:cxnLst>
            <a:rect l="l" t="t" r="r" b="b"/>
            <a:pathLst>
              <a:path w="1181100" h="2381250">
                <a:moveTo>
                  <a:pt x="3572" y="2382917"/>
                </a:moveTo>
                <a:lnTo>
                  <a:pt x="1185624" y="3572"/>
                </a:lnTo>
              </a:path>
            </a:pathLst>
          </a:custGeom>
          <a:ln w="12700" cap="flat">
            <a:solidFill>
              <a:schemeClr val="bg1"/>
            </a:solid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xmlns="" id="{BD8B1939-D009-4693-9E5F-66C38F60FCA1}"/>
              </a:ext>
            </a:extLst>
          </p:cNvPr>
          <p:cNvSpPr/>
          <p:nvPr/>
        </p:nvSpPr>
        <p:spPr>
          <a:xfrm rot="10800000">
            <a:off x="11032724" y="4344323"/>
            <a:ext cx="2379265" cy="4722812"/>
          </a:xfrm>
          <a:custGeom>
            <a:avLst/>
            <a:gdLst>
              <a:gd name="connsiteX0" fmla="*/ 3572 w 1190625"/>
              <a:gd name="connsiteY0" fmla="*/ 3572 h 2381250"/>
              <a:gd name="connsiteX1" fmla="*/ 1187529 w 1190625"/>
              <a:gd name="connsiteY1" fmla="*/ 2381964 h 2381250"/>
            </a:gdLst>
            <a:ahLst/>
            <a:cxnLst>
              <a:cxn ang="0">
                <a:pos x="connsiteX0" y="connsiteY0"/>
              </a:cxn>
              <a:cxn ang="0">
                <a:pos x="connsiteX1" y="connsiteY1"/>
              </a:cxn>
            </a:cxnLst>
            <a:rect l="l" t="t" r="r" b="b"/>
            <a:pathLst>
              <a:path w="1190625" h="2381250">
                <a:moveTo>
                  <a:pt x="3572" y="3572"/>
                </a:moveTo>
                <a:lnTo>
                  <a:pt x="1187529" y="2381964"/>
                </a:lnTo>
              </a:path>
            </a:pathLst>
          </a:custGeom>
          <a:ln w="12700" cap="flat">
            <a:solidFill>
              <a:schemeClr val="bg1"/>
            </a:solid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xmlns="" id="{B5F45494-5972-4B5E-BD0C-EB8BD37DBE3E}"/>
              </a:ext>
            </a:extLst>
          </p:cNvPr>
          <p:cNvSpPr/>
          <p:nvPr/>
        </p:nvSpPr>
        <p:spPr>
          <a:xfrm rot="10800000">
            <a:off x="7450502" y="571499"/>
            <a:ext cx="4320745" cy="4313113"/>
          </a:xfrm>
          <a:custGeom>
            <a:avLst/>
            <a:gdLst>
              <a:gd name="connsiteX0" fmla="*/ 2163842 w 2162175"/>
              <a:gd name="connsiteY0" fmla="*/ 1083707 h 2162175"/>
              <a:gd name="connsiteX1" fmla="*/ 1083707 w 2162175"/>
              <a:gd name="connsiteY1" fmla="*/ 2163842 h 2162175"/>
              <a:gd name="connsiteX2" fmla="*/ 3572 w 2162175"/>
              <a:gd name="connsiteY2" fmla="*/ 1083707 h 2162175"/>
              <a:gd name="connsiteX3" fmla="*/ 1083707 w 2162175"/>
              <a:gd name="connsiteY3" fmla="*/ 3572 h 2162175"/>
              <a:gd name="connsiteX4" fmla="*/ 2163842 w 2162175"/>
              <a:gd name="connsiteY4" fmla="*/ 1083707 h 216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175" h="2162175">
                <a:moveTo>
                  <a:pt x="2163842" y="1083707"/>
                </a:moveTo>
                <a:cubicBezTo>
                  <a:pt x="2163842" y="1680249"/>
                  <a:pt x="1680249" y="2163842"/>
                  <a:pt x="1083707" y="2163842"/>
                </a:cubicBezTo>
                <a:cubicBezTo>
                  <a:pt x="487165" y="2163842"/>
                  <a:pt x="3572" y="1680249"/>
                  <a:pt x="3572" y="1083707"/>
                </a:cubicBezTo>
                <a:cubicBezTo>
                  <a:pt x="3572" y="487165"/>
                  <a:pt x="487165" y="3572"/>
                  <a:pt x="1083707" y="3572"/>
                </a:cubicBezTo>
                <a:cubicBezTo>
                  <a:pt x="1680249" y="3572"/>
                  <a:pt x="2163842" y="487165"/>
                  <a:pt x="2163842" y="1083707"/>
                </a:cubicBezTo>
                <a:close/>
              </a:path>
            </a:pathLst>
          </a:custGeom>
          <a:noFill/>
          <a:ln w="12700" cap="flat">
            <a:solidFill>
              <a:schemeClr val="bg1"/>
            </a:solid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xmlns="" id="{C0EBDD0B-3CFD-44BD-B271-2F862D735303}"/>
              </a:ext>
            </a:extLst>
          </p:cNvPr>
          <p:cNvSpPr/>
          <p:nvPr/>
        </p:nvSpPr>
        <p:spPr>
          <a:xfrm rot="10800000">
            <a:off x="11771248" y="2723454"/>
            <a:ext cx="380682" cy="18891"/>
          </a:xfrm>
          <a:custGeom>
            <a:avLst/>
            <a:gdLst>
              <a:gd name="connsiteX0" fmla="*/ 193119 w 190500"/>
              <a:gd name="connsiteY0" fmla="*/ 3572 h 0"/>
              <a:gd name="connsiteX1" fmla="*/ 3572 w 190500"/>
              <a:gd name="connsiteY1" fmla="*/ 3572 h 0"/>
            </a:gdLst>
            <a:ahLst/>
            <a:cxnLst>
              <a:cxn ang="0">
                <a:pos x="connsiteX0" y="connsiteY0"/>
              </a:cxn>
              <a:cxn ang="0">
                <a:pos x="connsiteX1" y="connsiteY1"/>
              </a:cxn>
            </a:cxnLst>
            <a:rect l="l" t="t" r="r" b="b"/>
            <a:pathLst>
              <a:path w="190500">
                <a:moveTo>
                  <a:pt x="193119" y="3572"/>
                </a:moveTo>
                <a:lnTo>
                  <a:pt x="3572" y="3572"/>
                </a:lnTo>
              </a:path>
            </a:pathLst>
          </a:custGeom>
          <a:ln w="12700" cap="flat">
            <a:solidFill>
              <a:schemeClr val="bg1"/>
            </a:solid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xmlns="" id="{9E96EF8E-165F-48B6-AAA1-8119F72BCC2F}"/>
              </a:ext>
            </a:extLst>
          </p:cNvPr>
          <p:cNvSpPr/>
          <p:nvPr userDrawn="1"/>
        </p:nvSpPr>
        <p:spPr>
          <a:xfrm rot="10800000">
            <a:off x="7073627" y="2687737"/>
            <a:ext cx="187398" cy="45719"/>
          </a:xfrm>
          <a:custGeom>
            <a:avLst/>
            <a:gdLst>
              <a:gd name="connsiteX0" fmla="*/ 192167 w 190500"/>
              <a:gd name="connsiteY0" fmla="*/ 3572 h 0"/>
              <a:gd name="connsiteX1" fmla="*/ 3572 w 190500"/>
              <a:gd name="connsiteY1" fmla="*/ 3572 h 0"/>
            </a:gdLst>
            <a:ahLst/>
            <a:cxnLst>
              <a:cxn ang="0">
                <a:pos x="connsiteX0" y="connsiteY0"/>
              </a:cxn>
              <a:cxn ang="0">
                <a:pos x="connsiteX1" y="connsiteY1"/>
              </a:cxn>
            </a:cxnLst>
            <a:rect l="l" t="t" r="r" b="b"/>
            <a:pathLst>
              <a:path w="190500">
                <a:moveTo>
                  <a:pt x="192167" y="3572"/>
                </a:moveTo>
                <a:lnTo>
                  <a:pt x="3572" y="3572"/>
                </a:lnTo>
              </a:path>
            </a:pathLst>
          </a:custGeom>
          <a:ln w="12700" cap="flat">
            <a:solidFill>
              <a:schemeClr val="bg1"/>
            </a:solid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xmlns="" id="{17152C02-463D-4799-AEB7-8CC51F517AA4}"/>
              </a:ext>
            </a:extLst>
          </p:cNvPr>
          <p:cNvSpPr/>
          <p:nvPr/>
        </p:nvSpPr>
        <p:spPr>
          <a:xfrm rot="10800000">
            <a:off x="9481442" y="2611995"/>
            <a:ext cx="266478" cy="264477"/>
          </a:xfrm>
          <a:custGeom>
            <a:avLst/>
            <a:gdLst>
              <a:gd name="connsiteX0" fmla="*/ 138827 w 133350"/>
              <a:gd name="connsiteY0" fmla="*/ 71199 h 133350"/>
              <a:gd name="connsiteX1" fmla="*/ 71199 w 133350"/>
              <a:gd name="connsiteY1" fmla="*/ 138827 h 133350"/>
              <a:gd name="connsiteX2" fmla="*/ 3572 w 133350"/>
              <a:gd name="connsiteY2" fmla="*/ 71199 h 133350"/>
              <a:gd name="connsiteX3" fmla="*/ 71199 w 133350"/>
              <a:gd name="connsiteY3" fmla="*/ 3572 h 133350"/>
              <a:gd name="connsiteX4" fmla="*/ 138827 w 133350"/>
              <a:gd name="connsiteY4" fmla="*/ 71199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8827" y="71199"/>
                </a:moveTo>
                <a:cubicBezTo>
                  <a:pt x="138827" y="108549"/>
                  <a:pt x="108549" y="138827"/>
                  <a:pt x="71199" y="138827"/>
                </a:cubicBezTo>
                <a:cubicBezTo>
                  <a:pt x="33850" y="138827"/>
                  <a:pt x="3572" y="108549"/>
                  <a:pt x="3572" y="71199"/>
                </a:cubicBezTo>
                <a:cubicBezTo>
                  <a:pt x="3572" y="33850"/>
                  <a:pt x="33850" y="3572"/>
                  <a:pt x="71199" y="3572"/>
                </a:cubicBezTo>
                <a:cubicBezTo>
                  <a:pt x="108549" y="3572"/>
                  <a:pt x="138827" y="33850"/>
                  <a:pt x="138827" y="71199"/>
                </a:cubicBezTo>
                <a:close/>
              </a:path>
            </a:pathLst>
          </a:custGeom>
          <a:noFill/>
          <a:ln w="12700" cap="flat">
            <a:solidFill>
              <a:schemeClr val="bg1"/>
            </a:solid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xmlns="" id="{A2C622ED-5990-46E9-A58C-C268888FD70D}"/>
              </a:ext>
            </a:extLst>
          </p:cNvPr>
          <p:cNvSpPr/>
          <p:nvPr/>
        </p:nvSpPr>
        <p:spPr>
          <a:xfrm rot="5400000">
            <a:off x="4760477" y="2833929"/>
            <a:ext cx="8543924" cy="3542826"/>
          </a:xfrm>
          <a:custGeom>
            <a:avLst/>
            <a:gdLst>
              <a:gd name="connsiteX0" fmla="*/ 3572 w 4352925"/>
              <a:gd name="connsiteY0" fmla="*/ 3572 h 1781175"/>
              <a:gd name="connsiteX1" fmla="*/ 4355545 w 4352925"/>
              <a:gd name="connsiteY1" fmla="*/ 3572 h 1781175"/>
              <a:gd name="connsiteX2" fmla="*/ 4355545 w 4352925"/>
              <a:gd name="connsiteY2" fmla="*/ 1785699 h 1781175"/>
              <a:gd name="connsiteX3" fmla="*/ 3572 w 4352925"/>
              <a:gd name="connsiteY3" fmla="*/ 1785699 h 1781175"/>
            </a:gdLst>
            <a:ahLst/>
            <a:cxnLst>
              <a:cxn ang="0">
                <a:pos x="connsiteX0" y="connsiteY0"/>
              </a:cxn>
              <a:cxn ang="0">
                <a:pos x="connsiteX1" y="connsiteY1"/>
              </a:cxn>
              <a:cxn ang="0">
                <a:pos x="connsiteX2" y="connsiteY2"/>
              </a:cxn>
              <a:cxn ang="0">
                <a:pos x="connsiteX3" y="connsiteY3"/>
              </a:cxn>
            </a:cxnLst>
            <a:rect l="l" t="t" r="r" b="b"/>
            <a:pathLst>
              <a:path w="4352925" h="1781175">
                <a:moveTo>
                  <a:pt x="3572" y="3572"/>
                </a:moveTo>
                <a:lnTo>
                  <a:pt x="4355545" y="3572"/>
                </a:lnTo>
                <a:lnTo>
                  <a:pt x="4355545" y="1785699"/>
                </a:lnTo>
                <a:lnTo>
                  <a:pt x="3572" y="1785699"/>
                </a:lnTo>
                <a:close/>
              </a:path>
            </a:pathLst>
          </a:custGeom>
          <a:noFill/>
          <a:ln w="12700" cap="flat">
            <a:solidFill>
              <a:schemeClr val="bg1"/>
            </a:solid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xmlns="" id="{FE41A834-F608-420E-ADB9-78B4863B8C1C}"/>
              </a:ext>
            </a:extLst>
          </p:cNvPr>
          <p:cNvSpPr/>
          <p:nvPr/>
        </p:nvSpPr>
        <p:spPr>
          <a:xfrm rot="5400000">
            <a:off x="5929913" y="4046990"/>
            <a:ext cx="3802751" cy="1155682"/>
          </a:xfrm>
          <a:custGeom>
            <a:avLst/>
            <a:gdLst>
              <a:gd name="connsiteX0" fmla="*/ 3572 w 1924050"/>
              <a:gd name="connsiteY0" fmla="*/ 581739 h 581025"/>
              <a:gd name="connsiteX1" fmla="*/ 3572 w 1924050"/>
              <a:gd name="connsiteY1" fmla="*/ 3572 h 581025"/>
              <a:gd name="connsiteX2" fmla="*/ 1926670 w 1924050"/>
              <a:gd name="connsiteY2" fmla="*/ 3572 h 581025"/>
              <a:gd name="connsiteX3" fmla="*/ 1926670 w 1924050"/>
              <a:gd name="connsiteY3" fmla="*/ 581739 h 581025"/>
            </a:gdLst>
            <a:ahLst/>
            <a:cxnLst>
              <a:cxn ang="0">
                <a:pos x="connsiteX0" y="connsiteY0"/>
              </a:cxn>
              <a:cxn ang="0">
                <a:pos x="connsiteX1" y="connsiteY1"/>
              </a:cxn>
              <a:cxn ang="0">
                <a:pos x="connsiteX2" y="connsiteY2"/>
              </a:cxn>
              <a:cxn ang="0">
                <a:pos x="connsiteX3" y="connsiteY3"/>
              </a:cxn>
            </a:cxnLst>
            <a:rect l="l" t="t" r="r" b="b"/>
            <a:pathLst>
              <a:path w="1924050" h="581025">
                <a:moveTo>
                  <a:pt x="3572" y="581739"/>
                </a:moveTo>
                <a:lnTo>
                  <a:pt x="3572" y="3572"/>
                </a:lnTo>
                <a:lnTo>
                  <a:pt x="1926670" y="3572"/>
                </a:lnTo>
                <a:lnTo>
                  <a:pt x="1926670" y="581739"/>
                </a:lnTo>
              </a:path>
            </a:pathLst>
          </a:custGeom>
          <a:noFill/>
          <a:ln w="12700" cap="flat">
            <a:solidFill>
              <a:schemeClr val="bg1"/>
            </a:solid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xmlns="" id="{1217FD72-C3AE-456F-8FED-0720FE9C1F59}"/>
              </a:ext>
            </a:extLst>
          </p:cNvPr>
          <p:cNvSpPr/>
          <p:nvPr/>
        </p:nvSpPr>
        <p:spPr>
          <a:xfrm rot="5400000">
            <a:off x="9537515" y="4556315"/>
            <a:ext cx="168261" cy="170510"/>
          </a:xfrm>
          <a:custGeom>
            <a:avLst/>
            <a:gdLst>
              <a:gd name="connsiteX0" fmla="*/ 89297 w 85725"/>
              <a:gd name="connsiteY0" fmla="*/ 46434 h 85725"/>
              <a:gd name="connsiteX1" fmla="*/ 46434 w 85725"/>
              <a:gd name="connsiteY1" fmla="*/ 89297 h 85725"/>
              <a:gd name="connsiteX2" fmla="*/ 3572 w 85725"/>
              <a:gd name="connsiteY2" fmla="*/ 46434 h 85725"/>
              <a:gd name="connsiteX3" fmla="*/ 46434 w 85725"/>
              <a:gd name="connsiteY3" fmla="*/ 3572 h 85725"/>
              <a:gd name="connsiteX4" fmla="*/ 89297 w 85725"/>
              <a:gd name="connsiteY4" fmla="*/ 46434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89297" y="46434"/>
                </a:moveTo>
                <a:cubicBezTo>
                  <a:pt x="89297" y="70107"/>
                  <a:pt x="70107" y="89297"/>
                  <a:pt x="46434" y="89297"/>
                </a:cubicBezTo>
                <a:cubicBezTo>
                  <a:pt x="22762" y="89297"/>
                  <a:pt x="3572" y="70107"/>
                  <a:pt x="3572" y="46434"/>
                </a:cubicBezTo>
                <a:cubicBezTo>
                  <a:pt x="3572" y="22762"/>
                  <a:pt x="22762" y="3572"/>
                  <a:pt x="46434" y="3572"/>
                </a:cubicBezTo>
                <a:cubicBezTo>
                  <a:pt x="70107" y="3572"/>
                  <a:pt x="89297" y="22762"/>
                  <a:pt x="89297" y="46434"/>
                </a:cubicBezTo>
                <a:close/>
              </a:path>
            </a:pathLst>
          </a:custGeom>
          <a:solidFill>
            <a:schemeClr val="bg1"/>
          </a:solidFill>
          <a:ln w="12700" cap="flat">
            <a:solidFill>
              <a:schemeClr val="bg1"/>
            </a:solid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xmlns="" id="{C8C0BC28-0177-4DE1-B93A-786F0EEC70DD}"/>
              </a:ext>
            </a:extLst>
          </p:cNvPr>
          <p:cNvSpPr/>
          <p:nvPr/>
        </p:nvSpPr>
        <p:spPr>
          <a:xfrm rot="5400000">
            <a:off x="9733220" y="4277533"/>
            <a:ext cx="2804352" cy="663096"/>
          </a:xfrm>
          <a:custGeom>
            <a:avLst/>
            <a:gdLst>
              <a:gd name="connsiteX0" fmla="*/ 3572 w 1428750"/>
              <a:gd name="connsiteY0" fmla="*/ 336947 h 333375"/>
              <a:gd name="connsiteX1" fmla="*/ 716042 w 1428750"/>
              <a:gd name="connsiteY1" fmla="*/ 3572 h 333375"/>
              <a:gd name="connsiteX2" fmla="*/ 1428512 w 1428750"/>
              <a:gd name="connsiteY2" fmla="*/ 336947 h 333375"/>
            </a:gdLst>
            <a:ahLst/>
            <a:cxnLst>
              <a:cxn ang="0">
                <a:pos x="connsiteX0" y="connsiteY0"/>
              </a:cxn>
              <a:cxn ang="0">
                <a:pos x="connsiteX1" y="connsiteY1"/>
              </a:cxn>
              <a:cxn ang="0">
                <a:pos x="connsiteX2" y="connsiteY2"/>
              </a:cxn>
            </a:cxnLst>
            <a:rect l="l" t="t" r="r" b="b"/>
            <a:pathLst>
              <a:path w="1428750" h="333375">
                <a:moveTo>
                  <a:pt x="3572" y="336947"/>
                </a:moveTo>
                <a:cubicBezTo>
                  <a:pt x="174069" y="133112"/>
                  <a:pt x="429339" y="3572"/>
                  <a:pt x="716042" y="3572"/>
                </a:cubicBezTo>
                <a:cubicBezTo>
                  <a:pt x="1002744" y="3572"/>
                  <a:pt x="1258015" y="133112"/>
                  <a:pt x="1428512" y="336947"/>
                </a:cubicBezTo>
              </a:path>
            </a:pathLst>
          </a:custGeom>
          <a:noFill/>
          <a:ln w="12700" cap="flat">
            <a:solidFill>
              <a:schemeClr val="bg1"/>
            </a:solidFill>
            <a:prstDash val="solid"/>
            <a:miter/>
          </a:ln>
        </p:spPr>
        <p:txBody>
          <a:bodyPr rtlCol="0" anchor="ctr"/>
          <a:lstStyle/>
          <a:p>
            <a:endParaRPr lang="sv-SE"/>
          </a:p>
        </p:txBody>
      </p:sp>
      <p:pic>
        <p:nvPicPr>
          <p:cNvPr id="19" name="Bildobjekt 18">
            <a:extLst>
              <a:ext uri="{FF2B5EF4-FFF2-40B4-BE49-F238E27FC236}">
                <a16:creationId xmlns:a16="http://schemas.microsoft.com/office/drawing/2014/main" xmlns="" id="{6E8B4506-1411-4403-AC61-7CB5E88F500F}"/>
              </a:ext>
            </a:extLst>
          </p:cNvPr>
          <p:cNvPicPr>
            <a:picLocks noChangeAspect="1"/>
          </p:cNvPicPr>
          <p:nvPr userDrawn="1"/>
        </p:nvPicPr>
        <p:blipFill>
          <a:blip r:embed="rId2"/>
          <a:srcRect/>
          <a:stretch/>
        </p:blipFill>
        <p:spPr>
          <a:xfrm>
            <a:off x="11553500" y="169071"/>
            <a:ext cx="418908" cy="392903"/>
          </a:xfrm>
          <a:prstGeom prst="rect">
            <a:avLst/>
          </a:prstGeom>
        </p:spPr>
      </p:pic>
    </p:spTree>
    <p:extLst>
      <p:ext uri="{BB962C8B-B14F-4D97-AF65-F5344CB8AC3E}">
        <p14:creationId xmlns:p14="http://schemas.microsoft.com/office/powerpoint/2010/main" val="2016665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_röd">
    <p:bg>
      <p:bgPr>
        <a:solidFill>
          <a:schemeClr val="accent5"/>
        </a:solidFill>
        <a:effectLst/>
      </p:bgPr>
    </p:bg>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728369" y="1029496"/>
            <a:ext cx="5367632" cy="1031080"/>
          </a:xfrm>
        </p:spPr>
        <p:txBody>
          <a:bodyPr anchor="b" anchorCtr="0"/>
          <a:lstStyle>
            <a:lvl1pPr>
              <a:defRPr>
                <a:solidFill>
                  <a:schemeClr val="bg1"/>
                </a:solidFill>
              </a:defRPr>
            </a:lvl1pPr>
          </a:lstStyle>
          <a:p>
            <a:r>
              <a:rPr lang="sv-SE"/>
              <a:t>Klicka här för att ändra format</a:t>
            </a:r>
          </a:p>
        </p:txBody>
      </p:sp>
      <p:sp>
        <p:nvSpPr>
          <p:cNvPr id="5" name="Platshållare för text 4">
            <a:extLst>
              <a:ext uri="{FF2B5EF4-FFF2-40B4-BE49-F238E27FC236}">
                <a16:creationId xmlns:a16="http://schemas.microsoft.com/office/drawing/2014/main" xmlns="" id="{ECAA6480-B03D-49A9-8911-CAB108677579}"/>
              </a:ext>
            </a:extLst>
          </p:cNvPr>
          <p:cNvSpPr>
            <a:spLocks noGrp="1"/>
          </p:cNvSpPr>
          <p:nvPr>
            <p:ph type="body" sz="quarter" idx="13"/>
          </p:nvPr>
        </p:nvSpPr>
        <p:spPr>
          <a:xfrm>
            <a:off x="725689" y="2420938"/>
            <a:ext cx="5384127" cy="3924300"/>
          </a:xfrm>
        </p:spPr>
        <p:txBody>
          <a:bodyPr/>
          <a:lstStyle>
            <a:lvl1pPr marL="0" indent="0">
              <a:buNone/>
              <a:defRPr>
                <a:solidFill>
                  <a:schemeClr val="bg1"/>
                </a:solidFill>
              </a:defRPr>
            </a:lvl1pPr>
            <a:lvl2pPr marL="447675"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grpSp>
        <p:nvGrpSpPr>
          <p:cNvPr id="44" name="Bild 42">
            <a:extLst>
              <a:ext uri="{FF2B5EF4-FFF2-40B4-BE49-F238E27FC236}">
                <a16:creationId xmlns:a16="http://schemas.microsoft.com/office/drawing/2014/main" xmlns="" id="{6ACE637D-AFF5-401A-981F-95E12EA868E8}"/>
              </a:ext>
            </a:extLst>
          </p:cNvPr>
          <p:cNvGrpSpPr/>
          <p:nvPr/>
        </p:nvGrpSpPr>
        <p:grpSpPr>
          <a:xfrm rot="5400000">
            <a:off x="7254071" y="-95249"/>
            <a:ext cx="6975869" cy="6975869"/>
            <a:chOff x="5081587" y="2414587"/>
            <a:chExt cx="2028825" cy="2028825"/>
          </a:xfrm>
        </p:grpSpPr>
        <p:sp>
          <p:nvSpPr>
            <p:cNvPr id="45" name="Frihandsfigur: Form 44">
              <a:extLst>
                <a:ext uri="{FF2B5EF4-FFF2-40B4-BE49-F238E27FC236}">
                  <a16:creationId xmlns:a16="http://schemas.microsoft.com/office/drawing/2014/main" xmlns="" id="{19BA5273-21D4-47C1-99E1-12517DB3D732}"/>
                </a:ext>
              </a:extLst>
            </p:cNvPr>
            <p:cNvSpPr/>
            <p:nvPr/>
          </p:nvSpPr>
          <p:spPr>
            <a:xfrm>
              <a:off x="5078015" y="2411015"/>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bg1"/>
              </a:solidFill>
              <a:prstDash val="solid"/>
              <a:miter/>
            </a:ln>
          </p:spPr>
          <p:txBody>
            <a:bodyPr rtlCol="0" anchor="ctr"/>
            <a:lstStyle/>
            <a:p>
              <a:endParaRPr lang="sv-SE"/>
            </a:p>
          </p:txBody>
        </p:sp>
        <p:sp>
          <p:nvSpPr>
            <p:cNvPr id="46" name="Frihandsfigur: Form 45">
              <a:extLst>
                <a:ext uri="{FF2B5EF4-FFF2-40B4-BE49-F238E27FC236}">
                  <a16:creationId xmlns:a16="http://schemas.microsoft.com/office/drawing/2014/main" xmlns="" id="{960F8A23-01A8-4402-9C15-38B9525442AE}"/>
                </a:ext>
              </a:extLst>
            </p:cNvPr>
            <p:cNvSpPr/>
            <p:nvPr/>
          </p:nvSpPr>
          <p:spPr>
            <a:xfrm>
              <a:off x="5078015" y="2411015"/>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bg1"/>
              </a:solidFill>
              <a:prstDash val="solid"/>
              <a:miter/>
            </a:ln>
          </p:spPr>
          <p:txBody>
            <a:bodyPr rtlCol="0" anchor="ctr"/>
            <a:lstStyle/>
            <a:p>
              <a:endParaRPr lang="sv-SE"/>
            </a:p>
          </p:txBody>
        </p:sp>
        <p:sp>
          <p:nvSpPr>
            <p:cNvPr id="47" name="Frihandsfigur: Form 46">
              <a:extLst>
                <a:ext uri="{FF2B5EF4-FFF2-40B4-BE49-F238E27FC236}">
                  <a16:creationId xmlns:a16="http://schemas.microsoft.com/office/drawing/2014/main" xmlns="" id="{7AB467DA-A527-4D73-9207-EDBA1D470275}"/>
                </a:ext>
              </a:extLst>
            </p:cNvPr>
            <p:cNvSpPr/>
            <p:nvPr/>
          </p:nvSpPr>
          <p:spPr>
            <a:xfrm>
              <a:off x="5078015" y="2411015"/>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bg1"/>
              </a:solidFill>
              <a:prstDash val="solid"/>
              <a:miter/>
            </a:ln>
          </p:spPr>
          <p:txBody>
            <a:bodyPr rtlCol="0" anchor="ctr"/>
            <a:lstStyle/>
            <a:p>
              <a:endParaRPr lang="sv-SE"/>
            </a:p>
          </p:txBody>
        </p:sp>
        <p:sp>
          <p:nvSpPr>
            <p:cNvPr id="48" name="Frihandsfigur: Form 47">
              <a:extLst>
                <a:ext uri="{FF2B5EF4-FFF2-40B4-BE49-F238E27FC236}">
                  <a16:creationId xmlns:a16="http://schemas.microsoft.com/office/drawing/2014/main" xmlns="" id="{BDC43072-020B-4EE1-BA96-0101B202C02B}"/>
                </a:ext>
              </a:extLst>
            </p:cNvPr>
            <p:cNvSpPr/>
            <p:nvPr/>
          </p:nvSpPr>
          <p:spPr>
            <a:xfrm>
              <a:off x="5078015" y="2411015"/>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bg1"/>
              </a:solidFill>
              <a:prstDash val="solid"/>
              <a:miter/>
            </a:ln>
          </p:spPr>
          <p:txBody>
            <a:bodyPr rtlCol="0" anchor="ctr"/>
            <a:lstStyle/>
            <a:p>
              <a:endParaRPr lang="sv-SE"/>
            </a:p>
          </p:txBody>
        </p:sp>
        <p:sp>
          <p:nvSpPr>
            <p:cNvPr id="49" name="Frihandsfigur: Form 48">
              <a:extLst>
                <a:ext uri="{FF2B5EF4-FFF2-40B4-BE49-F238E27FC236}">
                  <a16:creationId xmlns:a16="http://schemas.microsoft.com/office/drawing/2014/main" xmlns="" id="{038C6A3C-B7F9-46D3-AF5A-03B691D5DD41}"/>
                </a:ext>
              </a:extLst>
            </p:cNvPr>
            <p:cNvSpPr/>
            <p:nvPr/>
          </p:nvSpPr>
          <p:spPr>
            <a:xfrm>
              <a:off x="5078015" y="2411015"/>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bg1"/>
              </a:solidFill>
              <a:prstDash val="solid"/>
              <a:miter/>
            </a:ln>
          </p:spPr>
          <p:txBody>
            <a:bodyPr rtlCol="0" anchor="ctr"/>
            <a:lstStyle/>
            <a:p>
              <a:endParaRPr lang="sv-SE"/>
            </a:p>
          </p:txBody>
        </p:sp>
        <p:sp>
          <p:nvSpPr>
            <p:cNvPr id="50" name="Frihandsfigur: Form 49">
              <a:extLst>
                <a:ext uri="{FF2B5EF4-FFF2-40B4-BE49-F238E27FC236}">
                  <a16:creationId xmlns:a16="http://schemas.microsoft.com/office/drawing/2014/main" xmlns="" id="{08DE4A73-31F1-4134-ACB6-83CBB2FF5DB2}"/>
                </a:ext>
              </a:extLst>
            </p:cNvPr>
            <p:cNvSpPr/>
            <p:nvPr/>
          </p:nvSpPr>
          <p:spPr>
            <a:xfrm>
              <a:off x="5078015" y="2411015"/>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bg1"/>
              </a:solidFill>
              <a:prstDash val="solid"/>
              <a:miter/>
            </a:ln>
          </p:spPr>
          <p:txBody>
            <a:bodyPr rtlCol="0" anchor="ctr"/>
            <a:lstStyle/>
            <a:p>
              <a:endParaRPr lang="sv-SE"/>
            </a:p>
          </p:txBody>
        </p:sp>
        <p:sp>
          <p:nvSpPr>
            <p:cNvPr id="51" name="Frihandsfigur: Form 50">
              <a:extLst>
                <a:ext uri="{FF2B5EF4-FFF2-40B4-BE49-F238E27FC236}">
                  <a16:creationId xmlns:a16="http://schemas.microsoft.com/office/drawing/2014/main" xmlns="" id="{5020F4F2-57EF-4B4D-A0D7-8EC05643CD6C}"/>
                </a:ext>
              </a:extLst>
            </p:cNvPr>
            <p:cNvSpPr/>
            <p:nvPr/>
          </p:nvSpPr>
          <p:spPr>
            <a:xfrm>
              <a:off x="5078015" y="2411015"/>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bg1"/>
              </a:solidFill>
              <a:prstDash val="solid"/>
              <a:miter/>
            </a:ln>
          </p:spPr>
          <p:txBody>
            <a:bodyPr rtlCol="0" anchor="ctr"/>
            <a:lstStyle/>
            <a:p>
              <a:endParaRPr lang="sv-SE"/>
            </a:p>
          </p:txBody>
        </p:sp>
      </p:grpSp>
      <p:grpSp>
        <p:nvGrpSpPr>
          <p:cNvPr id="53" name="Bild 51">
            <a:extLst>
              <a:ext uri="{FF2B5EF4-FFF2-40B4-BE49-F238E27FC236}">
                <a16:creationId xmlns:a16="http://schemas.microsoft.com/office/drawing/2014/main" xmlns="" id="{7EA2CC82-CE7E-4103-B011-55D8F6949A5B}"/>
              </a:ext>
            </a:extLst>
          </p:cNvPr>
          <p:cNvGrpSpPr/>
          <p:nvPr/>
        </p:nvGrpSpPr>
        <p:grpSpPr>
          <a:xfrm rot="5400000">
            <a:off x="3978411" y="2850069"/>
            <a:ext cx="13077937" cy="6818974"/>
            <a:chOff x="4205287" y="2443162"/>
            <a:chExt cx="3781425" cy="1971675"/>
          </a:xfrm>
        </p:grpSpPr>
        <p:sp>
          <p:nvSpPr>
            <p:cNvPr id="54" name="Frihandsfigur: Form 53">
              <a:extLst>
                <a:ext uri="{FF2B5EF4-FFF2-40B4-BE49-F238E27FC236}">
                  <a16:creationId xmlns:a16="http://schemas.microsoft.com/office/drawing/2014/main" xmlns="" id="{B0CCDD2A-A197-42F9-BBAD-207BE541C221}"/>
                </a:ext>
              </a:extLst>
            </p:cNvPr>
            <p:cNvSpPr/>
            <p:nvPr/>
          </p:nvSpPr>
          <p:spPr>
            <a:xfrm>
              <a:off x="4201715" y="409979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xmlns="" id="{DACA401D-3681-41C6-9EA9-C9D779A9C604}"/>
                </a:ext>
              </a:extLst>
            </p:cNvPr>
            <p:cNvSpPr/>
            <p:nvPr/>
          </p:nvSpPr>
          <p:spPr>
            <a:xfrm>
              <a:off x="4201715" y="437030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xmlns="" id="{F7C7D91B-500C-48D1-983D-BE41DF3F4959}"/>
                </a:ext>
              </a:extLst>
            </p:cNvPr>
            <p:cNvSpPr/>
            <p:nvPr/>
          </p:nvSpPr>
          <p:spPr>
            <a:xfrm>
              <a:off x="4201715" y="3830240"/>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xmlns="" id="{87FEC089-ADC3-4E3B-B511-A2FA1F41FB65}"/>
                </a:ext>
              </a:extLst>
            </p:cNvPr>
            <p:cNvSpPr/>
            <p:nvPr/>
          </p:nvSpPr>
          <p:spPr>
            <a:xfrm>
              <a:off x="4201715" y="3559730"/>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xmlns="" id="{A44C6446-4492-4CA9-A075-B5F1A14446CE}"/>
                </a:ext>
              </a:extLst>
            </p:cNvPr>
            <p:cNvSpPr/>
            <p:nvPr/>
          </p:nvSpPr>
          <p:spPr>
            <a:xfrm>
              <a:off x="4201715" y="3290173"/>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xmlns="" id="{FA6A5D84-B2AB-4AED-B690-9937717BB071}"/>
                </a:ext>
              </a:extLst>
            </p:cNvPr>
            <p:cNvSpPr/>
            <p:nvPr/>
          </p:nvSpPr>
          <p:spPr>
            <a:xfrm>
              <a:off x="4201715" y="3019663"/>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xmlns="" id="{D00C1C94-B051-48DA-87C8-754F88942D2B}"/>
                </a:ext>
              </a:extLst>
            </p:cNvPr>
            <p:cNvSpPr/>
            <p:nvPr/>
          </p:nvSpPr>
          <p:spPr>
            <a:xfrm>
              <a:off x="4201715" y="2750105"/>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xmlns="" id="{8F5A80B5-7625-414C-9B2B-8EF3EF841835}"/>
                </a:ext>
              </a:extLst>
            </p:cNvPr>
            <p:cNvSpPr/>
            <p:nvPr/>
          </p:nvSpPr>
          <p:spPr>
            <a:xfrm>
              <a:off x="4201715" y="248054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xmlns="" id="{926AFF88-22EB-4ABE-92ED-9D17305F051C}"/>
                </a:ext>
              </a:extLst>
            </p:cNvPr>
            <p:cNvSpPr/>
            <p:nvPr/>
          </p:nvSpPr>
          <p:spPr>
            <a:xfrm>
              <a:off x="7982188" y="2439590"/>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xmlns="" id="{EEC445FC-F121-4CC5-86D2-13574CB6461B}"/>
                </a:ext>
              </a:extLst>
            </p:cNvPr>
            <p:cNvSpPr/>
            <p:nvPr/>
          </p:nvSpPr>
          <p:spPr>
            <a:xfrm>
              <a:off x="7982188" y="2709148"/>
              <a:ext cx="9525" cy="85725"/>
            </a:xfrm>
            <a:custGeom>
              <a:avLst/>
              <a:gdLst>
                <a:gd name="connsiteX0" fmla="*/ 3572 w 0"/>
                <a:gd name="connsiteY0" fmla="*/ 3572 h 85725"/>
                <a:gd name="connsiteX1" fmla="*/ 3572 w 0"/>
                <a:gd name="connsiteY1" fmla="*/ 85487 h 85725"/>
              </a:gdLst>
              <a:ahLst/>
              <a:cxnLst>
                <a:cxn ang="0">
                  <a:pos x="connsiteX0" y="connsiteY0"/>
                </a:cxn>
                <a:cxn ang="0">
                  <a:pos x="connsiteX1" y="connsiteY1"/>
                </a:cxn>
              </a:cxnLst>
              <a:rect l="l" t="t" r="r" b="b"/>
              <a:pathLst>
                <a:path h="85725">
                  <a:moveTo>
                    <a:pt x="3572" y="3572"/>
                  </a:moveTo>
                  <a:lnTo>
                    <a:pt x="3572" y="85487"/>
                  </a:lnTo>
                </a:path>
              </a:pathLst>
            </a:custGeom>
            <a:ln w="12700" cap="flat">
              <a:solidFill>
                <a:schemeClr val="bg1"/>
              </a:solid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xmlns="" id="{D2B8CD37-4544-4600-8426-A573ABF0B580}"/>
                </a:ext>
              </a:extLst>
            </p:cNvPr>
            <p:cNvSpPr/>
            <p:nvPr/>
          </p:nvSpPr>
          <p:spPr>
            <a:xfrm>
              <a:off x="7982188" y="2979658"/>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xmlns="" id="{55656783-99D7-4B08-8FC1-BCDFC7E8C365}"/>
                </a:ext>
              </a:extLst>
            </p:cNvPr>
            <p:cNvSpPr/>
            <p:nvPr/>
          </p:nvSpPr>
          <p:spPr>
            <a:xfrm>
              <a:off x="7982188" y="3249215"/>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xmlns="" id="{5B3F650A-A420-4A36-BFCC-6A5DA0592338}"/>
                </a:ext>
              </a:extLst>
            </p:cNvPr>
            <p:cNvSpPr/>
            <p:nvPr/>
          </p:nvSpPr>
          <p:spPr>
            <a:xfrm>
              <a:off x="7982188" y="3519725"/>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xmlns="" id="{49BE9846-30FA-4CEC-BEDF-44B91ED5F072}"/>
                </a:ext>
              </a:extLst>
            </p:cNvPr>
            <p:cNvSpPr/>
            <p:nvPr/>
          </p:nvSpPr>
          <p:spPr>
            <a:xfrm>
              <a:off x="7982188" y="3789283"/>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xmlns="" id="{8918C0D7-3438-4421-8661-C3FC562F435B}"/>
                </a:ext>
              </a:extLst>
            </p:cNvPr>
            <p:cNvSpPr/>
            <p:nvPr/>
          </p:nvSpPr>
          <p:spPr>
            <a:xfrm>
              <a:off x="7982188" y="4059793"/>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xmlns="" id="{676B9B2A-05B7-40E7-B197-A989D012E7E4}"/>
                </a:ext>
              </a:extLst>
            </p:cNvPr>
            <p:cNvSpPr/>
            <p:nvPr/>
          </p:nvSpPr>
          <p:spPr>
            <a:xfrm>
              <a:off x="7982188" y="4329350"/>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grpSp>
      <p:pic>
        <p:nvPicPr>
          <p:cNvPr id="31" name="Bildobjekt 30">
            <a:extLst>
              <a:ext uri="{FF2B5EF4-FFF2-40B4-BE49-F238E27FC236}">
                <a16:creationId xmlns:a16="http://schemas.microsoft.com/office/drawing/2014/main" xmlns="" id="{9FB85850-140C-4E7E-92F4-FE120ACCDAF0}"/>
              </a:ext>
            </a:extLst>
          </p:cNvPr>
          <p:cNvPicPr>
            <a:picLocks noChangeAspect="1"/>
          </p:cNvPicPr>
          <p:nvPr userDrawn="1"/>
        </p:nvPicPr>
        <p:blipFill>
          <a:blip r:embed="rId2"/>
          <a:srcRect/>
          <a:stretch/>
        </p:blipFill>
        <p:spPr>
          <a:xfrm>
            <a:off x="11553500" y="169071"/>
            <a:ext cx="418908" cy="392903"/>
          </a:xfrm>
          <a:prstGeom prst="rect">
            <a:avLst/>
          </a:prstGeom>
        </p:spPr>
      </p:pic>
    </p:spTree>
    <p:extLst>
      <p:ext uri="{BB962C8B-B14F-4D97-AF65-F5344CB8AC3E}">
        <p14:creationId xmlns:p14="http://schemas.microsoft.com/office/powerpoint/2010/main" val="1529008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innehåll_vit">
    <p:spTree>
      <p:nvGrpSpPr>
        <p:cNvPr id="1" name=""/>
        <p:cNvGrpSpPr/>
        <p:nvPr/>
      </p:nvGrpSpPr>
      <p:grpSpPr>
        <a:xfrm>
          <a:off x="0" y="0"/>
          <a:ext cx="0" cy="0"/>
          <a:chOff x="0" y="0"/>
          <a:chExt cx="0" cy="0"/>
        </a:xfrm>
      </p:grpSpPr>
      <p:sp>
        <p:nvSpPr>
          <p:cNvPr id="2" name="Rubrik 1"/>
          <p:cNvSpPr>
            <a:spLocks noGrp="1"/>
          </p:cNvSpPr>
          <p:nvPr>
            <p:ph type="title"/>
          </p:nvPr>
        </p:nvSpPr>
        <p:spPr>
          <a:xfrm>
            <a:off x="731838" y="1016000"/>
            <a:ext cx="7731938" cy="1039377"/>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xmlns="" id="{1834254C-9BAD-4CF9-998E-CD43CA703D97}"/>
              </a:ext>
            </a:extLst>
          </p:cNvPr>
          <p:cNvSpPr>
            <a:spLocks noGrp="1"/>
          </p:cNvSpPr>
          <p:nvPr>
            <p:ph idx="1"/>
          </p:nvPr>
        </p:nvSpPr>
        <p:spPr>
          <a:xfrm>
            <a:off x="725688" y="2420938"/>
            <a:ext cx="5370312"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grpSp>
        <p:nvGrpSpPr>
          <p:cNvPr id="28" name="Bild 12">
            <a:extLst>
              <a:ext uri="{FF2B5EF4-FFF2-40B4-BE49-F238E27FC236}">
                <a16:creationId xmlns:a16="http://schemas.microsoft.com/office/drawing/2014/main" xmlns="" id="{252D8DF5-3DB0-4A9E-AA5D-5F3F696E0B41}"/>
              </a:ext>
            </a:extLst>
          </p:cNvPr>
          <p:cNvGrpSpPr/>
          <p:nvPr userDrawn="1"/>
        </p:nvGrpSpPr>
        <p:grpSpPr>
          <a:xfrm rot="11721435">
            <a:off x="6865145" y="1080939"/>
            <a:ext cx="7162970" cy="7076968"/>
            <a:chOff x="8149828" y="4715850"/>
            <a:chExt cx="2028825" cy="2028825"/>
          </a:xfrm>
        </p:grpSpPr>
        <p:sp>
          <p:nvSpPr>
            <p:cNvPr id="29" name="Frihandsfigur: Form 28">
              <a:extLst>
                <a:ext uri="{FF2B5EF4-FFF2-40B4-BE49-F238E27FC236}">
                  <a16:creationId xmlns:a16="http://schemas.microsoft.com/office/drawing/2014/main" xmlns="" id="{EE9567F3-B293-4278-84F7-B0AF41D20575}"/>
                </a:ext>
              </a:extLst>
            </p:cNvPr>
            <p:cNvSpPr/>
            <p:nvPr/>
          </p:nvSpPr>
          <p:spPr>
            <a:xfrm>
              <a:off x="8149828" y="4715850"/>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tx1"/>
              </a:solid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xmlns="" id="{8BC8637F-FFE7-40C6-95AA-6FD73CA05870}"/>
                </a:ext>
              </a:extLst>
            </p:cNvPr>
            <p:cNvSpPr/>
            <p:nvPr/>
          </p:nvSpPr>
          <p:spPr>
            <a:xfrm>
              <a:off x="8149828" y="4715850"/>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tx1"/>
              </a:solid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xmlns="" id="{2E73A415-9D93-4F1D-9598-7089E6728A98}"/>
                </a:ext>
              </a:extLst>
            </p:cNvPr>
            <p:cNvSpPr/>
            <p:nvPr/>
          </p:nvSpPr>
          <p:spPr>
            <a:xfrm>
              <a:off x="8149828" y="4715850"/>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tx1"/>
              </a:solid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xmlns="" id="{07B6DC64-939C-4420-A865-F2912D2EC8CF}"/>
                </a:ext>
              </a:extLst>
            </p:cNvPr>
            <p:cNvSpPr/>
            <p:nvPr/>
          </p:nvSpPr>
          <p:spPr>
            <a:xfrm>
              <a:off x="8149828" y="4715850"/>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tx1"/>
              </a:solid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xmlns="" id="{F51F4248-BB39-42F0-ADB6-CFD52B719617}"/>
                </a:ext>
              </a:extLst>
            </p:cNvPr>
            <p:cNvSpPr/>
            <p:nvPr/>
          </p:nvSpPr>
          <p:spPr>
            <a:xfrm>
              <a:off x="8149828" y="4715850"/>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tx1"/>
              </a:solid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xmlns="" id="{EB08580F-32E1-4C20-9382-2DB27B249ACA}"/>
                </a:ext>
              </a:extLst>
            </p:cNvPr>
            <p:cNvSpPr/>
            <p:nvPr/>
          </p:nvSpPr>
          <p:spPr>
            <a:xfrm>
              <a:off x="8149828" y="4715850"/>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tx1"/>
              </a:solid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xmlns="" id="{48BB14A5-EFD8-4FC4-87B9-8557D967CE2C}"/>
                </a:ext>
              </a:extLst>
            </p:cNvPr>
            <p:cNvSpPr/>
            <p:nvPr/>
          </p:nvSpPr>
          <p:spPr>
            <a:xfrm>
              <a:off x="8149828" y="4715850"/>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tx1"/>
              </a:solidFill>
              <a:prstDash val="solid"/>
              <a:miter/>
            </a:ln>
          </p:spPr>
          <p:txBody>
            <a:bodyPr rtlCol="0" anchor="ctr"/>
            <a:lstStyle/>
            <a:p>
              <a:endParaRPr lang="sv-SE"/>
            </a:p>
          </p:txBody>
        </p:sp>
      </p:grpSp>
    </p:spTree>
    <p:extLst>
      <p:ext uri="{BB962C8B-B14F-4D97-AF65-F5344CB8AC3E}">
        <p14:creationId xmlns:p14="http://schemas.microsoft.com/office/powerpoint/2010/main" val="1807760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731838" y="1016000"/>
            <a:ext cx="5188245" cy="1038253"/>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xmlns="" id="{1834254C-9BAD-4CF9-998E-CD43CA703D97}"/>
              </a:ext>
            </a:extLst>
          </p:cNvPr>
          <p:cNvSpPr>
            <a:spLocks noGrp="1"/>
          </p:cNvSpPr>
          <p:nvPr>
            <p:ph idx="1"/>
          </p:nvPr>
        </p:nvSpPr>
        <p:spPr>
          <a:xfrm>
            <a:off x="731838" y="2420938"/>
            <a:ext cx="5184776"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bild 5">
            <a:extLst>
              <a:ext uri="{FF2B5EF4-FFF2-40B4-BE49-F238E27FC236}">
                <a16:creationId xmlns:a16="http://schemas.microsoft.com/office/drawing/2014/main" xmlns="" id="{0091C627-AF69-4108-A4C8-11AD5D161494}"/>
              </a:ext>
            </a:extLst>
          </p:cNvPr>
          <p:cNvSpPr>
            <a:spLocks noGrp="1"/>
          </p:cNvSpPr>
          <p:nvPr>
            <p:ph type="pic" sz="quarter" idx="10"/>
          </p:nvPr>
        </p:nvSpPr>
        <p:spPr>
          <a:xfrm>
            <a:off x="6275387" y="1016001"/>
            <a:ext cx="5689601" cy="5329238"/>
          </a:xfrm>
        </p:spPr>
        <p:txBody>
          <a:bodyPr anchor="ctr" anchorCtr="0"/>
          <a:lstStyle>
            <a:lvl1pPr marL="0" indent="0" algn="ctr">
              <a:buNone/>
              <a:defRPr sz="1600"/>
            </a:lvl1pPr>
          </a:lstStyle>
          <a:p>
            <a:r>
              <a:rPr lang="sv-SE"/>
              <a:t>Klicka på ikonen för att lägga till en bild</a:t>
            </a:r>
          </a:p>
        </p:txBody>
      </p:sp>
    </p:spTree>
    <p:extLst>
      <p:ext uri="{BB962C8B-B14F-4D97-AF65-F5344CB8AC3E}">
        <p14:creationId xmlns:p14="http://schemas.microsoft.com/office/powerpoint/2010/main" val="4006042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ehåll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6275388" y="1010416"/>
            <a:ext cx="5188245" cy="1050159"/>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xmlns="" id="{1834254C-9BAD-4CF9-998E-CD43CA703D97}"/>
              </a:ext>
            </a:extLst>
          </p:cNvPr>
          <p:cNvSpPr>
            <a:spLocks noGrp="1"/>
          </p:cNvSpPr>
          <p:nvPr>
            <p:ph idx="1"/>
          </p:nvPr>
        </p:nvSpPr>
        <p:spPr>
          <a:xfrm>
            <a:off x="6275388" y="2420938"/>
            <a:ext cx="5689600"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bild 5">
            <a:extLst>
              <a:ext uri="{FF2B5EF4-FFF2-40B4-BE49-F238E27FC236}">
                <a16:creationId xmlns:a16="http://schemas.microsoft.com/office/drawing/2014/main" xmlns="" id="{0091C627-AF69-4108-A4C8-11AD5D161494}"/>
              </a:ext>
            </a:extLst>
          </p:cNvPr>
          <p:cNvSpPr>
            <a:spLocks noGrp="1"/>
          </p:cNvSpPr>
          <p:nvPr>
            <p:ph type="pic" sz="quarter" idx="10"/>
          </p:nvPr>
        </p:nvSpPr>
        <p:spPr>
          <a:xfrm>
            <a:off x="745908" y="1010417"/>
            <a:ext cx="5170705" cy="5334822"/>
          </a:xfrm>
        </p:spPr>
        <p:txBody>
          <a:bodyPr anchor="ctr" anchorCtr="0"/>
          <a:lstStyle>
            <a:lvl1pPr marL="0" indent="0" algn="ctr">
              <a:buNone/>
              <a:defRPr sz="1600"/>
            </a:lvl1pPr>
          </a:lstStyle>
          <a:p>
            <a:r>
              <a:rPr lang="sv-SE"/>
              <a:t>Klicka på ikonen för att lägga till en bild</a:t>
            </a:r>
          </a:p>
        </p:txBody>
      </p:sp>
    </p:spTree>
    <p:extLst>
      <p:ext uri="{BB962C8B-B14F-4D97-AF65-F5344CB8AC3E}">
        <p14:creationId xmlns:p14="http://schemas.microsoft.com/office/powerpoint/2010/main" val="416159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vå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0243" y="1029494"/>
            <a:ext cx="7627219" cy="1031081"/>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xmlns="" id="{1834254C-9BAD-4CF9-998E-CD43CA703D97}"/>
              </a:ext>
            </a:extLst>
          </p:cNvPr>
          <p:cNvSpPr>
            <a:spLocks noGrp="1"/>
          </p:cNvSpPr>
          <p:nvPr>
            <p:ph idx="1"/>
          </p:nvPr>
        </p:nvSpPr>
        <p:spPr>
          <a:xfrm>
            <a:off x="725689" y="2420938"/>
            <a:ext cx="3690958" cy="39094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1" name="Platshållare för innehåll 2">
            <a:extLst>
              <a:ext uri="{FF2B5EF4-FFF2-40B4-BE49-F238E27FC236}">
                <a16:creationId xmlns:a16="http://schemas.microsoft.com/office/drawing/2014/main" xmlns="" id="{391E7B50-F211-4773-9434-6D9056770638}"/>
              </a:ext>
            </a:extLst>
          </p:cNvPr>
          <p:cNvSpPr>
            <a:spLocks noGrp="1"/>
          </p:cNvSpPr>
          <p:nvPr>
            <p:ph idx="13"/>
          </p:nvPr>
        </p:nvSpPr>
        <p:spPr>
          <a:xfrm>
            <a:off x="4686504" y="2420938"/>
            <a:ext cx="3690958" cy="39094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grpSp>
        <p:nvGrpSpPr>
          <p:cNvPr id="4" name="Bild 2">
            <a:extLst>
              <a:ext uri="{FF2B5EF4-FFF2-40B4-BE49-F238E27FC236}">
                <a16:creationId xmlns:a16="http://schemas.microsoft.com/office/drawing/2014/main" xmlns="" id="{B5B7B78E-801B-4906-8DD6-528326F931C7}"/>
              </a:ext>
            </a:extLst>
          </p:cNvPr>
          <p:cNvGrpSpPr/>
          <p:nvPr/>
        </p:nvGrpSpPr>
        <p:grpSpPr>
          <a:xfrm>
            <a:off x="8648700" y="-2324098"/>
            <a:ext cx="4178299" cy="8356598"/>
            <a:chOff x="5014912" y="1266825"/>
            <a:chExt cx="2162175" cy="4324350"/>
          </a:xfrm>
        </p:grpSpPr>
        <p:sp>
          <p:nvSpPr>
            <p:cNvPr id="5" name="Frihandsfigur: Form 4">
              <a:extLst>
                <a:ext uri="{FF2B5EF4-FFF2-40B4-BE49-F238E27FC236}">
                  <a16:creationId xmlns:a16="http://schemas.microsoft.com/office/drawing/2014/main" xmlns="" id="{84F6DAFE-A40C-4327-8B68-D998EC99B965}"/>
                </a:ext>
              </a:extLst>
            </p:cNvPr>
            <p:cNvSpPr/>
            <p:nvPr/>
          </p:nvSpPr>
          <p:spPr>
            <a:xfrm>
              <a:off x="5014198" y="4503658"/>
              <a:ext cx="2162175" cy="1085850"/>
            </a:xfrm>
            <a:custGeom>
              <a:avLst/>
              <a:gdLst>
                <a:gd name="connsiteX0" fmla="*/ 2162889 w 2162175"/>
                <a:gd name="connsiteY0" fmla="*/ 3572 h 1085850"/>
                <a:gd name="connsiteX1" fmla="*/ 1082754 w 2162175"/>
                <a:gd name="connsiteY1" fmla="*/ 1083707 h 1085850"/>
                <a:gd name="connsiteX2" fmla="*/ 3572 w 2162175"/>
                <a:gd name="connsiteY2" fmla="*/ 3572 h 1085850"/>
                <a:gd name="connsiteX3" fmla="*/ 2162889 w 2162175"/>
                <a:gd name="connsiteY3" fmla="*/ 3572 h 1085850"/>
              </a:gdLst>
              <a:ahLst/>
              <a:cxnLst>
                <a:cxn ang="0">
                  <a:pos x="connsiteX0" y="connsiteY0"/>
                </a:cxn>
                <a:cxn ang="0">
                  <a:pos x="connsiteX1" y="connsiteY1"/>
                </a:cxn>
                <a:cxn ang="0">
                  <a:pos x="connsiteX2" y="connsiteY2"/>
                </a:cxn>
                <a:cxn ang="0">
                  <a:pos x="connsiteX3" y="connsiteY3"/>
                </a:cxn>
              </a:cxnLst>
              <a:rect l="l" t="t" r="r" b="b"/>
              <a:pathLst>
                <a:path w="2162175" h="1085850">
                  <a:moveTo>
                    <a:pt x="2162889" y="3572"/>
                  </a:moveTo>
                  <a:cubicBezTo>
                    <a:pt x="2162889" y="599837"/>
                    <a:pt x="1679019" y="1083707"/>
                    <a:pt x="1082754" y="1083707"/>
                  </a:cubicBezTo>
                  <a:cubicBezTo>
                    <a:pt x="486489" y="1083707"/>
                    <a:pt x="3572" y="599837"/>
                    <a:pt x="3572" y="3572"/>
                  </a:cubicBezTo>
                  <a:lnTo>
                    <a:pt x="2162889" y="3572"/>
                  </a:lnTo>
                  <a:close/>
                </a:path>
              </a:pathLst>
            </a:custGeom>
            <a:noFill/>
            <a:ln w="12700" cap="flat">
              <a:solidFill>
                <a:srgbClr val="000000"/>
              </a:solidFill>
              <a:prstDash val="solid"/>
              <a:miter/>
            </a:ln>
          </p:spPr>
          <p:txBody>
            <a:bodyPr rtlCol="0" anchor="ctr"/>
            <a:lstStyle/>
            <a:p>
              <a:endParaRPr lang="sv-SE"/>
            </a:p>
          </p:txBody>
        </p:sp>
        <p:sp>
          <p:nvSpPr>
            <p:cNvPr id="6" name="Frihandsfigur: Form 5">
              <a:extLst>
                <a:ext uri="{FF2B5EF4-FFF2-40B4-BE49-F238E27FC236}">
                  <a16:creationId xmlns:a16="http://schemas.microsoft.com/office/drawing/2014/main" xmlns="" id="{C0697574-ED35-47E9-8C32-04DD60F42F25}"/>
                </a:ext>
              </a:extLst>
            </p:cNvPr>
            <p:cNvSpPr/>
            <p:nvPr/>
          </p:nvSpPr>
          <p:spPr>
            <a:xfrm>
              <a:off x="5014198"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rgbClr val="000000"/>
              </a:solidFill>
              <a:prstDash val="solid"/>
              <a:miter/>
            </a:ln>
          </p:spPr>
          <p:txBody>
            <a:bodyPr rtlCol="0" anchor="ctr"/>
            <a:lstStyle/>
            <a:p>
              <a:endParaRPr lang="sv-SE"/>
            </a:p>
          </p:txBody>
        </p:sp>
        <p:sp>
          <p:nvSpPr>
            <p:cNvPr id="7" name="Frihandsfigur: Form 6">
              <a:extLst>
                <a:ext uri="{FF2B5EF4-FFF2-40B4-BE49-F238E27FC236}">
                  <a16:creationId xmlns:a16="http://schemas.microsoft.com/office/drawing/2014/main" xmlns="" id="{B0692184-58AE-445D-8762-8E1006C07B77}"/>
                </a:ext>
              </a:extLst>
            </p:cNvPr>
            <p:cNvSpPr/>
            <p:nvPr/>
          </p:nvSpPr>
          <p:spPr>
            <a:xfrm>
              <a:off x="7173515"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rgbClr val="000000"/>
              </a:solidFill>
              <a:prstDash val="solid"/>
              <a:miter/>
            </a:ln>
          </p:spPr>
          <p:txBody>
            <a:bodyPr rtlCol="0" anchor="ctr"/>
            <a:lstStyle/>
            <a:p>
              <a:endParaRPr lang="sv-SE"/>
            </a:p>
          </p:txBody>
        </p:sp>
        <p:sp>
          <p:nvSpPr>
            <p:cNvPr id="9" name="Frihandsfigur: Form 8">
              <a:extLst>
                <a:ext uri="{FF2B5EF4-FFF2-40B4-BE49-F238E27FC236}">
                  <a16:creationId xmlns:a16="http://schemas.microsoft.com/office/drawing/2014/main" xmlns="" id="{603C74B2-0BD3-47EA-85AE-05589E8FA9C5}"/>
                </a:ext>
              </a:extLst>
            </p:cNvPr>
            <p:cNvSpPr/>
            <p:nvPr/>
          </p:nvSpPr>
          <p:spPr>
            <a:xfrm>
              <a:off x="5014198" y="4465558"/>
              <a:ext cx="9525" cy="38100"/>
            </a:xfrm>
            <a:custGeom>
              <a:avLst/>
              <a:gdLst>
                <a:gd name="connsiteX0" fmla="*/ 3572 w 0"/>
                <a:gd name="connsiteY0" fmla="*/ 41672 h 38100"/>
                <a:gd name="connsiteX1" fmla="*/ 4524 w 0"/>
                <a:gd name="connsiteY1" fmla="*/ 3572 h 38100"/>
              </a:gdLst>
              <a:ahLst/>
              <a:cxnLst>
                <a:cxn ang="0">
                  <a:pos x="connsiteX0" y="connsiteY0"/>
                </a:cxn>
                <a:cxn ang="0">
                  <a:pos x="connsiteX1" y="connsiteY1"/>
                </a:cxn>
              </a:cxnLst>
              <a:rect l="l" t="t" r="r" b="b"/>
              <a:pathLst>
                <a:path h="38100">
                  <a:moveTo>
                    <a:pt x="3572" y="41672"/>
                  </a:moveTo>
                  <a:cubicBezTo>
                    <a:pt x="3572" y="29289"/>
                    <a:pt x="3572" y="15954"/>
                    <a:pt x="4524" y="3572"/>
                  </a:cubicBezTo>
                </a:path>
              </a:pathLst>
            </a:custGeom>
            <a:noFill/>
            <a:ln w="12700" cap="flat">
              <a:solidFill>
                <a:srgbClr val="000000"/>
              </a:solid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xmlns="" id="{1A8027DA-9ECF-4144-B54A-D1736E9DF891}"/>
                </a:ext>
              </a:extLst>
            </p:cNvPr>
            <p:cNvSpPr/>
            <p:nvPr/>
          </p:nvSpPr>
          <p:spPr>
            <a:xfrm>
              <a:off x="5019913" y="3423523"/>
              <a:ext cx="2152650" cy="1009650"/>
            </a:xfrm>
            <a:custGeom>
              <a:avLst/>
              <a:gdLst>
                <a:gd name="connsiteX0" fmla="*/ 3572 w 2152650"/>
                <a:gd name="connsiteY0" fmla="*/ 968454 h 1009650"/>
                <a:gd name="connsiteX1" fmla="*/ 1077039 w 2152650"/>
                <a:gd name="connsiteY1" fmla="*/ 3572 h 1009650"/>
                <a:gd name="connsiteX2" fmla="*/ 2154317 w 2152650"/>
                <a:gd name="connsiteY2" fmla="*/ 1006554 h 1009650"/>
              </a:gdLst>
              <a:ahLst/>
              <a:cxnLst>
                <a:cxn ang="0">
                  <a:pos x="connsiteX0" y="connsiteY0"/>
                </a:cxn>
                <a:cxn ang="0">
                  <a:pos x="connsiteX1" y="connsiteY1"/>
                </a:cxn>
                <a:cxn ang="0">
                  <a:pos x="connsiteX2" y="connsiteY2"/>
                </a:cxn>
              </a:cxnLst>
              <a:rect l="l" t="t" r="r" b="b"/>
              <a:pathLst>
                <a:path w="2152650" h="1009650">
                  <a:moveTo>
                    <a:pt x="3572" y="968454"/>
                  </a:moveTo>
                  <a:cubicBezTo>
                    <a:pt x="60722" y="426482"/>
                    <a:pt x="519827" y="3572"/>
                    <a:pt x="1077039" y="3572"/>
                  </a:cubicBezTo>
                  <a:cubicBezTo>
                    <a:pt x="1647587" y="3572"/>
                    <a:pt x="2115265" y="446484"/>
                    <a:pt x="2154317" y="1006554"/>
                  </a:cubicBezTo>
                </a:path>
              </a:pathLst>
            </a:custGeom>
            <a:noFill/>
            <a:ln w="12700" cap="flat">
              <a:solidFill>
                <a:srgbClr val="000000"/>
              </a:solidFill>
              <a:custDash>
                <a:ds d="607373" sp="607373"/>
              </a:custDash>
              <a:miter/>
            </a:ln>
          </p:spPr>
          <p:txBody>
            <a:bodyPr rtlCol="0" anchor="ctr"/>
            <a:lstStyle/>
            <a:p>
              <a:endParaRPr lang="sv-SE"/>
            </a:p>
          </p:txBody>
        </p:sp>
        <p:sp>
          <p:nvSpPr>
            <p:cNvPr id="13" name="Frihandsfigur: Form 12">
              <a:extLst>
                <a:ext uri="{FF2B5EF4-FFF2-40B4-BE49-F238E27FC236}">
                  <a16:creationId xmlns:a16="http://schemas.microsoft.com/office/drawing/2014/main" xmlns="" id="{476C6D31-E6B4-447C-89A4-73B072D55916}"/>
                </a:ext>
              </a:extLst>
            </p:cNvPr>
            <p:cNvSpPr/>
            <p:nvPr/>
          </p:nvSpPr>
          <p:spPr>
            <a:xfrm>
              <a:off x="7173515" y="4465558"/>
              <a:ext cx="9525" cy="38100"/>
            </a:xfrm>
            <a:custGeom>
              <a:avLst/>
              <a:gdLst>
                <a:gd name="connsiteX0" fmla="*/ 3572 w 0"/>
                <a:gd name="connsiteY0" fmla="*/ 3572 h 38100"/>
                <a:gd name="connsiteX1" fmla="*/ 4524 w 0"/>
                <a:gd name="connsiteY1" fmla="*/ 41672 h 38100"/>
              </a:gdLst>
              <a:ahLst/>
              <a:cxnLst>
                <a:cxn ang="0">
                  <a:pos x="connsiteX0" y="connsiteY0"/>
                </a:cxn>
                <a:cxn ang="0">
                  <a:pos x="connsiteX1" y="connsiteY1"/>
                </a:cxn>
              </a:cxnLst>
              <a:rect l="l" t="t" r="r" b="b"/>
              <a:pathLst>
                <a:path h="38100">
                  <a:moveTo>
                    <a:pt x="3572" y="3572"/>
                  </a:moveTo>
                  <a:cubicBezTo>
                    <a:pt x="3572" y="15954"/>
                    <a:pt x="4524" y="29289"/>
                    <a:pt x="4524" y="41672"/>
                  </a:cubicBezTo>
                </a:path>
              </a:pathLst>
            </a:custGeom>
            <a:noFill/>
            <a:ln w="12700" cap="flat">
              <a:solidFill>
                <a:srgbClr val="000000"/>
              </a:solidFill>
              <a:prstDash val="solid"/>
              <a:miter/>
            </a:ln>
          </p:spPr>
          <p:txBody>
            <a:bodyPr rtlCol="0" anchor="ctr"/>
            <a:lstStyle/>
            <a:p>
              <a:endParaRPr lang="sv-SE"/>
            </a:p>
          </p:txBody>
        </p:sp>
      </p:grpSp>
    </p:spTree>
    <p:extLst>
      <p:ext uri="{BB962C8B-B14F-4D97-AF65-F5344CB8AC3E}">
        <p14:creationId xmlns:p14="http://schemas.microsoft.com/office/powerpoint/2010/main" val="3118062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vå innehåll och bild">
    <p:spTree>
      <p:nvGrpSpPr>
        <p:cNvPr id="1" name=""/>
        <p:cNvGrpSpPr/>
        <p:nvPr/>
      </p:nvGrpSpPr>
      <p:grpSpPr>
        <a:xfrm>
          <a:off x="0" y="0"/>
          <a:ext cx="0" cy="0"/>
          <a:chOff x="0" y="0"/>
          <a:chExt cx="0" cy="0"/>
        </a:xfrm>
      </p:grpSpPr>
      <p:sp>
        <p:nvSpPr>
          <p:cNvPr id="2" name="Rubrik 1"/>
          <p:cNvSpPr>
            <a:spLocks noGrp="1"/>
          </p:cNvSpPr>
          <p:nvPr>
            <p:ph type="title"/>
          </p:nvPr>
        </p:nvSpPr>
        <p:spPr>
          <a:xfrm>
            <a:off x="728369" y="1029494"/>
            <a:ext cx="7756345" cy="1031081"/>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xmlns="" id="{1834254C-9BAD-4CF9-998E-CD43CA703D97}"/>
              </a:ext>
            </a:extLst>
          </p:cNvPr>
          <p:cNvSpPr>
            <a:spLocks noGrp="1"/>
          </p:cNvSpPr>
          <p:nvPr>
            <p:ph idx="1"/>
          </p:nvPr>
        </p:nvSpPr>
        <p:spPr>
          <a:xfrm>
            <a:off x="728369" y="2420938"/>
            <a:ext cx="3786481" cy="392429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1" name="Platshållare för innehåll 2">
            <a:extLst>
              <a:ext uri="{FF2B5EF4-FFF2-40B4-BE49-F238E27FC236}">
                <a16:creationId xmlns:a16="http://schemas.microsoft.com/office/drawing/2014/main" xmlns="" id="{391E7B50-F211-4773-9434-6D9056770638}"/>
              </a:ext>
            </a:extLst>
          </p:cNvPr>
          <p:cNvSpPr>
            <a:spLocks noGrp="1"/>
          </p:cNvSpPr>
          <p:nvPr>
            <p:ph idx="13"/>
          </p:nvPr>
        </p:nvSpPr>
        <p:spPr>
          <a:xfrm>
            <a:off x="4697514" y="2420938"/>
            <a:ext cx="3787200" cy="392430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0" name="Platshållare för bild 9">
            <a:extLst>
              <a:ext uri="{FF2B5EF4-FFF2-40B4-BE49-F238E27FC236}">
                <a16:creationId xmlns:a16="http://schemas.microsoft.com/office/drawing/2014/main" xmlns="" id="{B257B74F-6CE8-4E29-ABEF-A65364B7B2F7}"/>
              </a:ext>
            </a:extLst>
          </p:cNvPr>
          <p:cNvSpPr>
            <a:spLocks noGrp="1"/>
          </p:cNvSpPr>
          <p:nvPr>
            <p:ph type="pic" sz="quarter" idx="14" hasCustomPrompt="1"/>
          </p:nvPr>
        </p:nvSpPr>
        <p:spPr>
          <a:xfrm>
            <a:off x="8667378" y="2420938"/>
            <a:ext cx="3297610" cy="3924300"/>
          </a:xfrm>
        </p:spPr>
        <p:txBody>
          <a:bodyPr anchor="ctr" anchorCtr="0"/>
          <a:lstStyle>
            <a:lvl1pPr marL="0" indent="0">
              <a:buNone/>
              <a:defRPr sz="1400"/>
            </a:lvl1pPr>
          </a:lstStyle>
          <a:p>
            <a:r>
              <a:rPr lang="sv-SE"/>
              <a:t>   Klicka på ikonen för att lägga till en bild</a:t>
            </a:r>
          </a:p>
        </p:txBody>
      </p:sp>
    </p:spTree>
    <p:extLst>
      <p:ext uri="{BB962C8B-B14F-4D97-AF65-F5344CB8AC3E}">
        <p14:creationId xmlns:p14="http://schemas.microsoft.com/office/powerpoint/2010/main" val="225155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 innehåll med rubriker">
    <p:spTree>
      <p:nvGrpSpPr>
        <p:cNvPr id="1" name=""/>
        <p:cNvGrpSpPr/>
        <p:nvPr/>
      </p:nvGrpSpPr>
      <p:grpSpPr>
        <a:xfrm>
          <a:off x="0" y="0"/>
          <a:ext cx="0" cy="0"/>
          <a:chOff x="0" y="0"/>
          <a:chExt cx="0" cy="0"/>
        </a:xfrm>
      </p:grpSpPr>
      <p:sp>
        <p:nvSpPr>
          <p:cNvPr id="2" name="Rubrik 1"/>
          <p:cNvSpPr>
            <a:spLocks noGrp="1"/>
          </p:cNvSpPr>
          <p:nvPr>
            <p:ph type="title"/>
          </p:nvPr>
        </p:nvSpPr>
        <p:spPr>
          <a:xfrm>
            <a:off x="728368" y="1029494"/>
            <a:ext cx="10623845" cy="670719"/>
          </a:xfrm>
        </p:spPr>
        <p:txBody>
          <a:bodyPr/>
          <a:lstStyle/>
          <a:p>
            <a:r>
              <a:rPr lang="sv-SE"/>
              <a:t>Klicka här för att ändra mall för rubrikformat</a:t>
            </a:r>
          </a:p>
        </p:txBody>
      </p:sp>
      <p:sp>
        <p:nvSpPr>
          <p:cNvPr id="4" name="Platshållare för text 3">
            <a:extLst>
              <a:ext uri="{FF2B5EF4-FFF2-40B4-BE49-F238E27FC236}">
                <a16:creationId xmlns:a16="http://schemas.microsoft.com/office/drawing/2014/main" xmlns="" id="{268FE90F-52DE-4037-82E7-B526C6A59762}"/>
              </a:ext>
            </a:extLst>
          </p:cNvPr>
          <p:cNvSpPr>
            <a:spLocks noGrp="1"/>
          </p:cNvSpPr>
          <p:nvPr>
            <p:ph type="body" sz="quarter" idx="15"/>
          </p:nvPr>
        </p:nvSpPr>
        <p:spPr>
          <a:xfrm>
            <a:off x="732044" y="2060575"/>
            <a:ext cx="3600000" cy="352425"/>
          </a:xfrm>
        </p:spPr>
        <p:txBody>
          <a:bodyPr/>
          <a:lstStyle>
            <a:lvl1pPr marL="0" indent="0">
              <a:buNone/>
              <a:defRPr b="1"/>
            </a:lvl1pPr>
          </a:lstStyle>
          <a:p>
            <a:pPr lvl="0"/>
            <a:r>
              <a:rPr lang="sv-SE"/>
              <a:t>Klicka här för att ändra format på bakgrundstexten</a:t>
            </a:r>
          </a:p>
        </p:txBody>
      </p:sp>
      <p:sp>
        <p:nvSpPr>
          <p:cNvPr id="8" name="Platshållare för innehåll 2">
            <a:extLst>
              <a:ext uri="{FF2B5EF4-FFF2-40B4-BE49-F238E27FC236}">
                <a16:creationId xmlns:a16="http://schemas.microsoft.com/office/drawing/2014/main" xmlns="" id="{1834254C-9BAD-4CF9-998E-CD43CA703D97}"/>
              </a:ext>
            </a:extLst>
          </p:cNvPr>
          <p:cNvSpPr>
            <a:spLocks noGrp="1"/>
          </p:cNvSpPr>
          <p:nvPr>
            <p:ph idx="1"/>
          </p:nvPr>
        </p:nvSpPr>
        <p:spPr>
          <a:xfrm>
            <a:off x="728368" y="2628901"/>
            <a:ext cx="3600000" cy="37131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9" name="Platshållare för text 3">
            <a:extLst>
              <a:ext uri="{FF2B5EF4-FFF2-40B4-BE49-F238E27FC236}">
                <a16:creationId xmlns:a16="http://schemas.microsoft.com/office/drawing/2014/main" xmlns="" id="{0F11A86A-2F4B-4E92-A65E-1EC522D728E0}"/>
              </a:ext>
            </a:extLst>
          </p:cNvPr>
          <p:cNvSpPr>
            <a:spLocks noGrp="1"/>
          </p:cNvSpPr>
          <p:nvPr>
            <p:ph type="body" sz="quarter" idx="16"/>
          </p:nvPr>
        </p:nvSpPr>
        <p:spPr>
          <a:xfrm>
            <a:off x="4543873" y="2060575"/>
            <a:ext cx="3600000" cy="352425"/>
          </a:xfrm>
        </p:spPr>
        <p:txBody>
          <a:bodyPr/>
          <a:lstStyle>
            <a:lvl1pPr marL="0" indent="0">
              <a:buNone/>
              <a:defRPr b="1" i="0"/>
            </a:lvl1pPr>
          </a:lstStyle>
          <a:p>
            <a:pPr lvl="0"/>
            <a:r>
              <a:rPr lang="sv-SE"/>
              <a:t>Klicka här för att ändra format på bakgrundstexten</a:t>
            </a:r>
          </a:p>
        </p:txBody>
      </p:sp>
      <p:sp>
        <p:nvSpPr>
          <p:cNvPr id="13" name="Platshållare för innehåll 2">
            <a:extLst>
              <a:ext uri="{FF2B5EF4-FFF2-40B4-BE49-F238E27FC236}">
                <a16:creationId xmlns:a16="http://schemas.microsoft.com/office/drawing/2014/main" xmlns="" id="{62284F5D-7522-4D14-8E05-57FE2468AD93}"/>
              </a:ext>
            </a:extLst>
          </p:cNvPr>
          <p:cNvSpPr>
            <a:spLocks noGrp="1"/>
          </p:cNvSpPr>
          <p:nvPr>
            <p:ph idx="18"/>
          </p:nvPr>
        </p:nvSpPr>
        <p:spPr>
          <a:xfrm>
            <a:off x="4543874" y="2632076"/>
            <a:ext cx="3600000" cy="37099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2" name="Platshållare för text 3">
            <a:extLst>
              <a:ext uri="{FF2B5EF4-FFF2-40B4-BE49-F238E27FC236}">
                <a16:creationId xmlns:a16="http://schemas.microsoft.com/office/drawing/2014/main" xmlns="" id="{CABEECD5-8023-46AF-BF9A-FD354B7356C5}"/>
              </a:ext>
            </a:extLst>
          </p:cNvPr>
          <p:cNvSpPr>
            <a:spLocks noGrp="1"/>
          </p:cNvSpPr>
          <p:nvPr>
            <p:ph type="body" sz="quarter" idx="17"/>
          </p:nvPr>
        </p:nvSpPr>
        <p:spPr>
          <a:xfrm>
            <a:off x="8359380" y="2057400"/>
            <a:ext cx="3600000" cy="355600"/>
          </a:xfrm>
        </p:spPr>
        <p:txBody>
          <a:bodyPr/>
          <a:lstStyle>
            <a:lvl1pPr marL="0" indent="0">
              <a:buNone/>
              <a:defRPr b="1"/>
            </a:lvl1pPr>
          </a:lstStyle>
          <a:p>
            <a:pPr lvl="0"/>
            <a:r>
              <a:rPr lang="sv-SE"/>
              <a:t>Klicka här för att ändra format på bakgrundstexten</a:t>
            </a:r>
          </a:p>
        </p:txBody>
      </p:sp>
      <p:sp>
        <p:nvSpPr>
          <p:cNvPr id="14" name="Platshållare för innehåll 2">
            <a:extLst>
              <a:ext uri="{FF2B5EF4-FFF2-40B4-BE49-F238E27FC236}">
                <a16:creationId xmlns:a16="http://schemas.microsoft.com/office/drawing/2014/main" xmlns="" id="{1CB14B13-610E-4C28-A01E-34BE1B0B4B36}"/>
              </a:ext>
            </a:extLst>
          </p:cNvPr>
          <p:cNvSpPr>
            <a:spLocks noGrp="1"/>
          </p:cNvSpPr>
          <p:nvPr>
            <p:ph idx="19"/>
          </p:nvPr>
        </p:nvSpPr>
        <p:spPr>
          <a:xfrm>
            <a:off x="8359380" y="2632076"/>
            <a:ext cx="3600000" cy="37099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Tree>
    <p:extLst>
      <p:ext uri="{BB962C8B-B14F-4D97-AF65-F5344CB8AC3E}">
        <p14:creationId xmlns:p14="http://schemas.microsoft.com/office/powerpoint/2010/main" val="4246418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57195" y="1015999"/>
            <a:ext cx="9663443" cy="1044575"/>
          </a:xfrm>
          <a:prstGeom prst="rect">
            <a:avLst/>
          </a:prstGeom>
        </p:spPr>
        <p:txBody>
          <a:bodyPr vert="horz" lIns="0" tIns="0" rIns="0" bIns="0" rtlCol="0" anchor="b" anchorCtr="0">
            <a:noAutofit/>
          </a:bodyPr>
          <a:lstStyle/>
          <a:p>
            <a:r>
              <a:rPr lang="sv-SE"/>
              <a:t>Klicka här för att ändra format</a:t>
            </a:r>
          </a:p>
        </p:txBody>
      </p:sp>
      <p:sp>
        <p:nvSpPr>
          <p:cNvPr id="3" name="Platshållare för text 2"/>
          <p:cNvSpPr>
            <a:spLocks noGrp="1"/>
          </p:cNvSpPr>
          <p:nvPr>
            <p:ph type="body" idx="1"/>
          </p:nvPr>
        </p:nvSpPr>
        <p:spPr>
          <a:xfrm>
            <a:off x="739603" y="2420938"/>
            <a:ext cx="10612609" cy="3924300"/>
          </a:xfrm>
          <a:prstGeom prst="rect">
            <a:avLst/>
          </a:prstGeom>
        </p:spPr>
        <p:txBody>
          <a:bodyPr vert="horz" lIns="0" tIns="0" rIns="0" bIns="0" rtlCol="0">
            <a:noAutofit/>
          </a:bodyPr>
          <a:lstStyle/>
          <a:p>
            <a:pPr lvl="0"/>
            <a:r>
              <a:rPr lang="sv-SE"/>
              <a:t>Redigera format för bakgrundstext </a:t>
            </a:r>
          </a:p>
          <a:p>
            <a:pPr lvl="1"/>
            <a:r>
              <a:rPr lang="sv-SE"/>
              <a:t>Nivå två</a:t>
            </a:r>
          </a:p>
          <a:p>
            <a:pPr lvl="2"/>
            <a:r>
              <a:rPr lang="sv-SE"/>
              <a:t>Nivå tre</a:t>
            </a:r>
          </a:p>
          <a:p>
            <a:pPr lvl="3"/>
            <a:r>
              <a:rPr lang="sv-SE"/>
              <a:t>Nivå fyra</a:t>
            </a:r>
          </a:p>
        </p:txBody>
      </p:sp>
      <p:pic>
        <p:nvPicPr>
          <p:cNvPr id="6" name="Bildobjekt 5">
            <a:extLst>
              <a:ext uri="{FF2B5EF4-FFF2-40B4-BE49-F238E27FC236}">
                <a16:creationId xmlns:a16="http://schemas.microsoft.com/office/drawing/2014/main" xmlns="" id="{EE4FF12C-F9DF-4D72-AE70-50C890BC6E3F}"/>
              </a:ext>
            </a:extLst>
          </p:cNvPr>
          <p:cNvPicPr>
            <a:picLocks noChangeAspect="1"/>
          </p:cNvPicPr>
          <p:nvPr userDrawn="1"/>
        </p:nvPicPr>
        <p:blipFill>
          <a:blip r:embed="rId14"/>
          <a:srcRect/>
          <a:stretch/>
        </p:blipFill>
        <p:spPr>
          <a:xfrm>
            <a:off x="11553499" y="169070"/>
            <a:ext cx="418909" cy="392904"/>
          </a:xfrm>
          <a:prstGeom prst="rect">
            <a:avLst/>
          </a:prstGeom>
        </p:spPr>
      </p:pic>
    </p:spTree>
    <p:extLst>
      <p:ext uri="{BB962C8B-B14F-4D97-AF65-F5344CB8AC3E}">
        <p14:creationId xmlns:p14="http://schemas.microsoft.com/office/powerpoint/2010/main" val="2492816128"/>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56" r:id="rId3"/>
    <p:sldLayoutId id="2147483652" r:id="rId4"/>
    <p:sldLayoutId id="2147483659" r:id="rId5"/>
    <p:sldLayoutId id="2147483660" r:id="rId6"/>
    <p:sldLayoutId id="2147483669" r:id="rId7"/>
    <p:sldLayoutId id="2147483668" r:id="rId8"/>
    <p:sldLayoutId id="2147483667" r:id="rId9"/>
    <p:sldLayoutId id="2147483666" r:id="rId10"/>
    <p:sldLayoutId id="2147483671" r:id="rId11"/>
    <p:sldLayoutId id="2147483655" r:id="rId12"/>
  </p:sldLayoutIdLst>
  <p:hf sldNum="0" hdr="0" ftr="0" dt="0"/>
  <p:txStyles>
    <p:titleStyle>
      <a:lvl1pPr algn="l" defTabSz="914400" rtl="0" eaLnBrk="1" latinLnBrk="0" hangingPunct="1">
        <a:lnSpc>
          <a:spcPct val="90000"/>
        </a:lnSpc>
        <a:spcBef>
          <a:spcPct val="0"/>
        </a:spcBef>
        <a:buNone/>
        <a:defRPr sz="3800" kern="1200">
          <a:solidFill>
            <a:schemeClr val="tx1"/>
          </a:solidFill>
          <a:latin typeface="+mj-lt"/>
          <a:ea typeface="+mj-ea"/>
          <a:cs typeface="+mj-cs"/>
        </a:defRPr>
      </a:lvl1pPr>
    </p:titleStyle>
    <p:bodyStyle>
      <a:lvl1pPr marL="179388" indent="-179388" algn="l" defTabSz="914400" rtl="0" eaLnBrk="1" latinLnBrk="0" hangingPunct="1">
        <a:lnSpc>
          <a:spcPct val="110000"/>
        </a:lnSpc>
        <a:spcBef>
          <a:spcPts val="1000"/>
        </a:spcBef>
        <a:spcAft>
          <a:spcPts val="600"/>
        </a:spcAft>
        <a:buFont typeface="Arial" panose="020B0604020202020204" pitchFamily="34" charset="0"/>
        <a:buChar char="•"/>
        <a:defRPr sz="2000" kern="1200" baseline="0">
          <a:solidFill>
            <a:schemeClr val="tx1"/>
          </a:solidFill>
          <a:latin typeface="+mn-lt"/>
          <a:ea typeface="+mn-ea"/>
          <a:cs typeface="+mn-cs"/>
        </a:defRPr>
      </a:lvl1pPr>
      <a:lvl2pPr marL="627063" indent="-179388" algn="l" defTabSz="914400" rtl="0" eaLnBrk="1" latinLnBrk="0" hangingPunct="1">
        <a:lnSpc>
          <a:spcPct val="110000"/>
        </a:lnSpc>
        <a:spcBef>
          <a:spcPts val="0"/>
        </a:spcBef>
        <a:spcAft>
          <a:spcPts val="600"/>
        </a:spcAft>
        <a:buFont typeface="Calibri" panose="020F0502020204030204" pitchFamily="34" charset="0"/>
        <a:buChar char="ꟷ"/>
        <a:defRPr sz="1800" kern="1200">
          <a:solidFill>
            <a:schemeClr val="tx1"/>
          </a:solidFill>
          <a:latin typeface="+mn-lt"/>
          <a:ea typeface="+mn-ea"/>
          <a:cs typeface="+mn-cs"/>
        </a:defRPr>
      </a:lvl2pPr>
      <a:lvl3pPr marL="1076325"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3pPr>
      <a:lvl4pPr marL="1524000"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Calibri" panose="020F0502020204030204" pitchFamily="34" charset="0"/>
        <a:buChar char="ꟷ"/>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461" userDrawn="1">
          <p15:clr>
            <a:srgbClr val="F26B43"/>
          </p15:clr>
        </p15:guide>
        <p15:guide id="4" pos="7151" userDrawn="1">
          <p15:clr>
            <a:srgbClr val="F26B43"/>
          </p15:clr>
        </p15:guide>
        <p15:guide id="5" orient="horz" pos="3997" userDrawn="1">
          <p15:clr>
            <a:srgbClr val="F26B43"/>
          </p15:clr>
        </p15:guide>
        <p15:guide id="7" orient="horz" pos="1525" userDrawn="1">
          <p15:clr>
            <a:srgbClr val="F26B43"/>
          </p15:clr>
        </p15:guide>
        <p15:guide id="8" orient="horz" pos="1298" userDrawn="1">
          <p15:clr>
            <a:srgbClr val="F26B43"/>
          </p15:clr>
        </p15:guide>
        <p15:guide id="9" orient="horz" pos="640" userDrawn="1">
          <p15:clr>
            <a:srgbClr val="F26B43"/>
          </p15:clr>
        </p15:guide>
        <p15:guide id="10" orient="horz" pos="4247" userDrawn="1">
          <p15:clr>
            <a:srgbClr val="F26B43"/>
          </p15:clr>
        </p15:guide>
        <p15:guide id="11" pos="3727" userDrawn="1">
          <p15:clr>
            <a:srgbClr val="F26B43"/>
          </p15:clr>
        </p15:guide>
        <p15:guide id="12" pos="7537" userDrawn="1">
          <p15:clr>
            <a:srgbClr val="F26B43"/>
          </p15:clr>
        </p15:guide>
        <p15:guide id="13" pos="395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chart" Target="../charts/char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chart" Target="../charts/char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chart" Target="../charts/chart9.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chart" Target="../charts/chart10.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chart" Target="../charts/chart1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chart" Target="../charts/char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chart" Target="../charts/char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chart" Target="../charts/chart14.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chart" Target="../charts/chart15.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chart" Target="../charts/chart16.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chart" Target="../charts/chart1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chart" Target="../charts/chart18.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chart" Target="../charts/chart19.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chart" Target="../charts/chart20.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chart" Target="../charts/chart21.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chart" Target="../charts/chart2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chart" Target="../charts/chart2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chart" Target="../charts/chart24.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8" Type="http://schemas.openxmlformats.org/officeDocument/2006/relationships/hyperlink" Target="https://resourcecentre.savethechildren.net/sites/default/files/documents/rb_rapport_2018_final.pdf" TargetMode="External"/><Relationship Id="rId3" Type="http://schemas.openxmlformats.org/officeDocument/2006/relationships/image" Target="../media/image4.png"/><Relationship Id="rId7" Type="http://schemas.openxmlformats.org/officeDocument/2006/relationships/hyperlink" Target="http://www.svenskidrott.se/ekonomisktstod/lok-stod/utbetalningavlok-stod/" TargetMode="External"/><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hyperlink" Target="http://idrottonline.se/" TargetMode="External"/><Relationship Id="rId5" Type="http://schemas.openxmlformats.org/officeDocument/2006/relationships/hyperlink" Target="https://www.regionorebrolan.se/sv/Halsa-och-vard/Folkhalsa/Folkhalsan-i-siffror/Liv-och-halsa-vuxen/Loh_resultat_2017/" TargetMode="External"/><Relationship Id="rId4" Type="http://schemas.openxmlformats.org/officeDocument/2006/relationships/hyperlink" Target="https://www.regionorebrolan.se/sv/Halsa-och-vard/Folkhalsa/Folkhalsan-i-siffror/Livohalsaung/Livohalsaung2017/" TargetMode="External"/><Relationship Id="rId9" Type="http://schemas.openxmlformats.org/officeDocument/2006/relationships/hyperlink" Target="http://www.statistikdatabasen.scb.se/pxweb/sv/ssd/START__BE__BE0101__BE0101A/BefolkningNy/?rxid=4c5be81e-c6f9-454c-9270-a0fdbd503612"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96A058DD-0A75-4E5C-829F-3CB5E33E9A55}"/>
              </a:ext>
            </a:extLst>
          </p:cNvPr>
          <p:cNvSpPr>
            <a:spLocks noGrp="1"/>
          </p:cNvSpPr>
          <p:nvPr>
            <p:ph type="ctrTitle"/>
          </p:nvPr>
        </p:nvSpPr>
        <p:spPr/>
        <p:txBody>
          <a:bodyPr/>
          <a:lstStyle/>
          <a:p>
            <a:r>
              <a:rPr lang="sv-SE" sz="6600">
                <a:cs typeface="Arial" panose="020B0604020202020204" pitchFamily="34" charset="0"/>
              </a:rPr>
              <a:t>Kommunrapport Hallsbergs kommun 2020</a:t>
            </a:r>
            <a:endParaRPr lang="sv-SE"/>
          </a:p>
        </p:txBody>
      </p:sp>
      <p:sp>
        <p:nvSpPr>
          <p:cNvPr id="6" name="Rektangel 5">
            <a:extLst>
              <a:ext uri="{FF2B5EF4-FFF2-40B4-BE49-F238E27FC236}">
                <a16:creationId xmlns:a16="http://schemas.microsoft.com/office/drawing/2014/main" xmlns=""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xmlns=""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3249139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96A058DD-0A75-4E5C-829F-3CB5E33E9A55}"/>
              </a:ext>
            </a:extLst>
          </p:cNvPr>
          <p:cNvSpPr>
            <a:spLocks noGrp="1"/>
          </p:cNvSpPr>
          <p:nvPr>
            <p:ph type="ctrTitle"/>
          </p:nvPr>
        </p:nvSpPr>
        <p:spPr>
          <a:xfrm>
            <a:off x="735913" y="1477962"/>
            <a:ext cx="7209601" cy="2767484"/>
          </a:xfrm>
        </p:spPr>
        <p:txBody>
          <a:bodyPr/>
          <a:lstStyle/>
          <a:p>
            <a:r>
              <a:rPr lang="sv-SE" sz="6600">
                <a:cs typeface="Arial" panose="020B0604020202020204" pitchFamily="34" charset="0"/>
              </a:rPr>
              <a:t>Hälsa och levnadsvanor</a:t>
            </a:r>
            <a:br>
              <a:rPr lang="sv-SE" sz="6600">
                <a:cs typeface="Arial" panose="020B0604020202020204" pitchFamily="34" charset="0"/>
              </a:rPr>
            </a:br>
            <a:r>
              <a:rPr lang="sv-SE" sz="6600">
                <a:cs typeface="Arial" panose="020B0604020202020204" pitchFamily="34" charset="0"/>
              </a:rPr>
              <a:t>- barn och unga</a:t>
            </a:r>
            <a:endParaRPr lang="sv-SE"/>
          </a:p>
        </p:txBody>
      </p:sp>
      <p:sp>
        <p:nvSpPr>
          <p:cNvPr id="6" name="Rektangel 5">
            <a:extLst>
              <a:ext uri="{FF2B5EF4-FFF2-40B4-BE49-F238E27FC236}">
                <a16:creationId xmlns:a16="http://schemas.microsoft.com/office/drawing/2014/main" xmlns=""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xmlns=""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2538187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215900" y="6380105"/>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dirty="0">
                <a:latin typeface="Arial" panose="020B0604020202020204" pitchFamily="34" charset="0"/>
                <a:cs typeface="Arial" panose="020B0604020202020204" pitchFamily="34" charset="0"/>
              </a:rPr>
              <a:t>(Region Örebro län, 2017)</a:t>
            </a:r>
          </a:p>
        </p:txBody>
      </p:sp>
      <p:pic>
        <p:nvPicPr>
          <p:cNvPr id="5" name="Bildobjekt 4">
            <a:extLst>
              <a:ext uri="{FF2B5EF4-FFF2-40B4-BE49-F238E27FC236}">
                <a16:creationId xmlns:a16="http://schemas.microsoft.com/office/drawing/2014/main" xmlns="" id="{1D30F6BC-B366-43C1-9855-C8D919F09A5F}"/>
              </a:ext>
            </a:extLst>
          </p:cNvPr>
          <p:cNvPicPr>
            <a:picLocks noChangeAspect="1"/>
          </p:cNvPicPr>
          <p:nvPr/>
        </p:nvPicPr>
        <p:blipFill>
          <a:blip r:embed="rId4"/>
          <a:stretch>
            <a:fillRect/>
          </a:stretch>
        </p:blipFill>
        <p:spPr>
          <a:xfrm>
            <a:off x="2165427" y="364848"/>
            <a:ext cx="8301218" cy="4915481"/>
          </a:xfrm>
          <a:prstGeom prst="rect">
            <a:avLst/>
          </a:prstGeom>
        </p:spPr>
      </p:pic>
      <p:sp>
        <p:nvSpPr>
          <p:cNvPr id="6" name="Rektangel 5">
            <a:extLst>
              <a:ext uri="{FF2B5EF4-FFF2-40B4-BE49-F238E27FC236}">
                <a16:creationId xmlns:a16="http://schemas.microsoft.com/office/drawing/2014/main" xmlns="" id="{0B33A736-C10B-4D5C-9C37-634B09CD5089}"/>
              </a:ext>
            </a:extLst>
          </p:cNvPr>
          <p:cNvSpPr/>
          <p:nvPr/>
        </p:nvSpPr>
        <p:spPr>
          <a:xfrm>
            <a:off x="4229774" y="711200"/>
            <a:ext cx="1476759" cy="4030134"/>
          </a:xfrm>
          <a:prstGeom prst="rect">
            <a:avLst/>
          </a:prstGeom>
          <a:noFill/>
          <a:ln w="31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xmlns="" id="{387952E2-E782-4B3A-847A-E04C33087E0E}"/>
              </a:ext>
            </a:extLst>
          </p:cNvPr>
          <p:cNvSpPr txBox="1"/>
          <p:nvPr/>
        </p:nvSpPr>
        <p:spPr>
          <a:xfrm>
            <a:off x="3600527" y="5530594"/>
            <a:ext cx="5632373" cy="1169551"/>
          </a:xfrm>
          <a:prstGeom prst="rect">
            <a:avLst/>
          </a:prstGeom>
          <a:noFill/>
        </p:spPr>
        <p:txBody>
          <a:bodyPr wrap="square" rtlCol="0">
            <a:spAutoFit/>
          </a:bodyPr>
          <a:lstStyle/>
          <a:p>
            <a:r>
              <a:rPr lang="sv-SE" sz="1400" dirty="0"/>
              <a:t>Askersund: Gy 2 boendeort tjejer: 24 % och killar: 32 %</a:t>
            </a:r>
          </a:p>
          <a:p>
            <a:r>
              <a:rPr lang="sv-SE" sz="1400" dirty="0">
                <a:solidFill>
                  <a:srgbClr val="FF0000"/>
                </a:solidFill>
              </a:rPr>
              <a:t>Hallsberg: Gy boendeort tjejer: 24 % och killar: 36 %</a:t>
            </a:r>
          </a:p>
          <a:p>
            <a:r>
              <a:rPr lang="sv-SE" sz="1400" dirty="0"/>
              <a:t>Kumla: Gy 2 boendeort tjejer: 22 % och killar: 39 %</a:t>
            </a:r>
          </a:p>
          <a:p>
            <a:r>
              <a:rPr lang="sv-SE" sz="1400" dirty="0"/>
              <a:t>Laxå: Åk 7 totalt: 28 % Åk 9 totalt: 34 % Gy 2 boendeort totalt: 25 %</a:t>
            </a:r>
          </a:p>
          <a:p>
            <a:r>
              <a:rPr lang="sv-SE" sz="1400" dirty="0"/>
              <a:t>Lekeberg: Gy boendeort totalt: 20 %</a:t>
            </a:r>
          </a:p>
        </p:txBody>
      </p:sp>
    </p:spTree>
    <p:extLst>
      <p:ext uri="{BB962C8B-B14F-4D97-AF65-F5344CB8AC3E}">
        <p14:creationId xmlns:p14="http://schemas.microsoft.com/office/powerpoint/2010/main" val="501224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sv-SE" sz="3200" b="1">
              <a:latin typeface="Arial" panose="020B0604020202020204" pitchFamily="34" charset="0"/>
              <a:cs typeface="Arial" panose="020B0604020202020204" pitchFamily="34" charset="0"/>
            </a:endParaRPr>
          </a:p>
        </p:txBody>
      </p:sp>
      <p:sp>
        <p:nvSpPr>
          <p:cNvPr id="5" name="Rubrik 1">
            <a:extLst>
              <a:ext uri="{FF2B5EF4-FFF2-40B4-BE49-F238E27FC236}">
                <a16:creationId xmlns:a16="http://schemas.microsoft.com/office/drawing/2014/main" xmlns="" id="{B39AFF72-49C3-4644-9DB2-F5826A61CB64}"/>
              </a:ext>
            </a:extLst>
          </p:cNvPr>
          <p:cNvSpPr txBox="1">
            <a:spLocks/>
          </p:cNvSpPr>
          <p:nvPr/>
        </p:nvSpPr>
        <p:spPr>
          <a:xfrm>
            <a:off x="118723" y="6372865"/>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a:latin typeface="Arial" panose="020B0604020202020204" pitchFamily="34" charset="0"/>
                <a:cs typeface="Arial" panose="020B0604020202020204" pitchFamily="34" charset="0"/>
              </a:rPr>
              <a:t>(Region Örebro län, 2017)</a:t>
            </a:r>
          </a:p>
        </p:txBody>
      </p:sp>
      <p:pic>
        <p:nvPicPr>
          <p:cNvPr id="6" name="Bildobjekt 5">
            <a:extLst>
              <a:ext uri="{FF2B5EF4-FFF2-40B4-BE49-F238E27FC236}">
                <a16:creationId xmlns:a16="http://schemas.microsoft.com/office/drawing/2014/main" xmlns="" id="{0A2F9362-C692-4316-8431-1B6AEC1DF73F}"/>
              </a:ext>
            </a:extLst>
          </p:cNvPr>
          <p:cNvPicPr>
            <a:picLocks noChangeAspect="1"/>
          </p:cNvPicPr>
          <p:nvPr/>
        </p:nvPicPr>
        <p:blipFill>
          <a:blip r:embed="rId4"/>
          <a:stretch>
            <a:fillRect/>
          </a:stretch>
        </p:blipFill>
        <p:spPr>
          <a:xfrm>
            <a:off x="1890381" y="424636"/>
            <a:ext cx="8406765" cy="4910736"/>
          </a:xfrm>
          <a:prstGeom prst="rect">
            <a:avLst/>
          </a:prstGeom>
        </p:spPr>
      </p:pic>
      <p:sp>
        <p:nvSpPr>
          <p:cNvPr id="7" name="textruta 6">
            <a:extLst>
              <a:ext uri="{FF2B5EF4-FFF2-40B4-BE49-F238E27FC236}">
                <a16:creationId xmlns:a16="http://schemas.microsoft.com/office/drawing/2014/main" xmlns="" id="{06DA51F0-12BB-404B-BC89-49EE71D3206C}"/>
              </a:ext>
            </a:extLst>
          </p:cNvPr>
          <p:cNvSpPr txBox="1"/>
          <p:nvPr/>
        </p:nvSpPr>
        <p:spPr>
          <a:xfrm>
            <a:off x="3719181" y="5388817"/>
            <a:ext cx="8262767" cy="1169551"/>
          </a:xfrm>
          <a:prstGeom prst="rect">
            <a:avLst/>
          </a:prstGeom>
          <a:noFill/>
        </p:spPr>
        <p:txBody>
          <a:bodyPr wrap="square" rtlCol="0">
            <a:spAutoFit/>
          </a:bodyPr>
          <a:lstStyle/>
          <a:p>
            <a:r>
              <a:rPr lang="sv-SE" sz="1400" dirty="0"/>
              <a:t>Askersund: Gy 2 boendeort tjejer: 26 % och killar: 27 %</a:t>
            </a:r>
          </a:p>
          <a:p>
            <a:r>
              <a:rPr lang="sv-SE" sz="1400" dirty="0">
                <a:solidFill>
                  <a:srgbClr val="FF0000"/>
                </a:solidFill>
              </a:rPr>
              <a:t>Hallsberg: Gy boendeort tjejer: 43 % och killar: 36 %</a:t>
            </a:r>
          </a:p>
          <a:p>
            <a:r>
              <a:rPr lang="sv-SE" sz="1400" dirty="0"/>
              <a:t>Kumla: Gy 2 boendeort tjejer: 35 % och killar: 40 %</a:t>
            </a:r>
          </a:p>
          <a:p>
            <a:r>
              <a:rPr lang="sv-SE" sz="1400" dirty="0"/>
              <a:t>Laxå: Åk 7 totalt: 37 % Åk 9 totalt: 56 % Gy 2 boendeort totalt: 34 %</a:t>
            </a:r>
          </a:p>
          <a:p>
            <a:r>
              <a:rPr lang="sv-SE" sz="1400" dirty="0"/>
              <a:t>Lekeberg: Gy boendeort totalt: 37 %</a:t>
            </a:r>
          </a:p>
        </p:txBody>
      </p:sp>
      <p:sp>
        <p:nvSpPr>
          <p:cNvPr id="8" name="Rektangel 7">
            <a:extLst>
              <a:ext uri="{FF2B5EF4-FFF2-40B4-BE49-F238E27FC236}">
                <a16:creationId xmlns:a16="http://schemas.microsoft.com/office/drawing/2014/main" xmlns="" id="{75D5642F-5393-41AA-AB72-A7AA367252C9}"/>
              </a:ext>
            </a:extLst>
          </p:cNvPr>
          <p:cNvSpPr/>
          <p:nvPr/>
        </p:nvSpPr>
        <p:spPr>
          <a:xfrm>
            <a:off x="4053840" y="774028"/>
            <a:ext cx="1523001" cy="4184051"/>
          </a:xfrm>
          <a:prstGeom prst="rect">
            <a:avLst/>
          </a:prstGeom>
          <a:noFill/>
          <a:ln w="31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929736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304990" y="6380105"/>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a:latin typeface="Arial" panose="020B0604020202020204" pitchFamily="34" charset="0"/>
                <a:cs typeface="Arial" panose="020B0604020202020204" pitchFamily="34" charset="0"/>
              </a:rPr>
              <a:t>(Region Örebro län, 2017 – Egen bearbetning)</a:t>
            </a:r>
          </a:p>
        </p:txBody>
      </p:sp>
      <p:graphicFrame>
        <p:nvGraphicFramePr>
          <p:cNvPr id="5" name="Diagram 4">
            <a:extLst>
              <a:ext uri="{FF2B5EF4-FFF2-40B4-BE49-F238E27FC236}">
                <a16:creationId xmlns:a16="http://schemas.microsoft.com/office/drawing/2014/main" xmlns="" id="{87EFAF7A-01DB-45FD-A839-A393598D5F81}"/>
              </a:ext>
            </a:extLst>
          </p:cNvPr>
          <p:cNvGraphicFramePr>
            <a:graphicFrameLocks/>
          </p:cNvGraphicFramePr>
          <p:nvPr/>
        </p:nvGraphicFramePr>
        <p:xfrm>
          <a:off x="2081408" y="154902"/>
          <a:ext cx="8029184" cy="59373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41713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288057" y="6094923"/>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sv-SE" sz="1600" b="1">
              <a:latin typeface="Arial" panose="020B060402020202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xmlns="" id="{2A239676-B64F-4F16-B116-6DB0A6C7D3BB}"/>
              </a:ext>
            </a:extLst>
          </p:cNvPr>
          <p:cNvGraphicFramePr>
            <a:graphicFrameLocks/>
          </p:cNvGraphicFramePr>
          <p:nvPr/>
        </p:nvGraphicFramePr>
        <p:xfrm>
          <a:off x="2009104" y="285182"/>
          <a:ext cx="8204547" cy="5511452"/>
        </p:xfrm>
        <a:graphic>
          <a:graphicData uri="http://schemas.openxmlformats.org/drawingml/2006/chart">
            <c:chart xmlns:c="http://schemas.openxmlformats.org/drawingml/2006/chart" xmlns:r="http://schemas.openxmlformats.org/officeDocument/2006/relationships" r:id="rId4"/>
          </a:graphicData>
        </a:graphic>
      </p:graphicFrame>
      <p:sp>
        <p:nvSpPr>
          <p:cNvPr id="6" name="Rubrik 1">
            <a:extLst>
              <a:ext uri="{FF2B5EF4-FFF2-40B4-BE49-F238E27FC236}">
                <a16:creationId xmlns:a16="http://schemas.microsoft.com/office/drawing/2014/main" xmlns="" id="{79B7C5A2-98FF-4E76-9428-A29F1311F755}"/>
              </a:ext>
            </a:extLst>
          </p:cNvPr>
          <p:cNvSpPr txBox="1">
            <a:spLocks/>
          </p:cNvSpPr>
          <p:nvPr/>
        </p:nvSpPr>
        <p:spPr>
          <a:xfrm>
            <a:off x="304990" y="6380105"/>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a:latin typeface="Arial" panose="020B0604020202020204" pitchFamily="34" charset="0"/>
                <a:cs typeface="Arial" panose="020B0604020202020204" pitchFamily="34" charset="0"/>
              </a:rPr>
              <a:t>(Region Örebro län, 2017 – Egen bearbetning)</a:t>
            </a:r>
          </a:p>
        </p:txBody>
      </p:sp>
    </p:spTree>
    <p:extLst>
      <p:ext uri="{BB962C8B-B14F-4D97-AF65-F5344CB8AC3E}">
        <p14:creationId xmlns:p14="http://schemas.microsoft.com/office/powerpoint/2010/main" val="2156329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214360" y="615201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sv-SE" sz="3200" b="1">
              <a:latin typeface="Arial" panose="020B060402020202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xmlns="" id="{EB6E1D32-4C18-4C53-9703-2ECCC367FD6A}"/>
              </a:ext>
            </a:extLst>
          </p:cNvPr>
          <p:cNvGraphicFramePr>
            <a:graphicFrameLocks/>
          </p:cNvGraphicFramePr>
          <p:nvPr/>
        </p:nvGraphicFramePr>
        <p:xfrm>
          <a:off x="2009104" y="467038"/>
          <a:ext cx="8192021" cy="5486400"/>
        </p:xfrm>
        <a:graphic>
          <a:graphicData uri="http://schemas.openxmlformats.org/drawingml/2006/chart">
            <c:chart xmlns:c="http://schemas.openxmlformats.org/drawingml/2006/chart" xmlns:r="http://schemas.openxmlformats.org/officeDocument/2006/relationships" r:id="rId4"/>
          </a:graphicData>
        </a:graphic>
      </p:graphicFrame>
      <p:sp>
        <p:nvSpPr>
          <p:cNvPr id="6" name="Rubrik 1">
            <a:extLst>
              <a:ext uri="{FF2B5EF4-FFF2-40B4-BE49-F238E27FC236}">
                <a16:creationId xmlns:a16="http://schemas.microsoft.com/office/drawing/2014/main" xmlns="" id="{92751E14-4D1F-4A0C-AA35-61808CC092B6}"/>
              </a:ext>
            </a:extLst>
          </p:cNvPr>
          <p:cNvSpPr txBox="1">
            <a:spLocks/>
          </p:cNvSpPr>
          <p:nvPr/>
        </p:nvSpPr>
        <p:spPr>
          <a:xfrm>
            <a:off x="304990" y="6380105"/>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a:latin typeface="Arial" panose="020B0604020202020204" pitchFamily="34" charset="0"/>
                <a:cs typeface="Arial" panose="020B0604020202020204" pitchFamily="34" charset="0"/>
              </a:rPr>
              <a:t>(Region Örebro län, 2017 – Egen bearbetning)</a:t>
            </a:r>
          </a:p>
        </p:txBody>
      </p:sp>
    </p:spTree>
    <p:extLst>
      <p:ext uri="{BB962C8B-B14F-4D97-AF65-F5344CB8AC3E}">
        <p14:creationId xmlns:p14="http://schemas.microsoft.com/office/powerpoint/2010/main" val="696018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216695" y="6137418"/>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sv-SE" sz="3200" b="1">
              <a:latin typeface="Arial" panose="020B060402020202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xmlns="" id="{81B370DA-2664-4D02-9056-0B0406AA7122}"/>
              </a:ext>
            </a:extLst>
          </p:cNvPr>
          <p:cNvGraphicFramePr>
            <a:graphicFrameLocks/>
          </p:cNvGraphicFramePr>
          <p:nvPr/>
        </p:nvGraphicFramePr>
        <p:xfrm>
          <a:off x="2139156" y="301511"/>
          <a:ext cx="7913687" cy="5596129"/>
        </p:xfrm>
        <a:graphic>
          <a:graphicData uri="http://schemas.openxmlformats.org/drawingml/2006/chart">
            <c:chart xmlns:c="http://schemas.openxmlformats.org/drawingml/2006/chart" xmlns:r="http://schemas.openxmlformats.org/officeDocument/2006/relationships" r:id="rId4"/>
          </a:graphicData>
        </a:graphic>
      </p:graphicFrame>
      <p:sp>
        <p:nvSpPr>
          <p:cNvPr id="6" name="Rubrik 1">
            <a:extLst>
              <a:ext uri="{FF2B5EF4-FFF2-40B4-BE49-F238E27FC236}">
                <a16:creationId xmlns:a16="http://schemas.microsoft.com/office/drawing/2014/main" xmlns="" id="{F66A653D-A84D-4FEC-BE80-8D4DBD02D091}"/>
              </a:ext>
            </a:extLst>
          </p:cNvPr>
          <p:cNvSpPr txBox="1">
            <a:spLocks/>
          </p:cNvSpPr>
          <p:nvPr/>
        </p:nvSpPr>
        <p:spPr>
          <a:xfrm>
            <a:off x="304990" y="6380105"/>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a:latin typeface="Arial" panose="020B0604020202020204" pitchFamily="34" charset="0"/>
                <a:cs typeface="Arial" panose="020B0604020202020204" pitchFamily="34" charset="0"/>
              </a:rPr>
              <a:t>(Region Örebro län, 2017 – Egen bearbetning)</a:t>
            </a:r>
          </a:p>
        </p:txBody>
      </p:sp>
    </p:spTree>
    <p:extLst>
      <p:ext uri="{BB962C8B-B14F-4D97-AF65-F5344CB8AC3E}">
        <p14:creationId xmlns:p14="http://schemas.microsoft.com/office/powerpoint/2010/main" val="3606160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600891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sv-SE" sz="3200" b="1">
              <a:latin typeface="Arial" panose="020B060402020202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xmlns="" id="{44BE8636-AD99-4E19-946B-1224F4A238F4}"/>
              </a:ext>
            </a:extLst>
          </p:cNvPr>
          <p:cNvGraphicFramePr>
            <a:graphicFrameLocks/>
          </p:cNvGraphicFramePr>
          <p:nvPr/>
        </p:nvGraphicFramePr>
        <p:xfrm>
          <a:off x="2009104" y="371191"/>
          <a:ext cx="7825485" cy="5693663"/>
        </p:xfrm>
        <a:graphic>
          <a:graphicData uri="http://schemas.openxmlformats.org/drawingml/2006/chart">
            <c:chart xmlns:c="http://schemas.openxmlformats.org/drawingml/2006/chart" xmlns:r="http://schemas.openxmlformats.org/officeDocument/2006/relationships" r:id="rId4"/>
          </a:graphicData>
        </a:graphic>
      </p:graphicFrame>
      <p:sp>
        <p:nvSpPr>
          <p:cNvPr id="6" name="Rubrik 1">
            <a:extLst>
              <a:ext uri="{FF2B5EF4-FFF2-40B4-BE49-F238E27FC236}">
                <a16:creationId xmlns:a16="http://schemas.microsoft.com/office/drawing/2014/main" xmlns="" id="{56DF7F9B-9D0A-435D-B57C-426094FDAA3B}"/>
              </a:ext>
            </a:extLst>
          </p:cNvPr>
          <p:cNvSpPr txBox="1">
            <a:spLocks/>
          </p:cNvSpPr>
          <p:nvPr/>
        </p:nvSpPr>
        <p:spPr>
          <a:xfrm>
            <a:off x="304990" y="6380105"/>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a:latin typeface="Arial" panose="020B0604020202020204" pitchFamily="34" charset="0"/>
                <a:cs typeface="Arial" panose="020B0604020202020204" pitchFamily="34" charset="0"/>
              </a:rPr>
              <a:t>(Region Örebro län, 2017 – Egen bearbetning)</a:t>
            </a:r>
          </a:p>
        </p:txBody>
      </p:sp>
    </p:spTree>
    <p:extLst>
      <p:ext uri="{BB962C8B-B14F-4D97-AF65-F5344CB8AC3E}">
        <p14:creationId xmlns:p14="http://schemas.microsoft.com/office/powerpoint/2010/main" val="1144619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87057" y="6126105"/>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sv-SE" sz="3200" b="1">
              <a:latin typeface="Arial" panose="020B060402020202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xmlns="" id="{ED04FA85-6230-4EE1-8A2F-45D7F3D4000B}"/>
              </a:ext>
            </a:extLst>
          </p:cNvPr>
          <p:cNvGraphicFramePr>
            <a:graphicFrameLocks/>
          </p:cNvGraphicFramePr>
          <p:nvPr/>
        </p:nvGraphicFramePr>
        <p:xfrm>
          <a:off x="2009104" y="371191"/>
          <a:ext cx="8242126" cy="5686816"/>
        </p:xfrm>
        <a:graphic>
          <a:graphicData uri="http://schemas.openxmlformats.org/drawingml/2006/chart">
            <c:chart xmlns:c="http://schemas.openxmlformats.org/drawingml/2006/chart" xmlns:r="http://schemas.openxmlformats.org/officeDocument/2006/relationships" r:id="rId4"/>
          </a:graphicData>
        </a:graphic>
      </p:graphicFrame>
      <p:sp>
        <p:nvSpPr>
          <p:cNvPr id="6" name="Rubrik 1">
            <a:extLst>
              <a:ext uri="{FF2B5EF4-FFF2-40B4-BE49-F238E27FC236}">
                <a16:creationId xmlns:a16="http://schemas.microsoft.com/office/drawing/2014/main" xmlns="" id="{504E5F2E-7E5C-433F-B18A-1EF6176A8FF7}"/>
              </a:ext>
            </a:extLst>
          </p:cNvPr>
          <p:cNvSpPr txBox="1">
            <a:spLocks/>
          </p:cNvSpPr>
          <p:nvPr/>
        </p:nvSpPr>
        <p:spPr>
          <a:xfrm>
            <a:off x="304990" y="6380105"/>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a:latin typeface="Arial" panose="020B0604020202020204" pitchFamily="34" charset="0"/>
                <a:cs typeface="Arial" panose="020B0604020202020204" pitchFamily="34" charset="0"/>
              </a:rPr>
              <a:t>(Region Örebro län, 2017 – Egen bearbetning)</a:t>
            </a:r>
          </a:p>
        </p:txBody>
      </p:sp>
    </p:spTree>
    <p:extLst>
      <p:ext uri="{BB962C8B-B14F-4D97-AF65-F5344CB8AC3E}">
        <p14:creationId xmlns:p14="http://schemas.microsoft.com/office/powerpoint/2010/main" val="514410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321923" y="6024505"/>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sv-SE" sz="3200" b="1">
              <a:latin typeface="Arial" panose="020B060402020202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xmlns="" id="{EED60F10-D7E6-4075-B72F-8C8117BF86D4}"/>
              </a:ext>
            </a:extLst>
          </p:cNvPr>
          <p:cNvGraphicFramePr>
            <a:graphicFrameLocks/>
          </p:cNvGraphicFramePr>
          <p:nvPr/>
        </p:nvGraphicFramePr>
        <p:xfrm>
          <a:off x="2009104" y="371191"/>
          <a:ext cx="8066760" cy="5661764"/>
        </p:xfrm>
        <a:graphic>
          <a:graphicData uri="http://schemas.openxmlformats.org/drawingml/2006/chart">
            <c:chart xmlns:c="http://schemas.openxmlformats.org/drawingml/2006/chart" xmlns:r="http://schemas.openxmlformats.org/officeDocument/2006/relationships" r:id="rId4"/>
          </a:graphicData>
        </a:graphic>
      </p:graphicFrame>
      <p:sp>
        <p:nvSpPr>
          <p:cNvPr id="6" name="Rubrik 1">
            <a:extLst>
              <a:ext uri="{FF2B5EF4-FFF2-40B4-BE49-F238E27FC236}">
                <a16:creationId xmlns:a16="http://schemas.microsoft.com/office/drawing/2014/main" xmlns="" id="{5BCF476C-5526-49F5-AC58-30A9AD84CDAB}"/>
              </a:ext>
            </a:extLst>
          </p:cNvPr>
          <p:cNvSpPr txBox="1">
            <a:spLocks/>
          </p:cNvSpPr>
          <p:nvPr/>
        </p:nvSpPr>
        <p:spPr>
          <a:xfrm>
            <a:off x="304990" y="6380105"/>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a:latin typeface="Arial" panose="020B0604020202020204" pitchFamily="34" charset="0"/>
                <a:cs typeface="Arial" panose="020B0604020202020204" pitchFamily="34" charset="0"/>
              </a:rPr>
              <a:t>(Region Örebro län, 2017 – Egen bearbetning)</a:t>
            </a:r>
          </a:p>
        </p:txBody>
      </p:sp>
    </p:spTree>
    <p:extLst>
      <p:ext uri="{BB962C8B-B14F-4D97-AF65-F5344CB8AC3E}">
        <p14:creationId xmlns:p14="http://schemas.microsoft.com/office/powerpoint/2010/main" val="3292326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panose="020B0604020202020204" pitchFamily="34" charset="0"/>
                <a:cs typeface="Arial" panose="020B0604020202020204" pitchFamily="34" charset="0"/>
              </a:rPr>
              <a:t>STRATEGI 2025 </a:t>
            </a:r>
          </a:p>
          <a:p>
            <a:endParaRPr lang="sv-SE" sz="3200" b="1">
              <a:latin typeface="Arial" panose="020B0604020202020204" pitchFamily="34" charset="0"/>
              <a:cs typeface="Arial" panose="020B0604020202020204" pitchFamily="34" charset="0"/>
            </a:endParaRPr>
          </a:p>
        </p:txBody>
      </p:sp>
      <p:pic>
        <p:nvPicPr>
          <p:cNvPr id="5" name="Bildobjekt 4">
            <a:extLst>
              <a:ext uri="{FF2B5EF4-FFF2-40B4-BE49-F238E27FC236}">
                <a16:creationId xmlns:a16="http://schemas.microsoft.com/office/drawing/2014/main" xmlns="" id="{48760E0C-F5C3-4707-8F1C-B8D3329F6A4A}"/>
              </a:ext>
            </a:extLst>
          </p:cNvPr>
          <p:cNvPicPr>
            <a:picLocks noChangeAspect="1"/>
          </p:cNvPicPr>
          <p:nvPr/>
        </p:nvPicPr>
        <p:blipFill>
          <a:blip r:embed="rId4"/>
          <a:stretch>
            <a:fillRect/>
          </a:stretch>
        </p:blipFill>
        <p:spPr>
          <a:xfrm>
            <a:off x="1124144" y="1234640"/>
            <a:ext cx="8053330" cy="5440362"/>
          </a:xfrm>
          <a:prstGeom prst="rect">
            <a:avLst/>
          </a:prstGeom>
        </p:spPr>
      </p:pic>
    </p:spTree>
    <p:extLst>
      <p:ext uri="{BB962C8B-B14F-4D97-AF65-F5344CB8AC3E}">
        <p14:creationId xmlns:p14="http://schemas.microsoft.com/office/powerpoint/2010/main" val="2202273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sv-SE" sz="3200" b="1">
              <a:latin typeface="Arial" panose="020B0604020202020204" pitchFamily="34" charset="0"/>
              <a:cs typeface="Arial" panose="020B0604020202020204" pitchFamily="34" charset="0"/>
            </a:endParaRPr>
          </a:p>
        </p:txBody>
      </p:sp>
      <p:sp>
        <p:nvSpPr>
          <p:cNvPr id="5" name="Rubrik 1">
            <a:extLst>
              <a:ext uri="{FF2B5EF4-FFF2-40B4-BE49-F238E27FC236}">
                <a16:creationId xmlns:a16="http://schemas.microsoft.com/office/drawing/2014/main" xmlns="" id="{071BCCCA-2219-4F9D-8F7E-F7901850D0B9}"/>
              </a:ext>
            </a:extLst>
          </p:cNvPr>
          <p:cNvSpPr txBox="1">
            <a:spLocks/>
          </p:cNvSpPr>
          <p:nvPr/>
        </p:nvSpPr>
        <p:spPr>
          <a:xfrm>
            <a:off x="305628" y="371190"/>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panose="020B0604020202020204" pitchFamily="34" charset="0"/>
                <a:cs typeface="Arial" panose="020B0604020202020204" pitchFamily="34" charset="0"/>
              </a:rPr>
              <a:t>ÖVERVIKT/FETMA</a:t>
            </a:r>
          </a:p>
        </p:txBody>
      </p:sp>
      <p:graphicFrame>
        <p:nvGraphicFramePr>
          <p:cNvPr id="7" name="Diagram 6">
            <a:extLst>
              <a:ext uri="{FF2B5EF4-FFF2-40B4-BE49-F238E27FC236}">
                <a16:creationId xmlns:a16="http://schemas.microsoft.com/office/drawing/2014/main" xmlns="" id="{311FBC1B-99CA-46F7-A8AC-1E089CE43BC6}"/>
              </a:ext>
            </a:extLst>
          </p:cNvPr>
          <p:cNvGraphicFramePr>
            <a:graphicFrameLocks/>
          </p:cNvGraphicFramePr>
          <p:nvPr>
            <p:extLst>
              <p:ext uri="{D42A27DB-BD31-4B8C-83A1-F6EECF244321}">
                <p14:modId xmlns:p14="http://schemas.microsoft.com/office/powerpoint/2010/main" val="1666821225"/>
              </p:ext>
            </p:extLst>
          </p:nvPr>
        </p:nvGraphicFramePr>
        <p:xfrm>
          <a:off x="1623914" y="712166"/>
          <a:ext cx="8944172" cy="5637724"/>
        </p:xfrm>
        <a:graphic>
          <a:graphicData uri="http://schemas.openxmlformats.org/drawingml/2006/chart">
            <c:chart xmlns:c="http://schemas.openxmlformats.org/drawingml/2006/chart" xmlns:r="http://schemas.openxmlformats.org/officeDocument/2006/relationships" r:id="rId4"/>
          </a:graphicData>
        </a:graphic>
      </p:graphicFrame>
      <p:sp>
        <p:nvSpPr>
          <p:cNvPr id="8" name="Rubrik 1">
            <a:extLst>
              <a:ext uri="{FF2B5EF4-FFF2-40B4-BE49-F238E27FC236}">
                <a16:creationId xmlns:a16="http://schemas.microsoft.com/office/drawing/2014/main" xmlns="" id="{B36BD7AE-4EE4-4411-AA00-AC377E49E0D1}"/>
              </a:ext>
            </a:extLst>
          </p:cNvPr>
          <p:cNvSpPr txBox="1">
            <a:spLocks/>
          </p:cNvSpPr>
          <p:nvPr/>
        </p:nvSpPr>
        <p:spPr>
          <a:xfrm>
            <a:off x="304990" y="6380105"/>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a:latin typeface="Arial" panose="020B0604020202020204" pitchFamily="34" charset="0"/>
                <a:cs typeface="Arial" panose="020B0604020202020204" pitchFamily="34" charset="0"/>
              </a:rPr>
              <a:t>(ELSA, 2018-2019)</a:t>
            </a:r>
          </a:p>
        </p:txBody>
      </p:sp>
    </p:spTree>
    <p:extLst>
      <p:ext uri="{BB962C8B-B14F-4D97-AF65-F5344CB8AC3E}">
        <p14:creationId xmlns:p14="http://schemas.microsoft.com/office/powerpoint/2010/main" val="697088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96A058DD-0A75-4E5C-829F-3CB5E33E9A55}"/>
              </a:ext>
            </a:extLst>
          </p:cNvPr>
          <p:cNvSpPr>
            <a:spLocks noGrp="1"/>
          </p:cNvSpPr>
          <p:nvPr>
            <p:ph type="ctrTitle"/>
          </p:nvPr>
        </p:nvSpPr>
        <p:spPr>
          <a:xfrm>
            <a:off x="735914" y="1477962"/>
            <a:ext cx="6836738" cy="2767484"/>
          </a:xfrm>
        </p:spPr>
        <p:txBody>
          <a:bodyPr/>
          <a:lstStyle/>
          <a:p>
            <a:r>
              <a:rPr lang="sv-SE" sz="6600">
                <a:cs typeface="Arial" panose="020B0604020202020204" pitchFamily="34" charset="0"/>
              </a:rPr>
              <a:t>Hälsa och levnadsvanor</a:t>
            </a:r>
            <a:br>
              <a:rPr lang="sv-SE" sz="6600">
                <a:cs typeface="Arial" panose="020B0604020202020204" pitchFamily="34" charset="0"/>
              </a:rPr>
            </a:br>
            <a:r>
              <a:rPr lang="sv-SE" sz="6600">
                <a:cs typeface="Arial" panose="020B0604020202020204" pitchFamily="34" charset="0"/>
              </a:rPr>
              <a:t>- 30 till 69 år</a:t>
            </a:r>
            <a:endParaRPr lang="sv-SE"/>
          </a:p>
        </p:txBody>
      </p:sp>
      <p:sp>
        <p:nvSpPr>
          <p:cNvPr id="6" name="Rektangel 5">
            <a:extLst>
              <a:ext uri="{FF2B5EF4-FFF2-40B4-BE49-F238E27FC236}">
                <a16:creationId xmlns:a16="http://schemas.microsoft.com/office/drawing/2014/main" xmlns=""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xmlns=""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184426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panose="020B0604020202020204" pitchFamily="34" charset="0"/>
                <a:cs typeface="Arial" panose="020B0604020202020204" pitchFamily="34" charset="0"/>
              </a:rPr>
              <a:t>ALLMÄN HÄLSA</a:t>
            </a:r>
          </a:p>
        </p:txBody>
      </p:sp>
      <p:graphicFrame>
        <p:nvGraphicFramePr>
          <p:cNvPr id="5" name="Diagram 4">
            <a:extLst>
              <a:ext uri="{FF2B5EF4-FFF2-40B4-BE49-F238E27FC236}">
                <a16:creationId xmlns:a16="http://schemas.microsoft.com/office/drawing/2014/main" xmlns="" id="{A5A8C47A-797B-4194-B99F-DC40D2D5E3A5}"/>
              </a:ext>
            </a:extLst>
          </p:cNvPr>
          <p:cNvGraphicFramePr>
            <a:graphicFrameLocks/>
          </p:cNvGraphicFramePr>
          <p:nvPr>
            <p:extLst>
              <p:ext uri="{D42A27DB-BD31-4B8C-83A1-F6EECF244321}">
                <p14:modId xmlns:p14="http://schemas.microsoft.com/office/powerpoint/2010/main" val="1363574473"/>
              </p:ext>
            </p:extLst>
          </p:nvPr>
        </p:nvGraphicFramePr>
        <p:xfrm>
          <a:off x="784504" y="992401"/>
          <a:ext cx="9858095" cy="4069296"/>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ruta 5">
            <a:extLst>
              <a:ext uri="{FF2B5EF4-FFF2-40B4-BE49-F238E27FC236}">
                <a16:creationId xmlns:a16="http://schemas.microsoft.com/office/drawing/2014/main" xmlns="" id="{7A10C140-406E-4690-B78C-E2123B55D0E2}"/>
              </a:ext>
            </a:extLst>
          </p:cNvPr>
          <p:cNvSpPr txBox="1"/>
          <p:nvPr/>
        </p:nvSpPr>
        <p:spPr>
          <a:xfrm>
            <a:off x="118723" y="6317532"/>
            <a:ext cx="2489257" cy="338554"/>
          </a:xfrm>
          <a:prstGeom prst="rect">
            <a:avLst/>
          </a:prstGeom>
          <a:noFill/>
        </p:spPr>
        <p:txBody>
          <a:bodyPr wrap="square" rtlCol="0">
            <a:spAutoFit/>
          </a:bodyPr>
          <a:lstStyle/>
          <a:p>
            <a:pPr defTabSz="457200"/>
            <a:r>
              <a:rPr lang="sv-SE" sz="1600" b="1">
                <a:solidFill>
                  <a:prstClr val="black"/>
                </a:solidFill>
                <a:latin typeface="Calibri"/>
              </a:rPr>
              <a:t>(Region Örebro län, 2018)</a:t>
            </a:r>
          </a:p>
        </p:txBody>
      </p:sp>
      <p:graphicFrame>
        <p:nvGraphicFramePr>
          <p:cNvPr id="7" name="Tabell 6">
            <a:extLst>
              <a:ext uri="{FF2B5EF4-FFF2-40B4-BE49-F238E27FC236}">
                <a16:creationId xmlns:a16="http://schemas.microsoft.com/office/drawing/2014/main" xmlns="" id="{DC761401-7E59-4009-A1F0-F4219D60B643}"/>
              </a:ext>
            </a:extLst>
          </p:cNvPr>
          <p:cNvGraphicFramePr>
            <a:graphicFrameLocks noGrp="1"/>
          </p:cNvGraphicFramePr>
          <p:nvPr>
            <p:extLst>
              <p:ext uri="{D42A27DB-BD31-4B8C-83A1-F6EECF244321}">
                <p14:modId xmlns:p14="http://schemas.microsoft.com/office/powerpoint/2010/main" val="3623303550"/>
              </p:ext>
            </p:extLst>
          </p:nvPr>
        </p:nvGraphicFramePr>
        <p:xfrm>
          <a:off x="3489960" y="5205012"/>
          <a:ext cx="5212079" cy="1112520"/>
        </p:xfrm>
        <a:graphic>
          <a:graphicData uri="http://schemas.openxmlformats.org/drawingml/2006/table">
            <a:tbl>
              <a:tblPr firstRow="1" bandRow="1"/>
              <a:tblGrid>
                <a:gridCol w="1249680">
                  <a:extLst>
                    <a:ext uri="{9D8B030D-6E8A-4147-A177-3AD203B41FA5}">
                      <a16:colId xmlns:a16="http://schemas.microsoft.com/office/drawing/2014/main" xmlns="" val="596928691"/>
                    </a:ext>
                  </a:extLst>
                </a:gridCol>
                <a:gridCol w="1026160">
                  <a:extLst>
                    <a:ext uri="{9D8B030D-6E8A-4147-A177-3AD203B41FA5}">
                      <a16:colId xmlns:a16="http://schemas.microsoft.com/office/drawing/2014/main" xmlns="" val="2293033525"/>
                    </a:ext>
                  </a:extLst>
                </a:gridCol>
                <a:gridCol w="934720">
                  <a:extLst>
                    <a:ext uri="{9D8B030D-6E8A-4147-A177-3AD203B41FA5}">
                      <a16:colId xmlns:a16="http://schemas.microsoft.com/office/drawing/2014/main" xmlns="" val="1278609441"/>
                    </a:ext>
                  </a:extLst>
                </a:gridCol>
                <a:gridCol w="1046480">
                  <a:extLst>
                    <a:ext uri="{9D8B030D-6E8A-4147-A177-3AD203B41FA5}">
                      <a16:colId xmlns:a16="http://schemas.microsoft.com/office/drawing/2014/main" xmlns="" val="680710949"/>
                    </a:ext>
                  </a:extLst>
                </a:gridCol>
                <a:gridCol w="955039">
                  <a:extLst>
                    <a:ext uri="{9D8B030D-6E8A-4147-A177-3AD203B41FA5}">
                      <a16:colId xmlns:a16="http://schemas.microsoft.com/office/drawing/2014/main" xmlns="" val="1049907826"/>
                    </a:ext>
                  </a:extLst>
                </a:gridCol>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a:t>Hallsberg</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a:t>2004</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a:t>2008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a:t>2012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a:t>2017</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3274207274"/>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Kvinnor</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70%</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69%</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68%</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73%</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2489899408"/>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Män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74%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69%</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72%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dirty="0"/>
                        <a:t>75%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489184621"/>
                  </a:ext>
                </a:extLst>
              </a:tr>
            </a:tbl>
          </a:graphicData>
        </a:graphic>
      </p:graphicFrame>
    </p:spTree>
    <p:extLst>
      <p:ext uri="{BB962C8B-B14F-4D97-AF65-F5344CB8AC3E}">
        <p14:creationId xmlns:p14="http://schemas.microsoft.com/office/powerpoint/2010/main" val="2068078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313596"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panose="020B0604020202020204" pitchFamily="34" charset="0"/>
                <a:cs typeface="Arial" panose="020B0604020202020204" pitchFamily="34" charset="0"/>
              </a:rPr>
              <a:t>ÖVERVIKT/FETMA</a:t>
            </a:r>
          </a:p>
        </p:txBody>
      </p:sp>
      <p:graphicFrame>
        <p:nvGraphicFramePr>
          <p:cNvPr id="5" name="Diagram 4">
            <a:extLst>
              <a:ext uri="{FF2B5EF4-FFF2-40B4-BE49-F238E27FC236}">
                <a16:creationId xmlns:a16="http://schemas.microsoft.com/office/drawing/2014/main" xmlns="" id="{62233454-78F8-4199-92D8-725C79531FA7}"/>
              </a:ext>
            </a:extLst>
          </p:cNvPr>
          <p:cNvGraphicFramePr>
            <a:graphicFrameLocks/>
          </p:cNvGraphicFramePr>
          <p:nvPr>
            <p:extLst>
              <p:ext uri="{D42A27DB-BD31-4B8C-83A1-F6EECF244321}">
                <p14:modId xmlns:p14="http://schemas.microsoft.com/office/powerpoint/2010/main" val="220532826"/>
              </p:ext>
            </p:extLst>
          </p:nvPr>
        </p:nvGraphicFramePr>
        <p:xfrm>
          <a:off x="773409" y="1147988"/>
          <a:ext cx="10064173" cy="4203501"/>
        </p:xfrm>
        <a:graphic>
          <a:graphicData uri="http://schemas.openxmlformats.org/drawingml/2006/chart">
            <c:chart xmlns:c="http://schemas.openxmlformats.org/drawingml/2006/chart" xmlns:r="http://schemas.openxmlformats.org/officeDocument/2006/relationships" r:id="rId4"/>
          </a:graphicData>
        </a:graphic>
      </p:graphicFrame>
      <p:pic>
        <p:nvPicPr>
          <p:cNvPr id="2" name="Bildobjekt 1">
            <a:extLst>
              <a:ext uri="{FF2B5EF4-FFF2-40B4-BE49-F238E27FC236}">
                <a16:creationId xmlns:a16="http://schemas.microsoft.com/office/drawing/2014/main" xmlns="" id="{0532827E-FA78-4ACF-8744-189C10C4F371}"/>
              </a:ext>
            </a:extLst>
          </p:cNvPr>
          <p:cNvPicPr>
            <a:picLocks noChangeAspect="1"/>
          </p:cNvPicPr>
          <p:nvPr/>
        </p:nvPicPr>
        <p:blipFill>
          <a:blip r:embed="rId5"/>
          <a:stretch>
            <a:fillRect/>
          </a:stretch>
        </p:blipFill>
        <p:spPr>
          <a:xfrm>
            <a:off x="172077" y="6270382"/>
            <a:ext cx="2523963" cy="432854"/>
          </a:xfrm>
          <a:prstGeom prst="rect">
            <a:avLst/>
          </a:prstGeom>
        </p:spPr>
      </p:pic>
      <p:graphicFrame>
        <p:nvGraphicFramePr>
          <p:cNvPr id="6" name="Tabell 5">
            <a:extLst>
              <a:ext uri="{FF2B5EF4-FFF2-40B4-BE49-F238E27FC236}">
                <a16:creationId xmlns:a16="http://schemas.microsoft.com/office/drawing/2014/main" xmlns="" id="{40845E68-A2BE-4921-9AA8-534D14D28A67}"/>
              </a:ext>
            </a:extLst>
          </p:cNvPr>
          <p:cNvGraphicFramePr>
            <a:graphicFrameLocks noGrp="1"/>
          </p:cNvGraphicFramePr>
          <p:nvPr>
            <p:extLst>
              <p:ext uri="{D42A27DB-BD31-4B8C-83A1-F6EECF244321}">
                <p14:modId xmlns:p14="http://schemas.microsoft.com/office/powerpoint/2010/main" val="4273610750"/>
              </p:ext>
            </p:extLst>
          </p:nvPr>
        </p:nvGraphicFramePr>
        <p:xfrm>
          <a:off x="3574405" y="5351489"/>
          <a:ext cx="5043190" cy="1126977"/>
        </p:xfrm>
        <a:graphic>
          <a:graphicData uri="http://schemas.openxmlformats.org/drawingml/2006/table">
            <a:tbl>
              <a:tblPr firstRow="1" bandRow="1"/>
              <a:tblGrid>
                <a:gridCol w="1192751">
                  <a:extLst>
                    <a:ext uri="{9D8B030D-6E8A-4147-A177-3AD203B41FA5}">
                      <a16:colId xmlns:a16="http://schemas.microsoft.com/office/drawing/2014/main" xmlns="" val="596928691"/>
                    </a:ext>
                  </a:extLst>
                </a:gridCol>
                <a:gridCol w="1049409">
                  <a:extLst>
                    <a:ext uri="{9D8B030D-6E8A-4147-A177-3AD203B41FA5}">
                      <a16:colId xmlns:a16="http://schemas.microsoft.com/office/drawing/2014/main" xmlns="" val="2293033525"/>
                    </a:ext>
                  </a:extLst>
                </a:gridCol>
                <a:gridCol w="812195">
                  <a:extLst>
                    <a:ext uri="{9D8B030D-6E8A-4147-A177-3AD203B41FA5}">
                      <a16:colId xmlns:a16="http://schemas.microsoft.com/office/drawing/2014/main" xmlns="" val="1278609441"/>
                    </a:ext>
                  </a:extLst>
                </a:gridCol>
                <a:gridCol w="930339">
                  <a:extLst>
                    <a:ext uri="{9D8B030D-6E8A-4147-A177-3AD203B41FA5}">
                      <a16:colId xmlns:a16="http://schemas.microsoft.com/office/drawing/2014/main" xmlns="" val="680710949"/>
                    </a:ext>
                  </a:extLst>
                </a:gridCol>
                <a:gridCol w="1058496">
                  <a:extLst>
                    <a:ext uri="{9D8B030D-6E8A-4147-A177-3AD203B41FA5}">
                      <a16:colId xmlns:a16="http://schemas.microsoft.com/office/drawing/2014/main" xmlns="" val="1049907826"/>
                    </a:ext>
                  </a:extLst>
                </a:gridCol>
              </a:tblGrid>
              <a:tr h="38529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a:t>Hallsberg</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a:t>2004</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a:t>2008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a:t>2012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a:t>2017</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3274207274"/>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Kvinnor</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55%</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55%</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59%</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59%</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2489899408"/>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Män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68%</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74%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a:t>77%</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dirty="0"/>
                        <a:t>72%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489184621"/>
                  </a:ext>
                </a:extLst>
              </a:tr>
            </a:tbl>
          </a:graphicData>
        </a:graphic>
      </p:graphicFrame>
    </p:spTree>
    <p:extLst>
      <p:ext uri="{BB962C8B-B14F-4D97-AF65-F5344CB8AC3E}">
        <p14:creationId xmlns:p14="http://schemas.microsoft.com/office/powerpoint/2010/main" val="1276498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panose="020B0604020202020204" pitchFamily="34" charset="0"/>
                <a:cs typeface="Arial" panose="020B0604020202020204" pitchFamily="34" charset="0"/>
              </a:rPr>
              <a:t>FYSISK AKTIVITET</a:t>
            </a:r>
          </a:p>
        </p:txBody>
      </p:sp>
      <p:graphicFrame>
        <p:nvGraphicFramePr>
          <p:cNvPr id="5" name="Diagram 4">
            <a:extLst>
              <a:ext uri="{FF2B5EF4-FFF2-40B4-BE49-F238E27FC236}">
                <a16:creationId xmlns:a16="http://schemas.microsoft.com/office/drawing/2014/main" xmlns="" id="{D8303E06-E058-4613-A315-D4E1DCB8E87F}"/>
              </a:ext>
            </a:extLst>
          </p:cNvPr>
          <p:cNvGraphicFramePr>
            <a:graphicFrameLocks/>
          </p:cNvGraphicFramePr>
          <p:nvPr>
            <p:extLst>
              <p:ext uri="{D42A27DB-BD31-4B8C-83A1-F6EECF244321}">
                <p14:modId xmlns:p14="http://schemas.microsoft.com/office/powerpoint/2010/main" val="3568365381"/>
              </p:ext>
            </p:extLst>
          </p:nvPr>
        </p:nvGraphicFramePr>
        <p:xfrm>
          <a:off x="784114" y="1154908"/>
          <a:ext cx="9871185" cy="42531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ell 5">
            <a:extLst>
              <a:ext uri="{FF2B5EF4-FFF2-40B4-BE49-F238E27FC236}">
                <a16:creationId xmlns:a16="http://schemas.microsoft.com/office/drawing/2014/main" xmlns="" id="{F05BBC7E-AF44-48E6-B0DE-B93FFD73C61B}"/>
              </a:ext>
            </a:extLst>
          </p:cNvPr>
          <p:cNvGraphicFramePr>
            <a:graphicFrameLocks noGrp="1"/>
          </p:cNvGraphicFramePr>
          <p:nvPr>
            <p:extLst>
              <p:ext uri="{D42A27DB-BD31-4B8C-83A1-F6EECF244321}">
                <p14:modId xmlns:p14="http://schemas.microsoft.com/office/powerpoint/2010/main" val="1562418830"/>
              </p:ext>
            </p:extLst>
          </p:nvPr>
        </p:nvGraphicFramePr>
        <p:xfrm>
          <a:off x="3797210" y="5404281"/>
          <a:ext cx="3844992" cy="927262"/>
        </p:xfrm>
        <a:graphic>
          <a:graphicData uri="http://schemas.openxmlformats.org/drawingml/2006/table">
            <a:tbl>
              <a:tblPr firstRow="1" bandRow="1"/>
              <a:tblGrid>
                <a:gridCol w="1281664">
                  <a:extLst>
                    <a:ext uri="{9D8B030D-6E8A-4147-A177-3AD203B41FA5}">
                      <a16:colId xmlns:a16="http://schemas.microsoft.com/office/drawing/2014/main" xmlns="" val="3546325068"/>
                    </a:ext>
                  </a:extLst>
                </a:gridCol>
                <a:gridCol w="1281664">
                  <a:extLst>
                    <a:ext uri="{9D8B030D-6E8A-4147-A177-3AD203B41FA5}">
                      <a16:colId xmlns:a16="http://schemas.microsoft.com/office/drawing/2014/main" xmlns="" val="3109596134"/>
                    </a:ext>
                  </a:extLst>
                </a:gridCol>
                <a:gridCol w="1281664">
                  <a:extLst>
                    <a:ext uri="{9D8B030D-6E8A-4147-A177-3AD203B41FA5}">
                      <a16:colId xmlns:a16="http://schemas.microsoft.com/office/drawing/2014/main" xmlns="" val="2365795191"/>
                    </a:ext>
                  </a:extLst>
                </a:gridCol>
              </a:tblGrid>
              <a:tr h="31766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Örebro län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Kvinnor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Män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2328742430"/>
                  </a:ext>
                </a:extLst>
              </a:tr>
              <a:tr h="2427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30-49 år</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69</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68</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3837582422"/>
                  </a:ext>
                </a:extLst>
              </a:tr>
              <a:tr h="2427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50-69 år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67</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dirty="0"/>
                        <a:t>64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184884522"/>
                  </a:ext>
                </a:extLst>
              </a:tr>
            </a:tbl>
          </a:graphicData>
        </a:graphic>
      </p:graphicFrame>
      <p:pic>
        <p:nvPicPr>
          <p:cNvPr id="2" name="Bildobjekt 1">
            <a:extLst>
              <a:ext uri="{FF2B5EF4-FFF2-40B4-BE49-F238E27FC236}">
                <a16:creationId xmlns:a16="http://schemas.microsoft.com/office/drawing/2014/main" xmlns="" id="{FCA6B45C-99E2-4CA1-A0B8-2E278A112836}"/>
              </a:ext>
            </a:extLst>
          </p:cNvPr>
          <p:cNvPicPr>
            <a:picLocks noChangeAspect="1"/>
          </p:cNvPicPr>
          <p:nvPr/>
        </p:nvPicPr>
        <p:blipFill>
          <a:blip r:embed="rId5"/>
          <a:stretch>
            <a:fillRect/>
          </a:stretch>
        </p:blipFill>
        <p:spPr>
          <a:xfrm>
            <a:off x="119033" y="6331543"/>
            <a:ext cx="2523963" cy="432854"/>
          </a:xfrm>
          <a:prstGeom prst="rect">
            <a:avLst/>
          </a:prstGeom>
        </p:spPr>
      </p:pic>
    </p:spTree>
    <p:extLst>
      <p:ext uri="{BB962C8B-B14F-4D97-AF65-F5344CB8AC3E}">
        <p14:creationId xmlns:p14="http://schemas.microsoft.com/office/powerpoint/2010/main" val="654482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panose="020B0604020202020204" pitchFamily="34" charset="0"/>
                <a:cs typeface="Arial" panose="020B0604020202020204" pitchFamily="34" charset="0"/>
              </a:rPr>
              <a:t>STILLASITTANDE FRITID</a:t>
            </a:r>
          </a:p>
        </p:txBody>
      </p:sp>
      <p:graphicFrame>
        <p:nvGraphicFramePr>
          <p:cNvPr id="5" name="Diagram 4">
            <a:extLst>
              <a:ext uri="{FF2B5EF4-FFF2-40B4-BE49-F238E27FC236}">
                <a16:creationId xmlns:a16="http://schemas.microsoft.com/office/drawing/2014/main" xmlns="" id="{2131E80E-177C-4361-AAB3-16770EDB5D2E}"/>
              </a:ext>
            </a:extLst>
          </p:cNvPr>
          <p:cNvGraphicFramePr>
            <a:graphicFrameLocks/>
          </p:cNvGraphicFramePr>
          <p:nvPr>
            <p:extLst>
              <p:ext uri="{D42A27DB-BD31-4B8C-83A1-F6EECF244321}">
                <p14:modId xmlns:p14="http://schemas.microsoft.com/office/powerpoint/2010/main" val="4006777942"/>
              </p:ext>
            </p:extLst>
          </p:nvPr>
        </p:nvGraphicFramePr>
        <p:xfrm>
          <a:off x="1058067" y="1117832"/>
          <a:ext cx="9660733" cy="42775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ell 5">
            <a:extLst>
              <a:ext uri="{FF2B5EF4-FFF2-40B4-BE49-F238E27FC236}">
                <a16:creationId xmlns:a16="http://schemas.microsoft.com/office/drawing/2014/main" xmlns="" id="{60518DF1-B7EE-4F4F-8FEB-E143324A4C9A}"/>
              </a:ext>
            </a:extLst>
          </p:cNvPr>
          <p:cNvGraphicFramePr>
            <a:graphicFrameLocks noGrp="1"/>
          </p:cNvGraphicFramePr>
          <p:nvPr>
            <p:extLst>
              <p:ext uri="{D42A27DB-BD31-4B8C-83A1-F6EECF244321}">
                <p14:modId xmlns:p14="http://schemas.microsoft.com/office/powerpoint/2010/main" val="1338922205"/>
              </p:ext>
            </p:extLst>
          </p:nvPr>
        </p:nvGraphicFramePr>
        <p:xfrm>
          <a:off x="3965937" y="5395339"/>
          <a:ext cx="3844992" cy="927262"/>
        </p:xfrm>
        <a:graphic>
          <a:graphicData uri="http://schemas.openxmlformats.org/drawingml/2006/table">
            <a:tbl>
              <a:tblPr firstRow="1" bandRow="1"/>
              <a:tblGrid>
                <a:gridCol w="1281664">
                  <a:extLst>
                    <a:ext uri="{9D8B030D-6E8A-4147-A177-3AD203B41FA5}">
                      <a16:colId xmlns:a16="http://schemas.microsoft.com/office/drawing/2014/main" xmlns="" val="3546325068"/>
                    </a:ext>
                  </a:extLst>
                </a:gridCol>
                <a:gridCol w="1281664">
                  <a:extLst>
                    <a:ext uri="{9D8B030D-6E8A-4147-A177-3AD203B41FA5}">
                      <a16:colId xmlns:a16="http://schemas.microsoft.com/office/drawing/2014/main" xmlns="" val="3109596134"/>
                    </a:ext>
                  </a:extLst>
                </a:gridCol>
                <a:gridCol w="1281664">
                  <a:extLst>
                    <a:ext uri="{9D8B030D-6E8A-4147-A177-3AD203B41FA5}">
                      <a16:colId xmlns:a16="http://schemas.microsoft.com/office/drawing/2014/main" xmlns="" val="2365795191"/>
                    </a:ext>
                  </a:extLst>
                </a:gridCol>
              </a:tblGrid>
              <a:tr h="31766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Örebro län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Kvinnor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Män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2328742430"/>
                  </a:ext>
                </a:extLst>
              </a:tr>
              <a:tr h="2427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30-49 år</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11</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19</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3837582422"/>
                  </a:ext>
                </a:extLst>
              </a:tr>
              <a:tr h="2427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50-69 år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8</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dirty="0"/>
                        <a:t>14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184884522"/>
                  </a:ext>
                </a:extLst>
              </a:tr>
            </a:tbl>
          </a:graphicData>
        </a:graphic>
      </p:graphicFrame>
      <p:pic>
        <p:nvPicPr>
          <p:cNvPr id="2" name="Bildobjekt 1">
            <a:extLst>
              <a:ext uri="{FF2B5EF4-FFF2-40B4-BE49-F238E27FC236}">
                <a16:creationId xmlns:a16="http://schemas.microsoft.com/office/drawing/2014/main" xmlns="" id="{C664EF0D-ACE6-4624-AE5C-27D02D99AB3E}"/>
              </a:ext>
            </a:extLst>
          </p:cNvPr>
          <p:cNvPicPr>
            <a:picLocks noChangeAspect="1"/>
          </p:cNvPicPr>
          <p:nvPr/>
        </p:nvPicPr>
        <p:blipFill>
          <a:blip r:embed="rId5"/>
          <a:stretch>
            <a:fillRect/>
          </a:stretch>
        </p:blipFill>
        <p:spPr>
          <a:xfrm>
            <a:off x="291999" y="6322601"/>
            <a:ext cx="2523963" cy="432854"/>
          </a:xfrm>
          <a:prstGeom prst="rect">
            <a:avLst/>
          </a:prstGeom>
        </p:spPr>
      </p:pic>
    </p:spTree>
    <p:extLst>
      <p:ext uri="{BB962C8B-B14F-4D97-AF65-F5344CB8AC3E}">
        <p14:creationId xmlns:p14="http://schemas.microsoft.com/office/powerpoint/2010/main" val="210068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96A058DD-0A75-4E5C-829F-3CB5E33E9A55}"/>
              </a:ext>
            </a:extLst>
          </p:cNvPr>
          <p:cNvSpPr>
            <a:spLocks noGrp="1"/>
          </p:cNvSpPr>
          <p:nvPr>
            <p:ph type="ctrTitle"/>
          </p:nvPr>
        </p:nvSpPr>
        <p:spPr>
          <a:xfrm>
            <a:off x="735914" y="1477962"/>
            <a:ext cx="7555830" cy="2767484"/>
          </a:xfrm>
        </p:spPr>
        <p:txBody>
          <a:bodyPr/>
          <a:lstStyle/>
          <a:p>
            <a:r>
              <a:rPr lang="sv-SE" sz="6600">
                <a:cs typeface="Arial" panose="020B0604020202020204" pitchFamily="34" charset="0"/>
              </a:rPr>
              <a:t>Hälsa och levnadsvanor</a:t>
            </a:r>
            <a:br>
              <a:rPr lang="sv-SE" sz="6600">
                <a:cs typeface="Arial" panose="020B0604020202020204" pitchFamily="34" charset="0"/>
              </a:rPr>
            </a:br>
            <a:r>
              <a:rPr lang="sv-SE" sz="6600">
                <a:cs typeface="Arial" panose="020B0604020202020204" pitchFamily="34" charset="0"/>
              </a:rPr>
              <a:t>- 70 år och äldre</a:t>
            </a:r>
            <a:endParaRPr lang="sv-SE"/>
          </a:p>
        </p:txBody>
      </p:sp>
      <p:sp>
        <p:nvSpPr>
          <p:cNvPr id="6" name="Rektangel 5">
            <a:extLst>
              <a:ext uri="{FF2B5EF4-FFF2-40B4-BE49-F238E27FC236}">
                <a16:creationId xmlns:a16="http://schemas.microsoft.com/office/drawing/2014/main" xmlns=""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xmlns=""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65011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panose="020B0604020202020204" pitchFamily="34" charset="0"/>
                <a:cs typeface="Arial" panose="020B0604020202020204" pitchFamily="34" charset="0"/>
              </a:rPr>
              <a:t>ALLMÄN HÄLSA</a:t>
            </a:r>
          </a:p>
        </p:txBody>
      </p:sp>
      <p:pic>
        <p:nvPicPr>
          <p:cNvPr id="2" name="Bildobjekt 1">
            <a:extLst>
              <a:ext uri="{FF2B5EF4-FFF2-40B4-BE49-F238E27FC236}">
                <a16:creationId xmlns:a16="http://schemas.microsoft.com/office/drawing/2014/main" xmlns="" id="{C664EF0D-ACE6-4624-AE5C-27D02D99AB3E}"/>
              </a:ext>
            </a:extLst>
          </p:cNvPr>
          <p:cNvPicPr>
            <a:picLocks noChangeAspect="1"/>
          </p:cNvPicPr>
          <p:nvPr/>
        </p:nvPicPr>
        <p:blipFill>
          <a:blip r:embed="rId4"/>
          <a:stretch>
            <a:fillRect/>
          </a:stretch>
        </p:blipFill>
        <p:spPr>
          <a:xfrm>
            <a:off x="291999" y="6322601"/>
            <a:ext cx="2523963" cy="432854"/>
          </a:xfrm>
          <a:prstGeom prst="rect">
            <a:avLst/>
          </a:prstGeom>
        </p:spPr>
      </p:pic>
      <p:graphicFrame>
        <p:nvGraphicFramePr>
          <p:cNvPr id="7" name="Diagram 6">
            <a:extLst>
              <a:ext uri="{FF2B5EF4-FFF2-40B4-BE49-F238E27FC236}">
                <a16:creationId xmlns:a16="http://schemas.microsoft.com/office/drawing/2014/main" xmlns="" id="{605472AD-69DC-4BAE-9BF5-A390B58FC86E}"/>
              </a:ext>
            </a:extLst>
          </p:cNvPr>
          <p:cNvGraphicFramePr>
            <a:graphicFrameLocks/>
          </p:cNvGraphicFramePr>
          <p:nvPr>
            <p:extLst>
              <p:ext uri="{D42A27DB-BD31-4B8C-83A1-F6EECF244321}">
                <p14:modId xmlns:p14="http://schemas.microsoft.com/office/powerpoint/2010/main" val="3374794693"/>
              </p:ext>
            </p:extLst>
          </p:nvPr>
        </p:nvGraphicFramePr>
        <p:xfrm>
          <a:off x="1135838" y="1069402"/>
          <a:ext cx="9760761" cy="41331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Tabell 7">
            <a:extLst>
              <a:ext uri="{FF2B5EF4-FFF2-40B4-BE49-F238E27FC236}">
                <a16:creationId xmlns:a16="http://schemas.microsoft.com/office/drawing/2014/main" xmlns="" id="{9FB733CD-022C-4BB7-BBC6-34BB6CD0F45C}"/>
              </a:ext>
            </a:extLst>
          </p:cNvPr>
          <p:cNvGraphicFramePr>
            <a:graphicFrameLocks noGrp="1"/>
          </p:cNvGraphicFramePr>
          <p:nvPr>
            <p:extLst>
              <p:ext uri="{D42A27DB-BD31-4B8C-83A1-F6EECF244321}">
                <p14:modId xmlns:p14="http://schemas.microsoft.com/office/powerpoint/2010/main" val="2705568815"/>
              </p:ext>
            </p:extLst>
          </p:nvPr>
        </p:nvGraphicFramePr>
        <p:xfrm>
          <a:off x="3721103" y="5202589"/>
          <a:ext cx="4590229" cy="990153"/>
        </p:xfrm>
        <a:graphic>
          <a:graphicData uri="http://schemas.openxmlformats.org/drawingml/2006/table">
            <a:tbl>
              <a:tblPr firstRow="1" bandRow="1"/>
              <a:tblGrid>
                <a:gridCol w="1100581">
                  <a:extLst>
                    <a:ext uri="{9D8B030D-6E8A-4147-A177-3AD203B41FA5}">
                      <a16:colId xmlns:a16="http://schemas.microsoft.com/office/drawing/2014/main" xmlns="" val="596928691"/>
                    </a:ext>
                  </a:extLst>
                </a:gridCol>
                <a:gridCol w="861858">
                  <a:extLst>
                    <a:ext uri="{9D8B030D-6E8A-4147-A177-3AD203B41FA5}">
                      <a16:colId xmlns:a16="http://schemas.microsoft.com/office/drawing/2014/main" xmlns="" val="2293033525"/>
                    </a:ext>
                  </a:extLst>
                </a:gridCol>
                <a:gridCol w="865071">
                  <a:extLst>
                    <a:ext uri="{9D8B030D-6E8A-4147-A177-3AD203B41FA5}">
                      <a16:colId xmlns:a16="http://schemas.microsoft.com/office/drawing/2014/main" xmlns="" val="1278609441"/>
                    </a:ext>
                  </a:extLst>
                </a:gridCol>
                <a:gridCol w="921625">
                  <a:extLst>
                    <a:ext uri="{9D8B030D-6E8A-4147-A177-3AD203B41FA5}">
                      <a16:colId xmlns:a16="http://schemas.microsoft.com/office/drawing/2014/main" xmlns="" val="680710949"/>
                    </a:ext>
                  </a:extLst>
                </a:gridCol>
                <a:gridCol w="841094">
                  <a:extLst>
                    <a:ext uri="{9D8B030D-6E8A-4147-A177-3AD203B41FA5}">
                      <a16:colId xmlns:a16="http://schemas.microsoft.com/office/drawing/2014/main" xmlns="" val="1049907826"/>
                    </a:ext>
                  </a:extLst>
                </a:gridCol>
              </a:tblGrid>
              <a:tr h="33005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Hallsberg</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2004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2008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2012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2017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3274207274"/>
                  </a:ext>
                </a:extLst>
              </a:tr>
              <a:tr h="3300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Kvinnor</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sv-SE" sz="1400"/>
                        <a:t>55</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sv-SE" sz="1400"/>
                        <a:t>49</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sv-SE" sz="1400"/>
                        <a:t>58</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sv-SE" sz="1400" dirty="0"/>
                        <a:t>58</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2489899408"/>
                  </a:ext>
                </a:extLst>
              </a:tr>
              <a:tr h="3300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Män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sv-SE" sz="1400"/>
                        <a:t>54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sv-SE" sz="1400"/>
                        <a:t>42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sv-SE" sz="1400"/>
                        <a:t>50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sv-SE" sz="1400" dirty="0"/>
                        <a:t>60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489184621"/>
                  </a:ext>
                </a:extLst>
              </a:tr>
            </a:tbl>
          </a:graphicData>
        </a:graphic>
      </p:graphicFrame>
    </p:spTree>
    <p:extLst>
      <p:ext uri="{BB962C8B-B14F-4D97-AF65-F5344CB8AC3E}">
        <p14:creationId xmlns:p14="http://schemas.microsoft.com/office/powerpoint/2010/main" val="52733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panose="020B0604020202020204" pitchFamily="34" charset="0"/>
                <a:cs typeface="Arial" panose="020B0604020202020204" pitchFamily="34" charset="0"/>
              </a:rPr>
              <a:t>FYSISK AKTIVITET</a:t>
            </a:r>
          </a:p>
        </p:txBody>
      </p:sp>
      <p:pic>
        <p:nvPicPr>
          <p:cNvPr id="2" name="Bildobjekt 1">
            <a:extLst>
              <a:ext uri="{FF2B5EF4-FFF2-40B4-BE49-F238E27FC236}">
                <a16:creationId xmlns:a16="http://schemas.microsoft.com/office/drawing/2014/main" xmlns="" id="{C664EF0D-ACE6-4624-AE5C-27D02D99AB3E}"/>
              </a:ext>
            </a:extLst>
          </p:cNvPr>
          <p:cNvPicPr>
            <a:picLocks noChangeAspect="1"/>
          </p:cNvPicPr>
          <p:nvPr/>
        </p:nvPicPr>
        <p:blipFill>
          <a:blip r:embed="rId4"/>
          <a:stretch>
            <a:fillRect/>
          </a:stretch>
        </p:blipFill>
        <p:spPr>
          <a:xfrm>
            <a:off x="291999" y="6322601"/>
            <a:ext cx="2523963" cy="432854"/>
          </a:xfrm>
          <a:prstGeom prst="rect">
            <a:avLst/>
          </a:prstGeom>
        </p:spPr>
      </p:pic>
      <p:graphicFrame>
        <p:nvGraphicFramePr>
          <p:cNvPr id="7" name="Platshållare för innehåll 9">
            <a:extLst>
              <a:ext uri="{FF2B5EF4-FFF2-40B4-BE49-F238E27FC236}">
                <a16:creationId xmlns:a16="http://schemas.microsoft.com/office/drawing/2014/main" xmlns="" id="{257D3918-BECA-46A4-8610-2864D36C27B0}"/>
              </a:ext>
            </a:extLst>
          </p:cNvPr>
          <p:cNvGraphicFramePr>
            <a:graphicFrameLocks/>
          </p:cNvGraphicFramePr>
          <p:nvPr>
            <p:extLst>
              <p:ext uri="{D42A27DB-BD31-4B8C-83A1-F6EECF244321}">
                <p14:modId xmlns:p14="http://schemas.microsoft.com/office/powerpoint/2010/main" val="1428262644"/>
              </p:ext>
            </p:extLst>
          </p:nvPr>
        </p:nvGraphicFramePr>
        <p:xfrm>
          <a:off x="791979" y="1042368"/>
          <a:ext cx="10064173" cy="451717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Tabell 7">
            <a:extLst>
              <a:ext uri="{FF2B5EF4-FFF2-40B4-BE49-F238E27FC236}">
                <a16:creationId xmlns:a16="http://schemas.microsoft.com/office/drawing/2014/main" xmlns="" id="{66A9D8F9-052F-4C22-A14E-FD14D59C78E5}"/>
              </a:ext>
            </a:extLst>
          </p:cNvPr>
          <p:cNvGraphicFramePr>
            <a:graphicFrameLocks noGrp="1"/>
          </p:cNvGraphicFramePr>
          <p:nvPr>
            <p:extLst>
              <p:ext uri="{D42A27DB-BD31-4B8C-83A1-F6EECF244321}">
                <p14:modId xmlns:p14="http://schemas.microsoft.com/office/powerpoint/2010/main" val="686063664"/>
              </p:ext>
            </p:extLst>
          </p:nvPr>
        </p:nvGraphicFramePr>
        <p:xfrm>
          <a:off x="3901569" y="5559547"/>
          <a:ext cx="3844992" cy="927262"/>
        </p:xfrm>
        <a:graphic>
          <a:graphicData uri="http://schemas.openxmlformats.org/drawingml/2006/table">
            <a:tbl>
              <a:tblPr firstRow="1" bandRow="1"/>
              <a:tblGrid>
                <a:gridCol w="1281664">
                  <a:extLst>
                    <a:ext uri="{9D8B030D-6E8A-4147-A177-3AD203B41FA5}">
                      <a16:colId xmlns:a16="http://schemas.microsoft.com/office/drawing/2014/main" xmlns="" val="3546325068"/>
                    </a:ext>
                  </a:extLst>
                </a:gridCol>
                <a:gridCol w="1281664">
                  <a:extLst>
                    <a:ext uri="{9D8B030D-6E8A-4147-A177-3AD203B41FA5}">
                      <a16:colId xmlns:a16="http://schemas.microsoft.com/office/drawing/2014/main" xmlns="" val="3109596134"/>
                    </a:ext>
                  </a:extLst>
                </a:gridCol>
                <a:gridCol w="1281664">
                  <a:extLst>
                    <a:ext uri="{9D8B030D-6E8A-4147-A177-3AD203B41FA5}">
                      <a16:colId xmlns:a16="http://schemas.microsoft.com/office/drawing/2014/main" xmlns="" val="2365795191"/>
                    </a:ext>
                  </a:extLst>
                </a:gridCol>
              </a:tblGrid>
              <a:tr h="31766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Örebro län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Kvinnor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Män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2328742430"/>
                  </a:ext>
                </a:extLst>
              </a:tr>
              <a:tr h="2427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70-84 år</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52</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60</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3837582422"/>
                  </a:ext>
                </a:extLst>
              </a:tr>
              <a:tr h="2427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85+ år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16</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dirty="0"/>
                        <a:t>29</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184884522"/>
                  </a:ext>
                </a:extLst>
              </a:tr>
            </a:tbl>
          </a:graphicData>
        </a:graphic>
      </p:graphicFrame>
    </p:spTree>
    <p:extLst>
      <p:ext uri="{BB962C8B-B14F-4D97-AF65-F5344CB8AC3E}">
        <p14:creationId xmlns:p14="http://schemas.microsoft.com/office/powerpoint/2010/main" val="11386354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STILLASITTANDE FRITID</a:t>
            </a:r>
          </a:p>
        </p:txBody>
      </p:sp>
      <p:pic>
        <p:nvPicPr>
          <p:cNvPr id="2" name="Bildobjekt 1">
            <a:extLst>
              <a:ext uri="{FF2B5EF4-FFF2-40B4-BE49-F238E27FC236}">
                <a16:creationId xmlns:a16="http://schemas.microsoft.com/office/drawing/2014/main" xmlns="" id="{C664EF0D-ACE6-4624-AE5C-27D02D99AB3E}"/>
              </a:ext>
            </a:extLst>
          </p:cNvPr>
          <p:cNvPicPr>
            <a:picLocks noChangeAspect="1"/>
          </p:cNvPicPr>
          <p:nvPr/>
        </p:nvPicPr>
        <p:blipFill>
          <a:blip r:embed="rId4"/>
          <a:stretch>
            <a:fillRect/>
          </a:stretch>
        </p:blipFill>
        <p:spPr>
          <a:xfrm>
            <a:off x="291999" y="6322601"/>
            <a:ext cx="2523963" cy="432854"/>
          </a:xfrm>
          <a:prstGeom prst="rect">
            <a:avLst/>
          </a:prstGeom>
        </p:spPr>
      </p:pic>
      <p:graphicFrame>
        <p:nvGraphicFramePr>
          <p:cNvPr id="9" name="Platshållare för innehåll 9">
            <a:extLst>
              <a:ext uri="{FF2B5EF4-FFF2-40B4-BE49-F238E27FC236}">
                <a16:creationId xmlns:a16="http://schemas.microsoft.com/office/drawing/2014/main" xmlns="" id="{1365A621-6462-42CF-A6FF-FE9586298C5D}"/>
              </a:ext>
            </a:extLst>
          </p:cNvPr>
          <p:cNvGraphicFramePr>
            <a:graphicFrameLocks/>
          </p:cNvGraphicFramePr>
          <p:nvPr>
            <p:extLst>
              <p:ext uri="{D42A27DB-BD31-4B8C-83A1-F6EECF244321}">
                <p14:modId xmlns:p14="http://schemas.microsoft.com/office/powerpoint/2010/main" val="3793224597"/>
              </p:ext>
            </p:extLst>
          </p:nvPr>
        </p:nvGraphicFramePr>
        <p:xfrm>
          <a:off x="796182" y="988573"/>
          <a:ext cx="9897217" cy="433877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Tabell 9">
            <a:extLst>
              <a:ext uri="{FF2B5EF4-FFF2-40B4-BE49-F238E27FC236}">
                <a16:creationId xmlns:a16="http://schemas.microsoft.com/office/drawing/2014/main" xmlns="" id="{8B5E4E9B-AD88-4054-8D12-FB062092AA6F}"/>
              </a:ext>
            </a:extLst>
          </p:cNvPr>
          <p:cNvGraphicFramePr>
            <a:graphicFrameLocks noGrp="1"/>
          </p:cNvGraphicFramePr>
          <p:nvPr>
            <p:extLst>
              <p:ext uri="{D42A27DB-BD31-4B8C-83A1-F6EECF244321}">
                <p14:modId xmlns:p14="http://schemas.microsoft.com/office/powerpoint/2010/main" val="3168130306"/>
              </p:ext>
            </p:extLst>
          </p:nvPr>
        </p:nvGraphicFramePr>
        <p:xfrm>
          <a:off x="3822294" y="5388685"/>
          <a:ext cx="3844992" cy="927262"/>
        </p:xfrm>
        <a:graphic>
          <a:graphicData uri="http://schemas.openxmlformats.org/drawingml/2006/table">
            <a:tbl>
              <a:tblPr firstRow="1" bandRow="1"/>
              <a:tblGrid>
                <a:gridCol w="1281664">
                  <a:extLst>
                    <a:ext uri="{9D8B030D-6E8A-4147-A177-3AD203B41FA5}">
                      <a16:colId xmlns:a16="http://schemas.microsoft.com/office/drawing/2014/main" xmlns="" val="3546325068"/>
                    </a:ext>
                  </a:extLst>
                </a:gridCol>
                <a:gridCol w="1281664">
                  <a:extLst>
                    <a:ext uri="{9D8B030D-6E8A-4147-A177-3AD203B41FA5}">
                      <a16:colId xmlns:a16="http://schemas.microsoft.com/office/drawing/2014/main" xmlns="" val="3109596134"/>
                    </a:ext>
                  </a:extLst>
                </a:gridCol>
                <a:gridCol w="1281664">
                  <a:extLst>
                    <a:ext uri="{9D8B030D-6E8A-4147-A177-3AD203B41FA5}">
                      <a16:colId xmlns:a16="http://schemas.microsoft.com/office/drawing/2014/main" xmlns="" val="2365795191"/>
                    </a:ext>
                  </a:extLst>
                </a:gridCol>
              </a:tblGrid>
              <a:tr h="31766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Örebro län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Kvinnor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400"/>
                        <a:t>Män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2328742430"/>
                  </a:ext>
                </a:extLst>
              </a:tr>
              <a:tr h="2427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70-84 år</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6</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9</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3837582422"/>
                  </a:ext>
                </a:extLst>
              </a:tr>
              <a:tr h="2427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85 år+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a:t>26</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sv-SE" sz="1400" dirty="0"/>
                        <a:t>17</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184884522"/>
                  </a:ext>
                </a:extLst>
              </a:tr>
            </a:tbl>
          </a:graphicData>
        </a:graphic>
      </p:graphicFrame>
    </p:spTree>
    <p:extLst>
      <p:ext uri="{BB962C8B-B14F-4D97-AF65-F5344CB8AC3E}">
        <p14:creationId xmlns:p14="http://schemas.microsoft.com/office/powerpoint/2010/main" val="3857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96A058DD-0A75-4E5C-829F-3CB5E33E9A55}"/>
              </a:ext>
            </a:extLst>
          </p:cNvPr>
          <p:cNvSpPr>
            <a:spLocks noGrp="1"/>
          </p:cNvSpPr>
          <p:nvPr>
            <p:ph type="ctrTitle"/>
          </p:nvPr>
        </p:nvSpPr>
        <p:spPr/>
        <p:txBody>
          <a:bodyPr/>
          <a:lstStyle/>
          <a:p>
            <a:r>
              <a:rPr lang="sv-SE" sz="6600">
                <a:cs typeface="Arial" panose="020B0604020202020204" pitchFamily="34" charset="0"/>
              </a:rPr>
              <a:t/>
            </a:r>
            <a:br>
              <a:rPr lang="sv-SE" sz="6600">
                <a:cs typeface="Arial" panose="020B0604020202020204" pitchFamily="34" charset="0"/>
              </a:rPr>
            </a:br>
            <a:r>
              <a:rPr lang="sv-SE" sz="6600">
                <a:cs typeface="Arial" panose="020B0604020202020204" pitchFamily="34" charset="0"/>
              </a:rPr>
              <a:t>Om rapporten</a:t>
            </a:r>
            <a:endParaRPr lang="sv-SE"/>
          </a:p>
        </p:txBody>
      </p:sp>
      <p:sp>
        <p:nvSpPr>
          <p:cNvPr id="6" name="Rektangel 5">
            <a:extLst>
              <a:ext uri="{FF2B5EF4-FFF2-40B4-BE49-F238E27FC236}">
                <a16:creationId xmlns:a16="http://schemas.microsoft.com/office/drawing/2014/main" xmlns=""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xmlns=""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25041554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96A058DD-0A75-4E5C-829F-3CB5E33E9A55}"/>
              </a:ext>
            </a:extLst>
          </p:cNvPr>
          <p:cNvSpPr>
            <a:spLocks noGrp="1"/>
          </p:cNvSpPr>
          <p:nvPr>
            <p:ph type="ctrTitle"/>
          </p:nvPr>
        </p:nvSpPr>
        <p:spPr>
          <a:xfrm>
            <a:off x="735914" y="1477962"/>
            <a:ext cx="7555830" cy="2767484"/>
          </a:xfrm>
        </p:spPr>
        <p:txBody>
          <a:bodyPr/>
          <a:lstStyle/>
          <a:p>
            <a:r>
              <a:rPr lang="sv-SE" sz="6600">
                <a:cs typeface="Arial" panose="020B0604020202020204" pitchFamily="34" charset="0"/>
              </a:rPr>
              <a:t>Idrott och föreningsliv</a:t>
            </a:r>
            <a:endParaRPr lang="sv-SE"/>
          </a:p>
        </p:txBody>
      </p:sp>
      <p:sp>
        <p:nvSpPr>
          <p:cNvPr id="6" name="Rektangel 5">
            <a:extLst>
              <a:ext uri="{FF2B5EF4-FFF2-40B4-BE49-F238E27FC236}">
                <a16:creationId xmlns:a16="http://schemas.microsoft.com/office/drawing/2014/main" xmlns=""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xmlns=""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13292192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IDROTTSFÖRENINGAR</a:t>
            </a:r>
          </a:p>
        </p:txBody>
      </p:sp>
      <p:sp>
        <p:nvSpPr>
          <p:cNvPr id="6" name="Rektangel 5">
            <a:extLst>
              <a:ext uri="{FF2B5EF4-FFF2-40B4-BE49-F238E27FC236}">
                <a16:creationId xmlns:a16="http://schemas.microsoft.com/office/drawing/2014/main" xmlns="" id="{18BDCEA9-9972-4AC9-8895-98BA61E04024}"/>
              </a:ext>
            </a:extLst>
          </p:cNvPr>
          <p:cNvSpPr/>
          <p:nvPr/>
        </p:nvSpPr>
        <p:spPr>
          <a:xfrm>
            <a:off x="118723" y="6317532"/>
            <a:ext cx="2593915" cy="338554"/>
          </a:xfrm>
          <a:prstGeom prst="rect">
            <a:avLst/>
          </a:prstGeom>
        </p:spPr>
        <p:txBody>
          <a:bodyPr wrap="none">
            <a:spAutoFit/>
          </a:bodyPr>
          <a:lstStyle/>
          <a:p>
            <a:pPr defTabSz="457200"/>
            <a:r>
              <a:rPr lang="sv-SE" sz="1600" b="1" dirty="0">
                <a:solidFill>
                  <a:prstClr val="black"/>
                </a:solidFill>
                <a:latin typeface="Calibri"/>
              </a:rPr>
              <a:t>(Riksidrottsförbundet, 2019)</a:t>
            </a:r>
            <a:endParaRPr lang="sv-SE" sz="1600" dirty="0">
              <a:solidFill>
                <a:prstClr val="black"/>
              </a:solidFill>
              <a:latin typeface="Calibri"/>
            </a:endParaRPr>
          </a:p>
        </p:txBody>
      </p:sp>
      <p:graphicFrame>
        <p:nvGraphicFramePr>
          <p:cNvPr id="2" name="Tabell 1">
            <a:extLst>
              <a:ext uri="{FF2B5EF4-FFF2-40B4-BE49-F238E27FC236}">
                <a16:creationId xmlns:a16="http://schemas.microsoft.com/office/drawing/2014/main" xmlns="" id="{278F7E28-734E-47AD-AF71-091354E6322F}"/>
              </a:ext>
            </a:extLst>
          </p:cNvPr>
          <p:cNvGraphicFramePr>
            <a:graphicFrameLocks noGrp="1"/>
          </p:cNvGraphicFramePr>
          <p:nvPr>
            <p:extLst>
              <p:ext uri="{D42A27DB-BD31-4B8C-83A1-F6EECF244321}">
                <p14:modId xmlns:p14="http://schemas.microsoft.com/office/powerpoint/2010/main" val="3707238003"/>
              </p:ext>
            </p:extLst>
          </p:nvPr>
        </p:nvGraphicFramePr>
        <p:xfrm>
          <a:off x="1771227" y="1499054"/>
          <a:ext cx="8649546" cy="3859892"/>
        </p:xfrm>
        <a:graphic>
          <a:graphicData uri="http://schemas.openxmlformats.org/drawingml/2006/table">
            <a:tbl>
              <a:tblPr firstRow="1" bandRow="1"/>
              <a:tblGrid>
                <a:gridCol w="2275513">
                  <a:extLst>
                    <a:ext uri="{9D8B030D-6E8A-4147-A177-3AD203B41FA5}">
                      <a16:colId xmlns:a16="http://schemas.microsoft.com/office/drawing/2014/main" xmlns="" val="1570287476"/>
                    </a:ext>
                  </a:extLst>
                </a:gridCol>
                <a:gridCol w="2275513">
                  <a:extLst>
                    <a:ext uri="{9D8B030D-6E8A-4147-A177-3AD203B41FA5}">
                      <a16:colId xmlns:a16="http://schemas.microsoft.com/office/drawing/2014/main" xmlns="" val="1620997829"/>
                    </a:ext>
                  </a:extLst>
                </a:gridCol>
                <a:gridCol w="2168485">
                  <a:extLst>
                    <a:ext uri="{9D8B030D-6E8A-4147-A177-3AD203B41FA5}">
                      <a16:colId xmlns:a16="http://schemas.microsoft.com/office/drawing/2014/main" xmlns="" val="1048059937"/>
                    </a:ext>
                  </a:extLst>
                </a:gridCol>
                <a:gridCol w="1930035">
                  <a:extLst>
                    <a:ext uri="{9D8B030D-6E8A-4147-A177-3AD203B41FA5}">
                      <a16:colId xmlns:a16="http://schemas.microsoft.com/office/drawing/2014/main" xmlns="" val="1309007133"/>
                    </a:ext>
                  </a:extLst>
                </a:gridCol>
              </a:tblGrid>
              <a:tr h="597185">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sv-SE" sz="1800" dirty="0"/>
                        <a:t>Kommuner</a:t>
                      </a:r>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sv-SE" sz="1800" dirty="0"/>
                        <a:t>Totalt antal IF</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sv-SE" sz="1800" dirty="0"/>
                        <a:t>LOK-rapporterande</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sv-SE" sz="1800" dirty="0"/>
                        <a:t>Folkbildnings-rapporterande IF</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1080723369"/>
                  </a:ext>
                </a:extLst>
              </a:tr>
              <a:tr h="4943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sv-SE" sz="1800" b="0" dirty="0"/>
                        <a:t>Askersund</a:t>
                      </a:r>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t>26(28)</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t>12(12</a:t>
                      </a:r>
                      <a:r>
                        <a:rPr lang="sv-SE" sz="1800" b="1" dirty="0"/>
                        <a:t>)</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solidFill>
                            <a:schemeClr val="tx1"/>
                          </a:solidFill>
                        </a:rPr>
                        <a:t>12(13)</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453040348"/>
                  </a:ext>
                </a:extLst>
              </a:tr>
              <a:tr h="4943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sv-SE" sz="1800" b="1" dirty="0"/>
                        <a:t>Hallsberg</a:t>
                      </a:r>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1" dirty="0"/>
                        <a:t>45(45)</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1" dirty="0"/>
                        <a:t>22(24)</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1" dirty="0">
                          <a:solidFill>
                            <a:schemeClr val="tx1"/>
                          </a:solidFill>
                        </a:rPr>
                        <a:t>22(23)</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329646246"/>
                  </a:ext>
                </a:extLst>
              </a:tr>
              <a:tr h="4943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sv-SE" sz="1800" b="0" dirty="0"/>
                        <a:t>Kumla</a:t>
                      </a:r>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t>46(53)</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t>22(25)</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solidFill>
                            <a:schemeClr val="tx1"/>
                          </a:solidFill>
                        </a:rPr>
                        <a:t>23(24)</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4158486398"/>
                  </a:ext>
                </a:extLst>
              </a:tr>
              <a:tr h="4943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sv-SE" sz="1800" dirty="0"/>
                        <a:t>Laxå</a:t>
                      </a:r>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dirty="0"/>
                        <a:t>14(15)</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dirty="0"/>
                        <a:t>5(5)</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solidFill>
                            <a:schemeClr val="tx1"/>
                          </a:solidFill>
                        </a:rPr>
                        <a:t>8(6)</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3703616318"/>
                  </a:ext>
                </a:extLst>
              </a:tr>
              <a:tr h="4943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sv-SE" sz="1800" b="0" dirty="0"/>
                        <a:t>Lekeberg</a:t>
                      </a:r>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t>12(13)</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t>4(5)</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solidFill>
                            <a:schemeClr val="tx1"/>
                          </a:solidFill>
                        </a:rPr>
                        <a:t>5(6)</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4272336438"/>
                  </a:ext>
                </a:extLst>
              </a:tr>
              <a:tr h="74818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sv-SE" sz="1800" dirty="0"/>
                        <a:t>Totalt södra</a:t>
                      </a:r>
                      <a:r>
                        <a:rPr lang="sv-SE" sz="1800" baseline="0" dirty="0"/>
                        <a:t> </a:t>
                      </a:r>
                      <a:r>
                        <a:rPr lang="sv-SE" sz="1800" dirty="0"/>
                        <a:t>Örebro län</a:t>
                      </a:r>
                      <a:endParaRPr lang="sv-SE" sz="1800" b="0" i="0" dirty="0"/>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dirty="0"/>
                        <a:t>143(154)</a:t>
                      </a:r>
                      <a:endParaRPr lang="sv-SE" sz="1800" b="0" i="0" dirty="0"/>
                    </a:p>
                  </a:txBody>
                  <a:tcPr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dirty="0"/>
                        <a:t>65(71)</a:t>
                      </a:r>
                      <a:endParaRPr lang="sv-SE" sz="1800" b="0" i="0" dirty="0"/>
                    </a:p>
                  </a:txBody>
                  <a:tcPr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solidFill>
                            <a:schemeClr val="tx1"/>
                          </a:solidFill>
                        </a:rPr>
                        <a:t>70(72)</a:t>
                      </a:r>
                      <a:endParaRPr lang="sv-SE" sz="1800" b="0" i="0" dirty="0">
                        <a:solidFill>
                          <a:schemeClr val="tx1"/>
                        </a:solidFill>
                      </a:endParaRPr>
                    </a:p>
                  </a:txBody>
                  <a:tcPr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2506197404"/>
                  </a:ext>
                </a:extLst>
              </a:tr>
            </a:tbl>
          </a:graphicData>
        </a:graphic>
      </p:graphicFrame>
    </p:spTree>
    <p:extLst>
      <p:ext uri="{BB962C8B-B14F-4D97-AF65-F5344CB8AC3E}">
        <p14:creationId xmlns:p14="http://schemas.microsoft.com/office/powerpoint/2010/main" val="3189023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590841" cy="584773"/>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DELTAGARTILLFÄLLEN IDROTTSFÖRENINGAR PER CAPITA 7-25 ÅR</a:t>
            </a:r>
          </a:p>
        </p:txBody>
      </p:sp>
      <p:graphicFrame>
        <p:nvGraphicFramePr>
          <p:cNvPr id="2" name="Tabell 1">
            <a:extLst>
              <a:ext uri="{FF2B5EF4-FFF2-40B4-BE49-F238E27FC236}">
                <a16:creationId xmlns:a16="http://schemas.microsoft.com/office/drawing/2014/main" xmlns="" id="{BB2DC893-A2C7-4B39-8042-9B565BB4F05E}"/>
              </a:ext>
            </a:extLst>
          </p:cNvPr>
          <p:cNvGraphicFramePr>
            <a:graphicFrameLocks noGrp="1"/>
          </p:cNvGraphicFramePr>
          <p:nvPr>
            <p:extLst>
              <p:ext uri="{D42A27DB-BD31-4B8C-83A1-F6EECF244321}">
                <p14:modId xmlns:p14="http://schemas.microsoft.com/office/powerpoint/2010/main" val="1703117817"/>
              </p:ext>
            </p:extLst>
          </p:nvPr>
        </p:nvGraphicFramePr>
        <p:xfrm>
          <a:off x="1917700" y="1663700"/>
          <a:ext cx="8610599" cy="3026835"/>
        </p:xfrm>
        <a:graphic>
          <a:graphicData uri="http://schemas.openxmlformats.org/drawingml/2006/table">
            <a:tbl>
              <a:tblPr/>
              <a:tblGrid>
                <a:gridCol w="1640115">
                  <a:extLst>
                    <a:ext uri="{9D8B030D-6E8A-4147-A177-3AD203B41FA5}">
                      <a16:colId xmlns:a16="http://schemas.microsoft.com/office/drawing/2014/main" xmlns="" val="2397369999"/>
                    </a:ext>
                  </a:extLst>
                </a:gridCol>
                <a:gridCol w="1754011">
                  <a:extLst>
                    <a:ext uri="{9D8B030D-6E8A-4147-A177-3AD203B41FA5}">
                      <a16:colId xmlns:a16="http://schemas.microsoft.com/office/drawing/2014/main" xmlns="" val="730546641"/>
                    </a:ext>
                  </a:extLst>
                </a:gridCol>
                <a:gridCol w="1754011">
                  <a:extLst>
                    <a:ext uri="{9D8B030D-6E8A-4147-A177-3AD203B41FA5}">
                      <a16:colId xmlns:a16="http://schemas.microsoft.com/office/drawing/2014/main" xmlns="" val="2933521647"/>
                    </a:ext>
                  </a:extLst>
                </a:gridCol>
                <a:gridCol w="1731231">
                  <a:extLst>
                    <a:ext uri="{9D8B030D-6E8A-4147-A177-3AD203B41FA5}">
                      <a16:colId xmlns:a16="http://schemas.microsoft.com/office/drawing/2014/main" xmlns="" val="1865804787"/>
                    </a:ext>
                  </a:extLst>
                </a:gridCol>
                <a:gridCol w="1731231">
                  <a:extLst>
                    <a:ext uri="{9D8B030D-6E8A-4147-A177-3AD203B41FA5}">
                      <a16:colId xmlns:a16="http://schemas.microsoft.com/office/drawing/2014/main" xmlns="" val="3254895702"/>
                    </a:ext>
                  </a:extLst>
                </a:gridCol>
              </a:tblGrid>
              <a:tr h="432405">
                <a:tc>
                  <a:txBody>
                    <a:bodyPr/>
                    <a:lstStyle/>
                    <a:p>
                      <a:pPr algn="l" fontAlgn="b"/>
                      <a:r>
                        <a:rPr lang="sv-SE" sz="1800" b="1" i="0" u="none" strike="noStrike" dirty="0">
                          <a:solidFill>
                            <a:srgbClr val="FFFFFF"/>
                          </a:solidFill>
                          <a:effectLst/>
                          <a:latin typeface="Calibri" panose="020F0502020204030204" pitchFamily="34" charset="0"/>
                        </a:rPr>
                        <a:t>Kommun</a:t>
                      </a:r>
                    </a:p>
                  </a:txBody>
                  <a:tcPr marL="6350" marR="6350" marT="635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l" fontAlgn="b"/>
                      <a:r>
                        <a:rPr lang="sv-SE" sz="1800" b="1" i="0" u="none" strike="noStrike" dirty="0">
                          <a:solidFill>
                            <a:srgbClr val="FFFFFF"/>
                          </a:solidFill>
                          <a:effectLst/>
                          <a:latin typeface="Calibri" panose="020F0502020204030204" pitchFamily="34" charset="0"/>
                        </a:rPr>
                        <a:t>Flickor 2017</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l" fontAlgn="b"/>
                      <a:r>
                        <a:rPr lang="sv-SE" sz="1800" b="1" i="0" u="none" strike="noStrike" dirty="0">
                          <a:solidFill>
                            <a:srgbClr val="FFFFFF"/>
                          </a:solidFill>
                          <a:effectLst/>
                          <a:latin typeface="Calibri" panose="020F0502020204030204" pitchFamily="34" charset="0"/>
                        </a:rPr>
                        <a:t>Flickor 2018</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l" fontAlgn="b"/>
                      <a:r>
                        <a:rPr lang="sv-SE" sz="1800" b="1" i="0" u="none" strike="noStrike" dirty="0">
                          <a:solidFill>
                            <a:srgbClr val="FFFFFF"/>
                          </a:solidFill>
                          <a:effectLst/>
                          <a:latin typeface="Calibri" panose="020F0502020204030204" pitchFamily="34" charset="0"/>
                        </a:rPr>
                        <a:t>Pojkar 2017</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l" fontAlgn="b"/>
                      <a:r>
                        <a:rPr lang="sv-SE" sz="1800" b="1" i="0" u="none" strike="noStrike" dirty="0">
                          <a:solidFill>
                            <a:srgbClr val="FFFFFF"/>
                          </a:solidFill>
                          <a:effectLst/>
                          <a:latin typeface="Calibri" panose="020F0502020204030204" pitchFamily="34" charset="0"/>
                        </a:rPr>
                        <a:t>Pojkar 2018</a:t>
                      </a:r>
                    </a:p>
                  </a:txBody>
                  <a:tcPr marL="6350" marR="6350" marT="635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xmlns="" val="810699127"/>
                  </a:ext>
                </a:extLst>
              </a:tr>
              <a:tr h="432405">
                <a:tc>
                  <a:txBody>
                    <a:bodyPr/>
                    <a:lstStyle/>
                    <a:p>
                      <a:pPr algn="l" fontAlgn="b"/>
                      <a:r>
                        <a:rPr lang="sv-SE" sz="1800" b="0" i="0" u="none" strike="noStrike">
                          <a:solidFill>
                            <a:srgbClr val="000000"/>
                          </a:solidFill>
                          <a:effectLst/>
                          <a:latin typeface="Calibri" panose="020F0502020204030204" pitchFamily="34" charset="0"/>
                        </a:rPr>
                        <a:t>Askersund</a:t>
                      </a:r>
                    </a:p>
                  </a:txBody>
                  <a:tcPr marL="6350" marR="6350" marT="635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13</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11</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16</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dirty="0">
                          <a:solidFill>
                            <a:srgbClr val="000000"/>
                          </a:solidFill>
                          <a:effectLst/>
                          <a:latin typeface="Calibri" panose="020F0502020204030204" pitchFamily="34" charset="0"/>
                        </a:rPr>
                        <a:t>13</a:t>
                      </a:r>
                    </a:p>
                  </a:txBody>
                  <a:tcPr marL="6350" marR="6350" marT="635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xmlns="" val="4107233180"/>
                  </a:ext>
                </a:extLst>
              </a:tr>
              <a:tr h="432405">
                <a:tc>
                  <a:txBody>
                    <a:bodyPr/>
                    <a:lstStyle/>
                    <a:p>
                      <a:pPr algn="l" fontAlgn="b"/>
                      <a:r>
                        <a:rPr lang="sv-SE" sz="1800" b="1" i="0" u="none" strike="noStrike">
                          <a:solidFill>
                            <a:srgbClr val="000000"/>
                          </a:solidFill>
                          <a:effectLst/>
                          <a:latin typeface="Calibri" panose="020F0502020204030204" pitchFamily="34" charset="0"/>
                        </a:rPr>
                        <a:t>Hallsberg</a:t>
                      </a:r>
                    </a:p>
                  </a:txBody>
                  <a:tcPr marL="6350" marR="6350" marT="635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1" i="0" u="none" strike="noStrike">
                          <a:solidFill>
                            <a:srgbClr val="000000"/>
                          </a:solidFill>
                          <a:effectLst/>
                          <a:latin typeface="Calibri" panose="020F0502020204030204" pitchFamily="34" charset="0"/>
                        </a:rPr>
                        <a:t>17</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1" i="0" u="none" strike="noStrike">
                          <a:solidFill>
                            <a:srgbClr val="000000"/>
                          </a:solidFill>
                          <a:effectLst/>
                          <a:latin typeface="Calibri" panose="020F0502020204030204" pitchFamily="34" charset="0"/>
                        </a:rPr>
                        <a:t>18</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1" i="0" u="none" strike="noStrike" dirty="0">
                          <a:solidFill>
                            <a:srgbClr val="000000"/>
                          </a:solidFill>
                          <a:effectLst/>
                          <a:latin typeface="Calibri" panose="020F0502020204030204" pitchFamily="34" charset="0"/>
                        </a:rPr>
                        <a:t>26</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1" i="0" u="none" strike="noStrike" dirty="0">
                          <a:solidFill>
                            <a:srgbClr val="000000"/>
                          </a:solidFill>
                          <a:effectLst/>
                          <a:latin typeface="Calibri" panose="020F0502020204030204" pitchFamily="34" charset="0"/>
                        </a:rPr>
                        <a:t>25</a:t>
                      </a:r>
                    </a:p>
                  </a:txBody>
                  <a:tcPr marL="6350" marR="6350" marT="635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xmlns="" val="3824288049"/>
                  </a:ext>
                </a:extLst>
              </a:tr>
              <a:tr h="432405">
                <a:tc>
                  <a:txBody>
                    <a:bodyPr/>
                    <a:lstStyle/>
                    <a:p>
                      <a:pPr algn="l" fontAlgn="b"/>
                      <a:r>
                        <a:rPr lang="sv-SE" sz="1800" b="0" i="0" u="none" strike="noStrike">
                          <a:solidFill>
                            <a:srgbClr val="000000"/>
                          </a:solidFill>
                          <a:effectLst/>
                          <a:latin typeface="Calibri" panose="020F0502020204030204" pitchFamily="34" charset="0"/>
                        </a:rPr>
                        <a:t>Kumla</a:t>
                      </a:r>
                    </a:p>
                  </a:txBody>
                  <a:tcPr marL="6350" marR="6350" marT="635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16</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17</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26</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dirty="0">
                          <a:solidFill>
                            <a:srgbClr val="000000"/>
                          </a:solidFill>
                          <a:effectLst/>
                          <a:latin typeface="Calibri" panose="020F0502020204030204" pitchFamily="34" charset="0"/>
                        </a:rPr>
                        <a:t>23</a:t>
                      </a:r>
                    </a:p>
                  </a:txBody>
                  <a:tcPr marL="6350" marR="6350" marT="635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xmlns="" val="244238145"/>
                  </a:ext>
                </a:extLst>
              </a:tr>
              <a:tr h="432405">
                <a:tc>
                  <a:txBody>
                    <a:bodyPr/>
                    <a:lstStyle/>
                    <a:p>
                      <a:pPr algn="l" fontAlgn="b"/>
                      <a:r>
                        <a:rPr lang="sv-SE" sz="1800" b="0" i="0" u="none" strike="noStrike">
                          <a:solidFill>
                            <a:srgbClr val="000000"/>
                          </a:solidFill>
                          <a:effectLst/>
                          <a:latin typeface="Calibri" panose="020F0502020204030204" pitchFamily="34" charset="0"/>
                        </a:rPr>
                        <a:t>Laxå</a:t>
                      </a:r>
                    </a:p>
                  </a:txBody>
                  <a:tcPr marL="6350" marR="6350" marT="635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3</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5</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9</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dirty="0">
                          <a:solidFill>
                            <a:srgbClr val="000000"/>
                          </a:solidFill>
                          <a:effectLst/>
                          <a:latin typeface="Calibri" panose="020F0502020204030204" pitchFamily="34" charset="0"/>
                        </a:rPr>
                        <a:t>8</a:t>
                      </a:r>
                    </a:p>
                  </a:txBody>
                  <a:tcPr marL="6350" marR="6350" marT="635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xmlns="" val="3051084318"/>
                  </a:ext>
                </a:extLst>
              </a:tr>
              <a:tr h="432405">
                <a:tc>
                  <a:txBody>
                    <a:bodyPr/>
                    <a:lstStyle/>
                    <a:p>
                      <a:pPr algn="l" fontAlgn="b"/>
                      <a:r>
                        <a:rPr lang="sv-SE" sz="1800" b="0" i="0" u="none" strike="noStrike">
                          <a:solidFill>
                            <a:srgbClr val="000000"/>
                          </a:solidFill>
                          <a:effectLst/>
                          <a:latin typeface="Calibri" panose="020F0502020204030204" pitchFamily="34" charset="0"/>
                        </a:rPr>
                        <a:t>Lekeberg</a:t>
                      </a:r>
                    </a:p>
                  </a:txBody>
                  <a:tcPr marL="6350" marR="6350" marT="635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3</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3</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14</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dirty="0">
                          <a:solidFill>
                            <a:srgbClr val="000000"/>
                          </a:solidFill>
                          <a:effectLst/>
                          <a:latin typeface="Calibri" panose="020F0502020204030204" pitchFamily="34" charset="0"/>
                        </a:rPr>
                        <a:t>11</a:t>
                      </a:r>
                    </a:p>
                  </a:txBody>
                  <a:tcPr marL="6350" marR="6350" marT="635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xmlns="" val="2555345562"/>
                  </a:ext>
                </a:extLst>
              </a:tr>
              <a:tr h="432405">
                <a:tc>
                  <a:txBody>
                    <a:bodyPr/>
                    <a:lstStyle/>
                    <a:p>
                      <a:pPr algn="l" fontAlgn="b"/>
                      <a:r>
                        <a:rPr lang="sv-SE" sz="1800" b="0" i="0" u="none" strike="noStrike">
                          <a:solidFill>
                            <a:srgbClr val="000000"/>
                          </a:solidFill>
                          <a:effectLst/>
                          <a:latin typeface="Calibri" panose="020F0502020204030204" pitchFamily="34" charset="0"/>
                        </a:rPr>
                        <a:t>Örebro län</a:t>
                      </a:r>
                    </a:p>
                  </a:txBody>
                  <a:tcPr marL="6350" marR="6350" marT="635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16</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dirty="0">
                          <a:solidFill>
                            <a:srgbClr val="000000"/>
                          </a:solidFill>
                          <a:effectLst/>
                          <a:latin typeface="Calibri" panose="020F0502020204030204" pitchFamily="34" charset="0"/>
                        </a:rPr>
                        <a:t>17</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a:solidFill>
                            <a:srgbClr val="000000"/>
                          </a:solidFill>
                          <a:effectLst/>
                          <a:latin typeface="Calibri" panose="020F0502020204030204" pitchFamily="34" charset="0"/>
                        </a:rPr>
                        <a:t>27</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sv-SE" sz="1800" b="0" i="0" u="none" strike="noStrike" dirty="0">
                          <a:solidFill>
                            <a:srgbClr val="000000"/>
                          </a:solidFill>
                          <a:effectLst/>
                          <a:latin typeface="Calibri" panose="020F0502020204030204" pitchFamily="34" charset="0"/>
                        </a:rPr>
                        <a:t>26</a:t>
                      </a:r>
                    </a:p>
                  </a:txBody>
                  <a:tcPr marL="6350" marR="6350" marT="635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xmlns="" val="705774518"/>
                  </a:ext>
                </a:extLst>
              </a:tr>
            </a:tbl>
          </a:graphicData>
        </a:graphic>
      </p:graphicFrame>
      <p:sp>
        <p:nvSpPr>
          <p:cNvPr id="5" name="Rektangel 4">
            <a:extLst>
              <a:ext uri="{FF2B5EF4-FFF2-40B4-BE49-F238E27FC236}">
                <a16:creationId xmlns:a16="http://schemas.microsoft.com/office/drawing/2014/main" xmlns="" id="{75D16E83-F31C-4731-A5F0-933B1DCF078A}"/>
              </a:ext>
            </a:extLst>
          </p:cNvPr>
          <p:cNvSpPr/>
          <p:nvPr/>
        </p:nvSpPr>
        <p:spPr>
          <a:xfrm>
            <a:off x="118723" y="6317532"/>
            <a:ext cx="2593915" cy="338554"/>
          </a:xfrm>
          <a:prstGeom prst="rect">
            <a:avLst/>
          </a:prstGeom>
        </p:spPr>
        <p:txBody>
          <a:bodyPr wrap="none">
            <a:spAutoFit/>
          </a:bodyPr>
          <a:lstStyle/>
          <a:p>
            <a:pPr defTabSz="457200"/>
            <a:r>
              <a:rPr lang="sv-SE" sz="1600" b="1" dirty="0">
                <a:solidFill>
                  <a:prstClr val="black"/>
                </a:solidFill>
                <a:latin typeface="Calibri"/>
              </a:rPr>
              <a:t>(Riksidrottsförbundet, 2019)</a:t>
            </a:r>
            <a:endParaRPr lang="sv-SE" sz="1600" dirty="0">
              <a:solidFill>
                <a:prstClr val="black"/>
              </a:solidFill>
              <a:latin typeface="Calibri"/>
            </a:endParaRPr>
          </a:p>
        </p:txBody>
      </p:sp>
      <p:sp>
        <p:nvSpPr>
          <p:cNvPr id="7" name="textruta 6">
            <a:extLst>
              <a:ext uri="{FF2B5EF4-FFF2-40B4-BE49-F238E27FC236}">
                <a16:creationId xmlns:a16="http://schemas.microsoft.com/office/drawing/2014/main" xmlns="" id="{5CA5B45D-30B9-47A8-BCB0-53F73FCBACBB}"/>
              </a:ext>
            </a:extLst>
          </p:cNvPr>
          <p:cNvSpPr txBox="1"/>
          <p:nvPr/>
        </p:nvSpPr>
        <p:spPr>
          <a:xfrm>
            <a:off x="2712638" y="5255704"/>
            <a:ext cx="6986334" cy="646331"/>
          </a:xfrm>
          <a:prstGeom prst="rect">
            <a:avLst/>
          </a:prstGeom>
          <a:noFill/>
        </p:spPr>
        <p:txBody>
          <a:bodyPr wrap="square" rtlCol="0">
            <a:spAutoFit/>
          </a:bodyPr>
          <a:lstStyle/>
          <a:p>
            <a:pPr defTabSz="457200"/>
            <a:r>
              <a:rPr lang="sv-SE" dirty="0">
                <a:solidFill>
                  <a:prstClr val="black"/>
                </a:solidFill>
                <a:latin typeface="Calibri"/>
              </a:rPr>
              <a:t>Godkänt LOK-stöd för Hallsbergs kommun är 685 522 kr vilket innebär 200 kr/person i åldern 7-25 år.  </a:t>
            </a:r>
          </a:p>
        </p:txBody>
      </p:sp>
    </p:spTree>
    <p:extLst>
      <p:ext uri="{BB962C8B-B14F-4D97-AF65-F5344CB8AC3E}">
        <p14:creationId xmlns:p14="http://schemas.microsoft.com/office/powerpoint/2010/main" val="38293842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DE STÖRSTA UNGDOMSFÖRENINGARNA 2018</a:t>
            </a:r>
          </a:p>
        </p:txBody>
      </p:sp>
      <p:graphicFrame>
        <p:nvGraphicFramePr>
          <p:cNvPr id="5" name="Diagram 4">
            <a:extLst>
              <a:ext uri="{FF2B5EF4-FFF2-40B4-BE49-F238E27FC236}">
                <a16:creationId xmlns:a16="http://schemas.microsoft.com/office/drawing/2014/main" xmlns="" id="{32520543-1966-47AC-ACC7-554AAD98E7B4}"/>
              </a:ext>
            </a:extLst>
          </p:cNvPr>
          <p:cNvGraphicFramePr>
            <a:graphicFrameLocks/>
          </p:cNvGraphicFramePr>
          <p:nvPr>
            <p:extLst>
              <p:ext uri="{D42A27DB-BD31-4B8C-83A1-F6EECF244321}">
                <p14:modId xmlns:p14="http://schemas.microsoft.com/office/powerpoint/2010/main" val="2651117470"/>
              </p:ext>
            </p:extLst>
          </p:nvPr>
        </p:nvGraphicFramePr>
        <p:xfrm>
          <a:off x="720996" y="1234017"/>
          <a:ext cx="10064173" cy="4984750"/>
        </p:xfrm>
        <a:graphic>
          <a:graphicData uri="http://schemas.openxmlformats.org/drawingml/2006/chart">
            <c:chart xmlns:c="http://schemas.openxmlformats.org/drawingml/2006/chart" xmlns:r="http://schemas.openxmlformats.org/officeDocument/2006/relationships" r:id="rId4"/>
          </a:graphicData>
        </a:graphic>
      </p:graphicFrame>
      <p:sp>
        <p:nvSpPr>
          <p:cNvPr id="6" name="Rektangel 5">
            <a:extLst>
              <a:ext uri="{FF2B5EF4-FFF2-40B4-BE49-F238E27FC236}">
                <a16:creationId xmlns:a16="http://schemas.microsoft.com/office/drawing/2014/main" xmlns="" id="{04BB32D1-E3BF-4923-9897-117E4B8BBBD0}"/>
              </a:ext>
            </a:extLst>
          </p:cNvPr>
          <p:cNvSpPr/>
          <p:nvPr/>
        </p:nvSpPr>
        <p:spPr>
          <a:xfrm>
            <a:off x="118723" y="6317532"/>
            <a:ext cx="2593915" cy="338554"/>
          </a:xfrm>
          <a:prstGeom prst="rect">
            <a:avLst/>
          </a:prstGeom>
        </p:spPr>
        <p:txBody>
          <a:bodyPr wrap="none">
            <a:spAutoFit/>
          </a:bodyPr>
          <a:lstStyle/>
          <a:p>
            <a:pPr defTabSz="457200"/>
            <a:r>
              <a:rPr lang="sv-SE" sz="1600" b="1" dirty="0">
                <a:solidFill>
                  <a:prstClr val="black"/>
                </a:solidFill>
                <a:latin typeface="Calibri"/>
              </a:rPr>
              <a:t>(Riksidrottsförbundet, 2019)</a:t>
            </a:r>
            <a:endParaRPr lang="sv-SE" sz="1600" dirty="0">
              <a:solidFill>
                <a:prstClr val="black"/>
              </a:solidFill>
              <a:latin typeface="Calibri"/>
            </a:endParaRPr>
          </a:p>
        </p:txBody>
      </p:sp>
    </p:spTree>
    <p:extLst>
      <p:ext uri="{BB962C8B-B14F-4D97-AF65-F5344CB8AC3E}">
        <p14:creationId xmlns:p14="http://schemas.microsoft.com/office/powerpoint/2010/main" val="7051082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DELTAGARTILLFÄLLEN PER IDROTT 2018</a:t>
            </a:r>
          </a:p>
        </p:txBody>
      </p:sp>
      <p:graphicFrame>
        <p:nvGraphicFramePr>
          <p:cNvPr id="5" name="Diagram 4">
            <a:extLst>
              <a:ext uri="{FF2B5EF4-FFF2-40B4-BE49-F238E27FC236}">
                <a16:creationId xmlns:a16="http://schemas.microsoft.com/office/drawing/2014/main" xmlns="" id="{EBAD26A5-9E22-42CB-B0A9-38B9079493D6}"/>
              </a:ext>
            </a:extLst>
          </p:cNvPr>
          <p:cNvGraphicFramePr>
            <a:graphicFrameLocks/>
          </p:cNvGraphicFramePr>
          <p:nvPr>
            <p:extLst>
              <p:ext uri="{D42A27DB-BD31-4B8C-83A1-F6EECF244321}">
                <p14:modId xmlns:p14="http://schemas.microsoft.com/office/powerpoint/2010/main" val="2832866770"/>
              </p:ext>
            </p:extLst>
          </p:nvPr>
        </p:nvGraphicFramePr>
        <p:xfrm>
          <a:off x="964132" y="849086"/>
          <a:ext cx="9741968" cy="5972727"/>
        </p:xfrm>
        <a:graphic>
          <a:graphicData uri="http://schemas.openxmlformats.org/drawingml/2006/chart">
            <c:chart xmlns:c="http://schemas.openxmlformats.org/drawingml/2006/chart" xmlns:r="http://schemas.openxmlformats.org/officeDocument/2006/relationships" r:id="rId4"/>
          </a:graphicData>
        </a:graphic>
      </p:graphicFrame>
      <p:sp>
        <p:nvSpPr>
          <p:cNvPr id="6" name="Rektangel 5">
            <a:extLst>
              <a:ext uri="{FF2B5EF4-FFF2-40B4-BE49-F238E27FC236}">
                <a16:creationId xmlns:a16="http://schemas.microsoft.com/office/drawing/2014/main" xmlns="" id="{AD96955C-A95D-450D-AEEA-B973CA20743B}"/>
              </a:ext>
            </a:extLst>
          </p:cNvPr>
          <p:cNvSpPr/>
          <p:nvPr/>
        </p:nvSpPr>
        <p:spPr>
          <a:xfrm>
            <a:off x="118723" y="6317532"/>
            <a:ext cx="2593915" cy="338554"/>
          </a:xfrm>
          <a:prstGeom prst="rect">
            <a:avLst/>
          </a:prstGeom>
        </p:spPr>
        <p:txBody>
          <a:bodyPr wrap="none">
            <a:spAutoFit/>
          </a:bodyPr>
          <a:lstStyle/>
          <a:p>
            <a:pPr defTabSz="457200"/>
            <a:r>
              <a:rPr lang="sv-SE" sz="1600" b="1" dirty="0">
                <a:solidFill>
                  <a:prstClr val="black"/>
                </a:solidFill>
                <a:latin typeface="Calibri"/>
              </a:rPr>
              <a:t>(Riksidrottsförbundet, 2019)</a:t>
            </a:r>
            <a:endParaRPr lang="sv-SE" sz="1600" dirty="0">
              <a:solidFill>
                <a:prstClr val="black"/>
              </a:solidFill>
              <a:latin typeface="Calibri"/>
            </a:endParaRPr>
          </a:p>
        </p:txBody>
      </p:sp>
    </p:spTree>
    <p:extLst>
      <p:ext uri="{BB962C8B-B14F-4D97-AF65-F5344CB8AC3E}">
        <p14:creationId xmlns:p14="http://schemas.microsoft.com/office/powerpoint/2010/main" val="41669870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479754"/>
            <a:ext cx="11475179" cy="369332"/>
          </a:xfrm>
          <a:prstGeom prst="rect">
            <a:avLst/>
          </a:prstGeom>
        </p:spPr>
        <p:txBody>
          <a:bodyPr anchor="t"/>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a:ea typeface="+mj-lt"/>
                <a:cs typeface="+mj-lt"/>
              </a:rPr>
              <a:t>STÖRSTA FOLKBILDNINGSRAPPORTERADE IF 2019</a:t>
            </a:r>
            <a:r>
              <a:rPr lang="sv-SE" sz="3200" dirty="0">
                <a:latin typeface="Arial"/>
                <a:ea typeface="+mj-lt"/>
                <a:cs typeface="+mj-lt"/>
              </a:rPr>
              <a:t> </a:t>
            </a:r>
            <a:endParaRPr lang="sv-SE" dirty="0">
              <a:latin typeface="Arial"/>
              <a:cs typeface="Arial"/>
            </a:endParaRPr>
          </a:p>
        </p:txBody>
      </p:sp>
      <p:sp>
        <p:nvSpPr>
          <p:cNvPr id="5" name="textruta 4">
            <a:extLst>
              <a:ext uri="{FF2B5EF4-FFF2-40B4-BE49-F238E27FC236}">
                <a16:creationId xmlns:a16="http://schemas.microsoft.com/office/drawing/2014/main" xmlns="" id="{328B7439-83C2-4E86-9B27-25CF79A1AA47}"/>
              </a:ext>
            </a:extLst>
          </p:cNvPr>
          <p:cNvSpPr txBox="1"/>
          <p:nvPr/>
        </p:nvSpPr>
        <p:spPr>
          <a:xfrm>
            <a:off x="118723" y="6378246"/>
            <a:ext cx="35448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dirty="0"/>
              <a:t>(</a:t>
            </a:r>
            <a:r>
              <a:rPr lang="sv-SE" sz="1600" b="1" dirty="0"/>
              <a:t>Riksidrottsförbundet, 2019a)</a:t>
            </a:r>
          </a:p>
        </p:txBody>
      </p:sp>
      <p:graphicFrame>
        <p:nvGraphicFramePr>
          <p:cNvPr id="8" name="Diagram 7">
            <a:extLst>
              <a:ext uri="{FF2B5EF4-FFF2-40B4-BE49-F238E27FC236}">
                <a16:creationId xmlns:a16="http://schemas.microsoft.com/office/drawing/2014/main" xmlns="" id="{93DB8252-C2E5-4F3D-B35F-B0CE63CC0013}"/>
              </a:ext>
            </a:extLst>
          </p:cNvPr>
          <p:cNvGraphicFramePr>
            <a:graphicFrameLocks/>
          </p:cNvGraphicFramePr>
          <p:nvPr>
            <p:extLst>
              <p:ext uri="{D42A27DB-BD31-4B8C-83A1-F6EECF244321}">
                <p14:modId xmlns:p14="http://schemas.microsoft.com/office/powerpoint/2010/main" val="2596645554"/>
              </p:ext>
            </p:extLst>
          </p:nvPr>
        </p:nvGraphicFramePr>
        <p:xfrm>
          <a:off x="942792" y="1006576"/>
          <a:ext cx="9534707" cy="537167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56323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LOK-STÖD (ANTAL DELTAGARTILLFÄLLEN)</a:t>
            </a:r>
          </a:p>
        </p:txBody>
      </p:sp>
      <p:graphicFrame>
        <p:nvGraphicFramePr>
          <p:cNvPr id="5" name="Diagram 4">
            <a:extLst>
              <a:ext uri="{FF2B5EF4-FFF2-40B4-BE49-F238E27FC236}">
                <a16:creationId xmlns:a16="http://schemas.microsoft.com/office/drawing/2014/main" xmlns="" id="{82B1C9EC-034D-4E25-AEDE-4A8D1DEE0BA1}"/>
              </a:ext>
            </a:extLst>
          </p:cNvPr>
          <p:cNvGraphicFramePr>
            <a:graphicFrameLocks/>
          </p:cNvGraphicFramePr>
          <p:nvPr>
            <p:extLst>
              <p:ext uri="{D42A27DB-BD31-4B8C-83A1-F6EECF244321}">
                <p14:modId xmlns:p14="http://schemas.microsoft.com/office/powerpoint/2010/main" val="2806117648"/>
              </p:ext>
            </p:extLst>
          </p:nvPr>
        </p:nvGraphicFramePr>
        <p:xfrm>
          <a:off x="897454" y="1223072"/>
          <a:ext cx="9707046" cy="4787846"/>
        </p:xfrm>
        <a:graphic>
          <a:graphicData uri="http://schemas.openxmlformats.org/drawingml/2006/chart">
            <c:chart xmlns:c="http://schemas.openxmlformats.org/drawingml/2006/chart" xmlns:r="http://schemas.openxmlformats.org/officeDocument/2006/relationships" r:id="rId4"/>
          </a:graphicData>
        </a:graphic>
      </p:graphicFrame>
      <p:sp>
        <p:nvSpPr>
          <p:cNvPr id="6" name="Rektangel 5">
            <a:extLst>
              <a:ext uri="{FF2B5EF4-FFF2-40B4-BE49-F238E27FC236}">
                <a16:creationId xmlns:a16="http://schemas.microsoft.com/office/drawing/2014/main" xmlns="" id="{961173E7-8D98-4102-A27C-C2C65574570F}"/>
              </a:ext>
            </a:extLst>
          </p:cNvPr>
          <p:cNvSpPr/>
          <p:nvPr/>
        </p:nvSpPr>
        <p:spPr>
          <a:xfrm>
            <a:off x="238598" y="6317532"/>
            <a:ext cx="2593915" cy="338554"/>
          </a:xfrm>
          <a:prstGeom prst="rect">
            <a:avLst/>
          </a:prstGeom>
        </p:spPr>
        <p:txBody>
          <a:bodyPr wrap="none">
            <a:spAutoFit/>
          </a:bodyPr>
          <a:lstStyle/>
          <a:p>
            <a:pPr defTabSz="457200"/>
            <a:r>
              <a:rPr lang="sv-SE" sz="1600" b="1" dirty="0">
                <a:solidFill>
                  <a:prstClr val="black"/>
                </a:solidFill>
                <a:latin typeface="Calibri"/>
              </a:rPr>
              <a:t>(Riksidrottsförbundet, 2019)</a:t>
            </a:r>
            <a:endParaRPr lang="sv-SE" sz="1600" dirty="0">
              <a:solidFill>
                <a:prstClr val="black"/>
              </a:solidFill>
              <a:latin typeface="Calibri"/>
            </a:endParaRPr>
          </a:p>
        </p:txBody>
      </p:sp>
    </p:spTree>
    <p:extLst>
      <p:ext uri="{BB962C8B-B14F-4D97-AF65-F5344CB8AC3E}">
        <p14:creationId xmlns:p14="http://schemas.microsoft.com/office/powerpoint/2010/main" val="8498896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LOK-STÖD (FLICKOR/POJKAR)</a:t>
            </a:r>
          </a:p>
        </p:txBody>
      </p:sp>
      <p:graphicFrame>
        <p:nvGraphicFramePr>
          <p:cNvPr id="5" name="Diagram 4">
            <a:extLst>
              <a:ext uri="{FF2B5EF4-FFF2-40B4-BE49-F238E27FC236}">
                <a16:creationId xmlns:a16="http://schemas.microsoft.com/office/drawing/2014/main" xmlns="" id="{8C208E6B-84EE-4B1C-ADDF-54C86A02159F}"/>
              </a:ext>
            </a:extLst>
          </p:cNvPr>
          <p:cNvGraphicFramePr>
            <a:graphicFrameLocks/>
          </p:cNvGraphicFramePr>
          <p:nvPr>
            <p:extLst>
              <p:ext uri="{D42A27DB-BD31-4B8C-83A1-F6EECF244321}">
                <p14:modId xmlns:p14="http://schemas.microsoft.com/office/powerpoint/2010/main" val="333731148"/>
              </p:ext>
            </p:extLst>
          </p:nvPr>
        </p:nvGraphicFramePr>
        <p:xfrm>
          <a:off x="1003300" y="968410"/>
          <a:ext cx="9575800" cy="5518399"/>
        </p:xfrm>
        <a:graphic>
          <a:graphicData uri="http://schemas.openxmlformats.org/drawingml/2006/chart">
            <c:chart xmlns:c="http://schemas.openxmlformats.org/drawingml/2006/chart" xmlns:r="http://schemas.openxmlformats.org/officeDocument/2006/relationships" r:id="rId4"/>
          </a:graphicData>
        </a:graphic>
      </p:graphicFrame>
      <p:pic>
        <p:nvPicPr>
          <p:cNvPr id="2" name="Bildobjekt 1">
            <a:extLst>
              <a:ext uri="{FF2B5EF4-FFF2-40B4-BE49-F238E27FC236}">
                <a16:creationId xmlns:a16="http://schemas.microsoft.com/office/drawing/2014/main" xmlns="" id="{E5527E0C-296D-407A-A006-AA0D934D7CE1}"/>
              </a:ext>
            </a:extLst>
          </p:cNvPr>
          <p:cNvPicPr>
            <a:picLocks noChangeAspect="1"/>
          </p:cNvPicPr>
          <p:nvPr/>
        </p:nvPicPr>
        <p:blipFill>
          <a:blip r:embed="rId5"/>
          <a:stretch>
            <a:fillRect/>
          </a:stretch>
        </p:blipFill>
        <p:spPr>
          <a:xfrm>
            <a:off x="118723" y="6283346"/>
            <a:ext cx="2633700" cy="432854"/>
          </a:xfrm>
          <a:prstGeom prst="rect">
            <a:avLst/>
          </a:prstGeom>
        </p:spPr>
      </p:pic>
    </p:spTree>
    <p:extLst>
      <p:ext uri="{BB962C8B-B14F-4D97-AF65-F5344CB8AC3E}">
        <p14:creationId xmlns:p14="http://schemas.microsoft.com/office/powerpoint/2010/main" val="41869315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1172732"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LOK-STÖD 2016-2018 FLICKOR OCH ÅLDERSGRUPPER</a:t>
            </a:r>
          </a:p>
        </p:txBody>
      </p:sp>
      <p:graphicFrame>
        <p:nvGraphicFramePr>
          <p:cNvPr id="5" name="Diagram 4">
            <a:extLst>
              <a:ext uri="{FF2B5EF4-FFF2-40B4-BE49-F238E27FC236}">
                <a16:creationId xmlns:a16="http://schemas.microsoft.com/office/drawing/2014/main" xmlns="" id="{EEACBF76-9F66-4A0A-B08F-6BFCF8E83B05}"/>
              </a:ext>
            </a:extLst>
          </p:cNvPr>
          <p:cNvGraphicFramePr>
            <a:graphicFrameLocks/>
          </p:cNvGraphicFramePr>
          <p:nvPr>
            <p:extLst>
              <p:ext uri="{D42A27DB-BD31-4B8C-83A1-F6EECF244321}">
                <p14:modId xmlns:p14="http://schemas.microsoft.com/office/powerpoint/2010/main" val="2820888891"/>
              </p:ext>
            </p:extLst>
          </p:nvPr>
        </p:nvGraphicFramePr>
        <p:xfrm>
          <a:off x="949782" y="1356055"/>
          <a:ext cx="9553117" cy="5130754"/>
        </p:xfrm>
        <a:graphic>
          <a:graphicData uri="http://schemas.openxmlformats.org/drawingml/2006/chart">
            <c:chart xmlns:c="http://schemas.openxmlformats.org/drawingml/2006/chart" xmlns:r="http://schemas.openxmlformats.org/officeDocument/2006/relationships" r:id="rId4"/>
          </a:graphicData>
        </a:graphic>
      </p:graphicFrame>
      <p:pic>
        <p:nvPicPr>
          <p:cNvPr id="2" name="Bildobjekt 1">
            <a:extLst>
              <a:ext uri="{FF2B5EF4-FFF2-40B4-BE49-F238E27FC236}">
                <a16:creationId xmlns:a16="http://schemas.microsoft.com/office/drawing/2014/main" xmlns="" id="{10DE7531-CF01-4DEA-A25E-EBD4103A922B}"/>
              </a:ext>
            </a:extLst>
          </p:cNvPr>
          <p:cNvPicPr>
            <a:picLocks noChangeAspect="1"/>
          </p:cNvPicPr>
          <p:nvPr/>
        </p:nvPicPr>
        <p:blipFill>
          <a:blip r:embed="rId5"/>
          <a:stretch>
            <a:fillRect/>
          </a:stretch>
        </p:blipFill>
        <p:spPr>
          <a:xfrm>
            <a:off x="201384" y="6270382"/>
            <a:ext cx="2639797" cy="432854"/>
          </a:xfrm>
          <a:prstGeom prst="rect">
            <a:avLst/>
          </a:prstGeom>
        </p:spPr>
      </p:pic>
    </p:spTree>
    <p:extLst>
      <p:ext uri="{BB962C8B-B14F-4D97-AF65-F5344CB8AC3E}">
        <p14:creationId xmlns:p14="http://schemas.microsoft.com/office/powerpoint/2010/main" val="28633413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1075750"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LOK-STÖD 2016-2018 POJKAR OCH ÅLDERSGRUPPER</a:t>
            </a:r>
          </a:p>
        </p:txBody>
      </p:sp>
      <p:graphicFrame>
        <p:nvGraphicFramePr>
          <p:cNvPr id="5" name="Diagram 4">
            <a:extLst>
              <a:ext uri="{FF2B5EF4-FFF2-40B4-BE49-F238E27FC236}">
                <a16:creationId xmlns:a16="http://schemas.microsoft.com/office/drawing/2014/main" xmlns="" id="{60DC27CD-A60F-4FF4-9310-6E66C51CC7DE}"/>
              </a:ext>
            </a:extLst>
          </p:cNvPr>
          <p:cNvGraphicFramePr>
            <a:graphicFrameLocks/>
          </p:cNvGraphicFramePr>
          <p:nvPr>
            <p:extLst>
              <p:ext uri="{D42A27DB-BD31-4B8C-83A1-F6EECF244321}">
                <p14:modId xmlns:p14="http://schemas.microsoft.com/office/powerpoint/2010/main" val="2572452907"/>
              </p:ext>
            </p:extLst>
          </p:nvPr>
        </p:nvGraphicFramePr>
        <p:xfrm>
          <a:off x="861058" y="1152836"/>
          <a:ext cx="9654541" cy="5333973"/>
        </p:xfrm>
        <a:graphic>
          <a:graphicData uri="http://schemas.openxmlformats.org/drawingml/2006/chart">
            <c:chart xmlns:c="http://schemas.openxmlformats.org/drawingml/2006/chart" xmlns:r="http://schemas.openxmlformats.org/officeDocument/2006/relationships" r:id="rId4"/>
          </a:graphicData>
        </a:graphic>
      </p:graphicFrame>
      <p:pic>
        <p:nvPicPr>
          <p:cNvPr id="6" name="Bildobjekt 5">
            <a:extLst>
              <a:ext uri="{FF2B5EF4-FFF2-40B4-BE49-F238E27FC236}">
                <a16:creationId xmlns:a16="http://schemas.microsoft.com/office/drawing/2014/main" xmlns="" id="{499DA936-B52C-4928-942F-AEDBF231725E}"/>
              </a:ext>
            </a:extLst>
          </p:cNvPr>
          <p:cNvPicPr>
            <a:picLocks noChangeAspect="1"/>
          </p:cNvPicPr>
          <p:nvPr/>
        </p:nvPicPr>
        <p:blipFill>
          <a:blip r:embed="rId5"/>
          <a:stretch>
            <a:fillRect/>
          </a:stretch>
        </p:blipFill>
        <p:spPr>
          <a:xfrm>
            <a:off x="118723" y="6283346"/>
            <a:ext cx="2633700" cy="432854"/>
          </a:xfrm>
          <a:prstGeom prst="rect">
            <a:avLst/>
          </a:prstGeom>
        </p:spPr>
      </p:pic>
    </p:spTree>
    <p:extLst>
      <p:ext uri="{BB962C8B-B14F-4D97-AF65-F5344CB8AC3E}">
        <p14:creationId xmlns:p14="http://schemas.microsoft.com/office/powerpoint/2010/main" val="4012851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2"/>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panose="020B0604020202020204" pitchFamily="34" charset="0"/>
                <a:cs typeface="Arial" panose="020B0604020202020204" pitchFamily="34" charset="0"/>
              </a:rPr>
              <a:t>OM RAPPORTEN</a:t>
            </a:r>
          </a:p>
        </p:txBody>
      </p:sp>
      <p:sp>
        <p:nvSpPr>
          <p:cNvPr id="5" name="Rektangel 4">
            <a:extLst>
              <a:ext uri="{FF2B5EF4-FFF2-40B4-BE49-F238E27FC236}">
                <a16:creationId xmlns:a16="http://schemas.microsoft.com/office/drawing/2014/main" xmlns="" id="{AE2AA8B9-C568-413E-8287-AF2D1E901C0F}"/>
              </a:ext>
            </a:extLst>
          </p:cNvPr>
          <p:cNvSpPr/>
          <p:nvPr/>
        </p:nvSpPr>
        <p:spPr>
          <a:xfrm>
            <a:off x="118723" y="1226741"/>
            <a:ext cx="11330837" cy="2862322"/>
          </a:xfrm>
          <a:prstGeom prst="rect">
            <a:avLst/>
          </a:prstGeom>
        </p:spPr>
        <p:txBody>
          <a:bodyPr wrap="square">
            <a:spAutoFit/>
          </a:bodyPr>
          <a:lstStyle/>
          <a:p>
            <a:pPr marL="285750" indent="-285750">
              <a:buFont typeface="Arial" panose="020B0604020202020204" pitchFamily="34" charset="0"/>
              <a:buChar char="•"/>
            </a:pPr>
            <a:r>
              <a:rPr lang="sv-SE" dirty="0"/>
              <a:t>Syftet med rapporten är att samla och presentera statistik över områden som är relevanta för RF-SISU Örebro läns arbete. Resultaten ska dels vara ett internt underlag för organisationens prioriteringar, dels vara ett kunskapsunderlag som kan förmedlas till politiker, tjänstepersoner, föreningslivet och andra intresserade. </a:t>
            </a:r>
          </a:p>
          <a:p>
            <a:endParaRPr lang="sv-SE" dirty="0"/>
          </a:p>
          <a:p>
            <a:pPr marL="285750" indent="-285750">
              <a:buFont typeface="Arial" panose="020B0604020202020204" pitchFamily="34" charset="0"/>
              <a:buChar char="•"/>
            </a:pPr>
            <a:r>
              <a:rPr lang="sv-SE" dirty="0"/>
              <a:t>Samtliga tabeller och diagram kommenteras och förklaras kortfattat i fritextområdet under bilden (området för </a:t>
            </a:r>
            <a:r>
              <a:rPr lang="sv-SE" dirty="0" err="1"/>
              <a:t>talmanus</a:t>
            </a:r>
            <a:r>
              <a:rPr lang="sv-SE" dirty="0"/>
              <a:t>). Förutom kommentarer till resultaten presenteras frågeformuleringen (i de fall det är aktuellt) samt definitionen av de begrepp som används. </a:t>
            </a:r>
          </a:p>
          <a:p>
            <a:endParaRPr lang="sv-SE" dirty="0"/>
          </a:p>
          <a:p>
            <a:pPr marL="285750" indent="-285750">
              <a:buFont typeface="Arial" panose="020B0604020202020204" pitchFamily="34" charset="0"/>
              <a:buChar char="•"/>
            </a:pPr>
            <a:r>
              <a:rPr lang="sv-SE" dirty="0"/>
              <a:t>Nuvarande revidering är gjord i februari 2020. Nästkommande uppdatering är inplanerad februari 2021. </a:t>
            </a:r>
          </a:p>
        </p:txBody>
      </p:sp>
    </p:spTree>
    <p:extLst>
      <p:ext uri="{BB962C8B-B14F-4D97-AF65-F5344CB8AC3E}">
        <p14:creationId xmlns:p14="http://schemas.microsoft.com/office/powerpoint/2010/main" val="14975317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panose="020B0604020202020204" pitchFamily="34" charset="0"/>
                <a:cs typeface="Arial" panose="020B0604020202020204" pitchFamily="34" charset="0"/>
              </a:rPr>
              <a:t>LOK-STÖD FUNKTIONSNEDSÄTTNING</a:t>
            </a:r>
          </a:p>
        </p:txBody>
      </p:sp>
      <p:graphicFrame>
        <p:nvGraphicFramePr>
          <p:cNvPr id="5" name="Diagram 4">
            <a:extLst>
              <a:ext uri="{FF2B5EF4-FFF2-40B4-BE49-F238E27FC236}">
                <a16:creationId xmlns:a16="http://schemas.microsoft.com/office/drawing/2014/main" xmlns="" id="{4328C0E9-0B78-4B3F-81C4-E545270EECF9}"/>
              </a:ext>
            </a:extLst>
          </p:cNvPr>
          <p:cNvGraphicFramePr>
            <a:graphicFrameLocks/>
          </p:cNvGraphicFramePr>
          <p:nvPr>
            <p:extLst>
              <p:ext uri="{D42A27DB-BD31-4B8C-83A1-F6EECF244321}">
                <p14:modId xmlns:p14="http://schemas.microsoft.com/office/powerpoint/2010/main" val="4063166239"/>
              </p:ext>
            </p:extLst>
          </p:nvPr>
        </p:nvGraphicFramePr>
        <p:xfrm>
          <a:off x="1126165" y="849086"/>
          <a:ext cx="9300535" cy="5668934"/>
        </p:xfrm>
        <a:graphic>
          <a:graphicData uri="http://schemas.openxmlformats.org/drawingml/2006/chart">
            <c:chart xmlns:c="http://schemas.openxmlformats.org/drawingml/2006/chart" xmlns:r="http://schemas.openxmlformats.org/officeDocument/2006/relationships" r:id="rId4"/>
          </a:graphicData>
        </a:graphic>
      </p:graphicFrame>
      <p:pic>
        <p:nvPicPr>
          <p:cNvPr id="6" name="Bildobjekt 5">
            <a:extLst>
              <a:ext uri="{FF2B5EF4-FFF2-40B4-BE49-F238E27FC236}">
                <a16:creationId xmlns:a16="http://schemas.microsoft.com/office/drawing/2014/main" xmlns="" id="{893F427B-8045-4486-8E3C-BD1553AC3D58}"/>
              </a:ext>
            </a:extLst>
          </p:cNvPr>
          <p:cNvPicPr>
            <a:picLocks noChangeAspect="1"/>
          </p:cNvPicPr>
          <p:nvPr/>
        </p:nvPicPr>
        <p:blipFill>
          <a:blip r:embed="rId5"/>
          <a:stretch>
            <a:fillRect/>
          </a:stretch>
        </p:blipFill>
        <p:spPr>
          <a:xfrm>
            <a:off x="118723" y="6283346"/>
            <a:ext cx="2633700" cy="432854"/>
          </a:xfrm>
          <a:prstGeom prst="rect">
            <a:avLst/>
          </a:prstGeom>
        </p:spPr>
      </p:pic>
    </p:spTree>
    <p:extLst>
      <p:ext uri="{BB962C8B-B14F-4D97-AF65-F5344CB8AC3E}">
        <p14:creationId xmlns:p14="http://schemas.microsoft.com/office/powerpoint/2010/main" val="38165959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panose="020B0604020202020204" pitchFamily="34" charset="0"/>
                <a:cs typeface="Arial" panose="020B0604020202020204" pitchFamily="34" charset="0"/>
              </a:rPr>
              <a:t>MEDEL OCH STÖD FRÅN ÖLIF/SISU INOM 2019 ÅRS PRIORITERADE OMRÅDEN</a:t>
            </a:r>
          </a:p>
        </p:txBody>
      </p:sp>
      <p:graphicFrame>
        <p:nvGraphicFramePr>
          <p:cNvPr id="5" name="Platshållare för innehåll 3">
            <a:extLst>
              <a:ext uri="{FF2B5EF4-FFF2-40B4-BE49-F238E27FC236}">
                <a16:creationId xmlns:a16="http://schemas.microsoft.com/office/drawing/2014/main" xmlns="" id="{DA19A70C-B678-4DF8-9B76-941557B4328D}"/>
              </a:ext>
            </a:extLst>
          </p:cNvPr>
          <p:cNvGraphicFramePr>
            <a:graphicFrameLocks/>
          </p:cNvGraphicFramePr>
          <p:nvPr>
            <p:extLst>
              <p:ext uri="{D42A27DB-BD31-4B8C-83A1-F6EECF244321}">
                <p14:modId xmlns:p14="http://schemas.microsoft.com/office/powerpoint/2010/main" val="1403967516"/>
              </p:ext>
            </p:extLst>
          </p:nvPr>
        </p:nvGraphicFramePr>
        <p:xfrm>
          <a:off x="237162" y="1599353"/>
          <a:ext cx="11717675" cy="3938001"/>
        </p:xfrm>
        <a:graphic>
          <a:graphicData uri="http://schemas.openxmlformats.org/drawingml/2006/table">
            <a:tbl>
              <a:tblPr firstRow="1" bandRow="1"/>
              <a:tblGrid>
                <a:gridCol w="1659371">
                  <a:extLst>
                    <a:ext uri="{9D8B030D-6E8A-4147-A177-3AD203B41FA5}">
                      <a16:colId xmlns:a16="http://schemas.microsoft.com/office/drawing/2014/main" xmlns="" val="20000"/>
                    </a:ext>
                  </a:extLst>
                </a:gridCol>
                <a:gridCol w="2641600">
                  <a:extLst>
                    <a:ext uri="{9D8B030D-6E8A-4147-A177-3AD203B41FA5}">
                      <a16:colId xmlns:a16="http://schemas.microsoft.com/office/drawing/2014/main" xmlns="" val="20001"/>
                    </a:ext>
                  </a:extLst>
                </a:gridCol>
                <a:gridCol w="1422400">
                  <a:extLst>
                    <a:ext uri="{9D8B030D-6E8A-4147-A177-3AD203B41FA5}">
                      <a16:colId xmlns:a16="http://schemas.microsoft.com/office/drawing/2014/main" xmlns="" val="20002"/>
                    </a:ext>
                  </a:extLst>
                </a:gridCol>
                <a:gridCol w="1794934">
                  <a:extLst>
                    <a:ext uri="{9D8B030D-6E8A-4147-A177-3AD203B41FA5}">
                      <a16:colId xmlns:a16="http://schemas.microsoft.com/office/drawing/2014/main" xmlns="" val="20003"/>
                    </a:ext>
                  </a:extLst>
                </a:gridCol>
                <a:gridCol w="1270000">
                  <a:extLst>
                    <a:ext uri="{9D8B030D-6E8A-4147-A177-3AD203B41FA5}">
                      <a16:colId xmlns:a16="http://schemas.microsoft.com/office/drawing/2014/main" xmlns="" val="20004"/>
                    </a:ext>
                  </a:extLst>
                </a:gridCol>
                <a:gridCol w="2929370">
                  <a:extLst>
                    <a:ext uri="{9D8B030D-6E8A-4147-A177-3AD203B41FA5}">
                      <a16:colId xmlns:a16="http://schemas.microsoft.com/office/drawing/2014/main" xmlns="" val="20005"/>
                    </a:ext>
                  </a:extLst>
                </a:gridCol>
              </a:tblGrid>
              <a:tr h="116432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sv-SE" sz="1600" b="1" dirty="0"/>
                        <a:t>Ungdomsinitiativ</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sv-SE" sz="1600" b="1" dirty="0"/>
                        <a:t>Idrottsskolesatsningar</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sv-SE" sz="1600" b="1" dirty="0"/>
                        <a:t>Jämställdhet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sv-SE" sz="1600" b="1" dirty="0"/>
                        <a:t>Idrott för barn och unga med </a:t>
                      </a:r>
                      <a:r>
                        <a:rPr lang="sv-SE" sz="1600" b="1" dirty="0" err="1"/>
                        <a:t>funktionsned</a:t>
                      </a:r>
                      <a:r>
                        <a:rPr lang="sv-SE" sz="1600" b="1" dirty="0"/>
                        <a:t>-sättning</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sv-SE" sz="1600" b="1" dirty="0"/>
                        <a:t>Anläggning</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sv-SE" sz="1600" b="1" kern="1200" dirty="0">
                          <a:solidFill>
                            <a:schemeClr val="lt1"/>
                          </a:solidFill>
                          <a:latin typeface="Calibri"/>
                          <a:ea typeface="+mn-ea"/>
                          <a:cs typeface="+mn-cs"/>
                        </a:rPr>
                        <a:t>Integration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10000"/>
                  </a:ext>
                </a:extLst>
              </a:tr>
              <a:tr h="184219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endParaRPr lang="sv-SE" sz="1600" b="0" i="0" u="none" strike="noStrike" dirty="0">
                        <a:solidFill>
                          <a:srgbClr val="000000"/>
                        </a:solidFill>
                        <a:effectLst/>
                        <a:latin typeface="Calibri" panose="020F0502020204030204" pitchFamily="34" charset="0"/>
                      </a:endParaRPr>
                    </a:p>
                  </a:txBody>
                  <a:tcPr marL="9525" marR="9525" marT="9525"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sv-SE" sz="1600" dirty="0"/>
                        <a:t>Hallsbergs Ridklubb</a:t>
                      </a:r>
                    </a:p>
                    <a:p>
                      <a:pPr algn="l"/>
                      <a:endParaRPr lang="sv-SE" sz="1600" dirty="0"/>
                    </a:p>
                    <a:p>
                      <a:pPr algn="l"/>
                      <a:r>
                        <a:rPr lang="sv-SE" sz="1600" dirty="0"/>
                        <a:t>Hallsbergs Gymnastikförening</a:t>
                      </a:r>
                    </a:p>
                    <a:p>
                      <a:pPr marL="0" algn="l" defTabSz="914400" rtl="0" eaLnBrk="1" latinLnBrk="0" hangingPunct="1"/>
                      <a:endParaRPr lang="sv-SE" sz="1600" kern="1200" dirty="0">
                        <a:solidFill>
                          <a:schemeClr val="dk1"/>
                        </a:solidFill>
                        <a:latin typeface="Calibri"/>
                        <a:ea typeface="+mn-ea"/>
                        <a:cs typeface="+mn-cs"/>
                      </a:endParaRPr>
                    </a:p>
                    <a:p>
                      <a:pPr marL="0" algn="l" defTabSz="914400" rtl="0" eaLnBrk="1" latinLnBrk="0" hangingPunct="1"/>
                      <a:r>
                        <a:rPr lang="sv-SE" sz="1600" kern="1200" dirty="0">
                          <a:solidFill>
                            <a:schemeClr val="dk1"/>
                          </a:solidFill>
                          <a:latin typeface="Calibri"/>
                          <a:ea typeface="+mn-ea"/>
                          <a:cs typeface="+mn-cs"/>
                        </a:rPr>
                        <a:t>Hallsbergs Brottarklubb</a:t>
                      </a:r>
                    </a:p>
                    <a:p>
                      <a:pPr marL="0" algn="l" defTabSz="914400" rtl="0" eaLnBrk="1" latinLnBrk="0" hangingPunct="1"/>
                      <a:endParaRPr lang="sv-SE" sz="1600" kern="1200" dirty="0">
                        <a:solidFill>
                          <a:schemeClr val="dk1"/>
                        </a:solidFill>
                        <a:latin typeface="Calibri"/>
                        <a:ea typeface="+mn-ea"/>
                        <a:cs typeface="+mn-cs"/>
                      </a:endParaRPr>
                    </a:p>
                    <a:p>
                      <a:pPr marL="0" algn="l" defTabSz="914400" rtl="0" eaLnBrk="1" latinLnBrk="0" hangingPunct="1"/>
                      <a:r>
                        <a:rPr lang="sv-SE" sz="1600" kern="1200" dirty="0">
                          <a:solidFill>
                            <a:schemeClr val="dk1"/>
                          </a:solidFill>
                          <a:latin typeface="Calibri"/>
                          <a:ea typeface="+mn-ea"/>
                          <a:cs typeface="+mn-cs"/>
                        </a:rPr>
                        <a:t>Järnvägens Badmintonklubb</a:t>
                      </a:r>
                    </a:p>
                    <a:p>
                      <a:pPr marL="0" algn="l" defTabSz="914400" rtl="0" eaLnBrk="1" latinLnBrk="0" hangingPunct="1"/>
                      <a:endParaRPr lang="sv-SE" sz="1600" kern="1200" dirty="0">
                        <a:solidFill>
                          <a:schemeClr val="dk1"/>
                        </a:solidFill>
                        <a:latin typeface="Calibri"/>
                        <a:ea typeface="+mn-ea"/>
                        <a:cs typeface="+mn-cs"/>
                      </a:endParaRPr>
                    </a:p>
                    <a:p>
                      <a:pPr marL="0" algn="l" defTabSz="914400" rtl="0" eaLnBrk="1" latinLnBrk="0" hangingPunct="1"/>
                      <a:r>
                        <a:rPr lang="sv-SE" sz="1600" kern="1200" dirty="0">
                          <a:solidFill>
                            <a:schemeClr val="dk1"/>
                          </a:solidFill>
                          <a:latin typeface="Calibri"/>
                          <a:ea typeface="+mn-ea"/>
                          <a:cs typeface="+mn-cs"/>
                        </a:rPr>
                        <a:t>Orienteringsklubben Tisaren</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sv-SE" sz="16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6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6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sv-SE" sz="1600" dirty="0"/>
                        <a:t>Handbollsklubben Järnvägen</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sv-SE" sz="1600" b="0" i="0" u="none" strike="noStrike" dirty="0" err="1">
                          <a:solidFill>
                            <a:srgbClr val="000000"/>
                          </a:solidFill>
                          <a:effectLst/>
                          <a:latin typeface="Calibri" panose="020F0502020204030204" pitchFamily="34" charset="0"/>
                        </a:rPr>
                        <a:t>Pålsboda</a:t>
                      </a:r>
                      <a:r>
                        <a:rPr lang="sv-SE" sz="1600" b="0" i="0" u="none" strike="noStrike" dirty="0">
                          <a:solidFill>
                            <a:srgbClr val="000000"/>
                          </a:solidFill>
                          <a:effectLst/>
                          <a:latin typeface="Calibri" panose="020F0502020204030204" pitchFamily="34" charset="0"/>
                        </a:rPr>
                        <a:t> Ryttarförening</a:t>
                      </a:r>
                    </a:p>
                  </a:txBody>
                  <a:tcPr marL="9525" marR="9525" marT="9525"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latinLnBrk="0" hangingPunct="1"/>
                      <a:r>
                        <a:rPr lang="sv-SE" sz="1600" kern="1200" dirty="0">
                          <a:solidFill>
                            <a:schemeClr val="dk1"/>
                          </a:solidFill>
                          <a:latin typeface="Calibri" panose="020F0502020204030204" pitchFamily="34" charset="0"/>
                          <a:ea typeface="+mn-ea"/>
                          <a:cs typeface="Calibri" panose="020F0502020204030204" pitchFamily="34" charset="0"/>
                        </a:rPr>
                        <a:t>Hallsberg Kumla Simklubb</a:t>
                      </a:r>
                    </a:p>
                    <a:p>
                      <a:pPr marL="0" algn="l" defTabSz="457200" rtl="0" eaLnBrk="1" latinLnBrk="0" hangingPunct="1"/>
                      <a:endParaRPr lang="sv-SE" sz="1600" kern="1200" dirty="0">
                        <a:solidFill>
                          <a:schemeClr val="dk1"/>
                        </a:solidFill>
                        <a:latin typeface="Calibri" panose="020F0502020204030204" pitchFamily="34" charset="0"/>
                        <a:ea typeface="+mn-ea"/>
                        <a:cs typeface="Calibri" panose="020F0502020204030204" pitchFamily="34" charset="0"/>
                      </a:endParaRPr>
                    </a:p>
                    <a:p>
                      <a:pPr marL="0" algn="l" defTabSz="457200" rtl="0" eaLnBrk="1" latinLnBrk="0" hangingPunct="1"/>
                      <a:r>
                        <a:rPr lang="sv-SE" sz="1600" kern="1200" dirty="0">
                          <a:solidFill>
                            <a:schemeClr val="dk1"/>
                          </a:solidFill>
                          <a:latin typeface="Calibri" panose="020F0502020204030204" pitchFamily="34" charset="0"/>
                          <a:ea typeface="+mn-ea"/>
                          <a:cs typeface="Calibri" panose="020F0502020204030204" pitchFamily="34" charset="0"/>
                        </a:rPr>
                        <a:t>Handbollsklubben Järnvägen</a:t>
                      </a:r>
                    </a:p>
                    <a:p>
                      <a:pPr marL="0" algn="l" defTabSz="457200" rtl="0" eaLnBrk="1" latinLnBrk="0" hangingPunct="1"/>
                      <a:endParaRPr lang="sv-SE" sz="1600" kern="1200" dirty="0">
                        <a:solidFill>
                          <a:schemeClr val="dk1"/>
                        </a:solidFill>
                        <a:latin typeface="Calibri" panose="020F0502020204030204" pitchFamily="34" charset="0"/>
                        <a:ea typeface="+mn-ea"/>
                        <a:cs typeface="Calibri" panose="020F0502020204030204" pitchFamily="34" charset="0"/>
                      </a:endParaRPr>
                    </a:p>
                    <a:p>
                      <a:pPr marL="0" algn="l" defTabSz="457200" rtl="0" eaLnBrk="1" latinLnBrk="0" hangingPunct="1"/>
                      <a:r>
                        <a:rPr lang="sv-SE" sz="1600" kern="1200" dirty="0">
                          <a:solidFill>
                            <a:schemeClr val="dk1"/>
                          </a:solidFill>
                          <a:latin typeface="Calibri" panose="020F0502020204030204" pitchFamily="34" charset="0"/>
                          <a:ea typeface="+mn-ea"/>
                          <a:cs typeface="Calibri" panose="020F0502020204030204" pitchFamily="34" charset="0"/>
                        </a:rPr>
                        <a:t>Järnvägens Bågskytteförening</a:t>
                      </a:r>
                    </a:p>
                    <a:p>
                      <a:pPr marL="0" algn="l" defTabSz="457200" rtl="0" eaLnBrk="1" latinLnBrk="0" hangingPunct="1"/>
                      <a:endParaRPr lang="sv-SE" sz="1600" kern="1200" dirty="0">
                        <a:solidFill>
                          <a:schemeClr val="dk1"/>
                        </a:solidFill>
                        <a:latin typeface="Calibri" panose="020F0502020204030204" pitchFamily="34" charset="0"/>
                        <a:ea typeface="+mn-ea"/>
                        <a:cs typeface="Calibri" panose="020F0502020204030204" pitchFamily="34" charset="0"/>
                      </a:endParaRPr>
                    </a:p>
                    <a:p>
                      <a:pPr marL="0" algn="l" defTabSz="457200" rtl="0" eaLnBrk="1" latinLnBrk="0" hangingPunct="1"/>
                      <a:r>
                        <a:rPr lang="sv-SE" sz="1600" kern="1200" dirty="0">
                          <a:solidFill>
                            <a:schemeClr val="dk1"/>
                          </a:solidFill>
                          <a:latin typeface="Calibri" panose="020F0502020204030204" pitchFamily="34" charset="0"/>
                          <a:ea typeface="+mn-ea"/>
                          <a:cs typeface="Calibri" panose="020F0502020204030204" pitchFamily="34" charset="0"/>
                        </a:rPr>
                        <a:t>IFK Hallsbergs Fotbollsklubb</a:t>
                      </a:r>
                    </a:p>
                    <a:p>
                      <a:pPr marL="0" algn="l" defTabSz="457200" rtl="0" eaLnBrk="1" latinLnBrk="0" hangingPunct="1"/>
                      <a:endParaRPr lang="sv-SE" sz="1600" kern="1200" dirty="0">
                        <a:solidFill>
                          <a:schemeClr val="dk1"/>
                        </a:solidFill>
                        <a:latin typeface="Calibri" panose="020F0502020204030204" pitchFamily="34" charset="0"/>
                        <a:ea typeface="+mn-ea"/>
                        <a:cs typeface="Calibri" panose="020F0502020204030204" pitchFamily="34" charset="0"/>
                      </a:endParaRPr>
                    </a:p>
                    <a:p>
                      <a:pPr marL="0" algn="l" defTabSz="457200" rtl="0" eaLnBrk="1" latinLnBrk="0" hangingPunct="1"/>
                      <a:r>
                        <a:rPr lang="sv-SE" sz="1600" kern="1200" dirty="0">
                          <a:solidFill>
                            <a:schemeClr val="dk1"/>
                          </a:solidFill>
                          <a:latin typeface="Calibri" panose="020F0502020204030204" pitchFamily="34" charset="0"/>
                          <a:ea typeface="+mn-ea"/>
                          <a:cs typeface="Calibri" panose="020F0502020204030204" pitchFamily="34" charset="0"/>
                        </a:rPr>
                        <a:t>Stocksäters Idrottsförening</a:t>
                      </a:r>
                    </a:p>
                    <a:p>
                      <a:pPr marL="0" algn="l" defTabSz="457200" rtl="0" eaLnBrk="1" latinLnBrk="0" hangingPunct="1"/>
                      <a:endParaRPr lang="sv-SE" sz="1600" kern="1200" dirty="0">
                        <a:solidFill>
                          <a:schemeClr val="dk1"/>
                        </a:solidFill>
                        <a:latin typeface="Calibri" panose="020F0502020204030204" pitchFamily="34" charset="0"/>
                        <a:ea typeface="+mn-ea"/>
                        <a:cs typeface="Calibri" panose="020F0502020204030204" pitchFamily="34" charset="0"/>
                      </a:endParaRPr>
                    </a:p>
                    <a:p>
                      <a:pPr marL="0" algn="l" defTabSz="457200" rtl="0" eaLnBrk="1" latinLnBrk="0" hangingPunct="1"/>
                      <a:r>
                        <a:rPr lang="sv-SE" sz="1600" kern="1200" dirty="0">
                          <a:solidFill>
                            <a:schemeClr val="dk1"/>
                          </a:solidFill>
                          <a:latin typeface="Calibri" panose="020F0502020204030204" pitchFamily="34" charset="0"/>
                          <a:ea typeface="+mn-ea"/>
                          <a:cs typeface="Calibri" panose="020F0502020204030204" pitchFamily="34" charset="0"/>
                        </a:rPr>
                        <a:t>Hallsbergs Gymnastikförening</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10001"/>
                  </a:ext>
                </a:extLst>
              </a:tr>
            </a:tbl>
          </a:graphicData>
        </a:graphic>
      </p:graphicFrame>
      <p:pic>
        <p:nvPicPr>
          <p:cNvPr id="6" name="Bildobjekt 5">
            <a:extLst>
              <a:ext uri="{FF2B5EF4-FFF2-40B4-BE49-F238E27FC236}">
                <a16:creationId xmlns:a16="http://schemas.microsoft.com/office/drawing/2014/main" xmlns="" id="{CB314E3C-54A8-410E-A71B-A8E02859A787}"/>
              </a:ext>
            </a:extLst>
          </p:cNvPr>
          <p:cNvPicPr>
            <a:picLocks noChangeAspect="1"/>
          </p:cNvPicPr>
          <p:nvPr/>
        </p:nvPicPr>
        <p:blipFill>
          <a:blip r:embed="rId4"/>
          <a:stretch>
            <a:fillRect/>
          </a:stretch>
        </p:blipFill>
        <p:spPr>
          <a:xfrm>
            <a:off x="118723" y="6283346"/>
            <a:ext cx="2633700" cy="432854"/>
          </a:xfrm>
          <a:prstGeom prst="rect">
            <a:avLst/>
          </a:prstGeom>
        </p:spPr>
      </p:pic>
    </p:spTree>
    <p:extLst>
      <p:ext uri="{BB962C8B-B14F-4D97-AF65-F5344CB8AC3E}">
        <p14:creationId xmlns:p14="http://schemas.microsoft.com/office/powerpoint/2010/main" val="27416761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BEC6CC66-ADF1-4E02-834F-C84528D95FE2}"/>
              </a:ext>
            </a:extLst>
          </p:cNvPr>
          <p:cNvSpPr>
            <a:spLocks noGrp="1"/>
          </p:cNvSpPr>
          <p:nvPr>
            <p:ph type="title" idx="4294967295"/>
          </p:nvPr>
        </p:nvSpPr>
        <p:spPr>
          <a:xfrm>
            <a:off x="355840" y="174144"/>
            <a:ext cx="7626350" cy="585788"/>
          </a:xfrm>
        </p:spPr>
        <p:txBody>
          <a:bodyPr/>
          <a:lstStyle/>
          <a:p>
            <a:r>
              <a:rPr lang="sv-SE" sz="3200" b="1" dirty="0">
                <a:latin typeface="+mn-lt"/>
              </a:rPr>
              <a:t>REFERENSER</a:t>
            </a:r>
          </a:p>
        </p:txBody>
      </p:sp>
      <p:pic>
        <p:nvPicPr>
          <p:cNvPr id="5" name="Bildobjekt 4">
            <a:extLst>
              <a:ext uri="{FF2B5EF4-FFF2-40B4-BE49-F238E27FC236}">
                <a16:creationId xmlns:a16="http://schemas.microsoft.com/office/drawing/2014/main" xmlns="" id="{A9ED016F-4101-4056-8CDC-A94E3A234BAA}"/>
              </a:ext>
            </a:extLst>
          </p:cNvPr>
          <p:cNvPicPr>
            <a:picLocks noChangeAspect="1"/>
          </p:cNvPicPr>
          <p:nvPr/>
        </p:nvPicPr>
        <p:blipFill>
          <a:blip r:embed="rId3"/>
          <a:stretch>
            <a:fillRect/>
          </a:stretch>
        </p:blipFill>
        <p:spPr>
          <a:xfrm>
            <a:off x="11449560" y="84991"/>
            <a:ext cx="623717" cy="764095"/>
          </a:xfrm>
          <a:prstGeom prst="rect">
            <a:avLst/>
          </a:prstGeom>
        </p:spPr>
      </p:pic>
      <p:sp>
        <p:nvSpPr>
          <p:cNvPr id="6" name="textruta 5">
            <a:extLst>
              <a:ext uri="{FF2B5EF4-FFF2-40B4-BE49-F238E27FC236}">
                <a16:creationId xmlns:a16="http://schemas.microsoft.com/office/drawing/2014/main" xmlns="" id="{60032148-5CCB-424B-8F15-A093EE941B21}"/>
              </a:ext>
            </a:extLst>
          </p:cNvPr>
          <p:cNvSpPr txBox="1"/>
          <p:nvPr/>
        </p:nvSpPr>
        <p:spPr>
          <a:xfrm>
            <a:off x="844238" y="994973"/>
            <a:ext cx="11087723"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dirty="0">
                <a:cs typeface="Segoe UI"/>
              </a:rPr>
              <a:t>Hallsbergs kommun (2019) – Elevhälsosamtalen sammanställda och analyserade (ELSA). </a:t>
            </a:r>
            <a:r>
              <a:rPr lang="en-US" dirty="0">
                <a:cs typeface="Segoe UI"/>
              </a:rPr>
              <a:t>​​</a:t>
            </a:r>
          </a:p>
          <a:p>
            <a:endParaRPr lang="sv-SE" dirty="0">
              <a:cs typeface="Segoe UI"/>
            </a:endParaRPr>
          </a:p>
          <a:p>
            <a:r>
              <a:rPr lang="sv-SE" dirty="0">
                <a:cs typeface="Segoe UI"/>
              </a:rPr>
              <a:t>Region Örebro län (2017) – Liv och hälsa ung 2017 - </a:t>
            </a:r>
            <a:r>
              <a:rPr lang="sv-SE" dirty="0">
                <a:solidFill>
                  <a:srgbClr val="006BB1"/>
                </a:solidFill>
                <a:cs typeface="Segoe UI"/>
                <a:hlinkClick r:id="rId4"/>
              </a:rPr>
              <a:t>https://www.regionorebrolan.se/sv/Halsa-och-vard/Folkhalsa/Folkhalsan-i-siffror/Livohalsaung/Livohalsaung2017/</a:t>
            </a:r>
            <a:r>
              <a:rPr lang="sv-SE" dirty="0">
                <a:cs typeface="Segoe UI"/>
              </a:rPr>
              <a:t>​</a:t>
            </a:r>
            <a:r>
              <a:rPr lang="en-US" dirty="0">
                <a:cs typeface="Segoe UI"/>
              </a:rPr>
              <a:t>​</a:t>
            </a:r>
          </a:p>
          <a:p>
            <a:endParaRPr lang="sv-SE" dirty="0">
              <a:cs typeface="Segoe UI"/>
            </a:endParaRPr>
          </a:p>
          <a:p>
            <a:r>
              <a:rPr lang="sv-SE" dirty="0">
                <a:cs typeface="Segoe UI"/>
              </a:rPr>
              <a:t>Region Örebro län (2018) – Liv och hälsa vuxen - </a:t>
            </a:r>
            <a:r>
              <a:rPr lang="sv-SE" dirty="0">
                <a:solidFill>
                  <a:srgbClr val="006BB1"/>
                </a:solidFill>
                <a:cs typeface="Segoe UI"/>
                <a:hlinkClick r:id="rId5"/>
              </a:rPr>
              <a:t>https://www.regionorebrolan.se/sv/Halsa-och-vard/Folkhalsa/Folkhalsan-i-siffror/Liv-och-halsa-vuxen/Loh_resultat_2017/</a:t>
            </a:r>
            <a:r>
              <a:rPr lang="sv-SE" dirty="0">
                <a:cs typeface="Segoe UI"/>
              </a:rPr>
              <a:t> </a:t>
            </a:r>
            <a:r>
              <a:rPr lang="en-US" dirty="0">
                <a:cs typeface="Segoe UI"/>
              </a:rPr>
              <a:t>​​</a:t>
            </a:r>
          </a:p>
          <a:p>
            <a:endParaRPr lang="sv-SE" dirty="0">
              <a:cs typeface="Segoe UI"/>
            </a:endParaRPr>
          </a:p>
          <a:p>
            <a:r>
              <a:rPr lang="sv-SE" dirty="0">
                <a:cs typeface="Segoe UI"/>
              </a:rPr>
              <a:t>Riksidrottsförbundet (2019a) – </a:t>
            </a:r>
            <a:r>
              <a:rPr lang="sv-SE" dirty="0" err="1">
                <a:cs typeface="Segoe UI"/>
              </a:rPr>
              <a:t>IdrottOnline</a:t>
            </a:r>
            <a:r>
              <a:rPr lang="sv-SE" dirty="0">
                <a:cs typeface="Segoe UI"/>
              </a:rPr>
              <a:t> - </a:t>
            </a:r>
            <a:r>
              <a:rPr lang="sv-SE" dirty="0">
                <a:solidFill>
                  <a:srgbClr val="006BB1"/>
                </a:solidFill>
                <a:cs typeface="Segoe UI"/>
                <a:hlinkClick r:id="rId6"/>
              </a:rPr>
              <a:t>http://idrottonline.se/</a:t>
            </a:r>
            <a:r>
              <a:rPr lang="sv-SE" dirty="0">
                <a:cs typeface="Segoe UI"/>
              </a:rPr>
              <a:t> </a:t>
            </a:r>
            <a:r>
              <a:rPr lang="en-US" dirty="0">
                <a:cs typeface="Segoe UI"/>
              </a:rPr>
              <a:t>​​</a:t>
            </a:r>
          </a:p>
          <a:p>
            <a:endParaRPr lang="sv-SE" dirty="0">
              <a:cs typeface="Segoe UI"/>
            </a:endParaRPr>
          </a:p>
          <a:p>
            <a:r>
              <a:rPr lang="sv-SE" dirty="0">
                <a:cs typeface="Segoe UI"/>
              </a:rPr>
              <a:t>Riksidrottsförbundet (2019b) – Utbetalning av LOK-stöd </a:t>
            </a:r>
            <a:r>
              <a:rPr lang="sv-SE" dirty="0">
                <a:solidFill>
                  <a:srgbClr val="006BB1"/>
                </a:solidFill>
                <a:cs typeface="Segoe UI"/>
                <a:hlinkClick r:id="rId7"/>
              </a:rPr>
              <a:t>http://www.svenskidrott.se/ekonomisktstod/lok-stod/utbetalningavlok-stod/</a:t>
            </a:r>
            <a:r>
              <a:rPr lang="sv-SE" dirty="0">
                <a:cs typeface="Segoe UI"/>
              </a:rPr>
              <a:t> </a:t>
            </a:r>
            <a:r>
              <a:rPr lang="en-US" dirty="0">
                <a:cs typeface="Segoe UI"/>
              </a:rPr>
              <a:t>​​</a:t>
            </a:r>
          </a:p>
          <a:p>
            <a:endParaRPr lang="sv-SE" dirty="0">
              <a:cs typeface="Segoe UI"/>
            </a:endParaRPr>
          </a:p>
          <a:p>
            <a:r>
              <a:rPr lang="sv-SE" dirty="0">
                <a:cs typeface="Segoe UI"/>
              </a:rPr>
              <a:t>Rädda barnen (2018) –Barnfattigdom i Sverige </a:t>
            </a:r>
            <a:r>
              <a:rPr lang="sv-SE" dirty="0">
                <a:solidFill>
                  <a:srgbClr val="006BB1"/>
                </a:solidFill>
                <a:cs typeface="Segoe UI"/>
                <a:hlinkClick r:id="rId8"/>
              </a:rPr>
              <a:t>https://resourcecentre.savethechildren.net/sites/default/files/documents/rb_rapport_2018_final.pdf</a:t>
            </a:r>
            <a:r>
              <a:rPr lang="sv-SE" dirty="0">
                <a:cs typeface="Segoe UI"/>
              </a:rPr>
              <a:t> </a:t>
            </a:r>
            <a:r>
              <a:rPr lang="en-US" dirty="0">
                <a:cs typeface="Segoe UI"/>
              </a:rPr>
              <a:t>​​</a:t>
            </a:r>
          </a:p>
          <a:p>
            <a:endParaRPr lang="sv-SE" dirty="0">
              <a:cs typeface="Segoe UI"/>
            </a:endParaRPr>
          </a:p>
          <a:p>
            <a:r>
              <a:rPr lang="sv-SE" dirty="0">
                <a:cs typeface="Segoe UI"/>
              </a:rPr>
              <a:t>SCB (2020) – Statistikdatabasen – Folkmängd - </a:t>
            </a:r>
            <a:r>
              <a:rPr lang="sv-SE" dirty="0">
                <a:solidFill>
                  <a:srgbClr val="006BB1"/>
                </a:solidFill>
                <a:cs typeface="Segoe UI"/>
                <a:hlinkClick r:id="rId9"/>
              </a:rPr>
              <a:t>http://www.statistikdatabasen.scb.se/pxweb/sv/ssd/START__BE__BE0101__BE0101A/BefolkningNy/?rxid=4c5be81e-c6f9-454c-9270-a0fdbd50361</a:t>
            </a:r>
            <a:r>
              <a:rPr lang="en-US" dirty="0">
                <a:latin typeface="Calibri"/>
                <a:cs typeface="Segoe UI"/>
              </a:rPr>
              <a:t>​</a:t>
            </a:r>
          </a:p>
        </p:txBody>
      </p:sp>
    </p:spTree>
    <p:extLst>
      <p:ext uri="{BB962C8B-B14F-4D97-AF65-F5344CB8AC3E}">
        <p14:creationId xmlns:p14="http://schemas.microsoft.com/office/powerpoint/2010/main" val="30653116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96A058DD-0A75-4E5C-829F-3CB5E33E9A55}"/>
              </a:ext>
            </a:extLst>
          </p:cNvPr>
          <p:cNvSpPr>
            <a:spLocks noGrp="1"/>
          </p:cNvSpPr>
          <p:nvPr>
            <p:ph type="ctrTitle"/>
          </p:nvPr>
        </p:nvSpPr>
        <p:spPr/>
        <p:txBody>
          <a:bodyPr/>
          <a:lstStyle/>
          <a:p>
            <a:pPr>
              <a:lnSpc>
                <a:spcPct val="150000"/>
              </a:lnSpc>
            </a:pPr>
            <a:r>
              <a:rPr lang="sv-SE" sz="2800" dirty="0">
                <a:latin typeface="+mn-lt"/>
              </a:rPr>
              <a:t>Kommunrapport Hallsbergs kommun 2020</a:t>
            </a:r>
            <a:br>
              <a:rPr lang="sv-SE" sz="2800" dirty="0">
                <a:latin typeface="+mn-lt"/>
              </a:rPr>
            </a:br>
            <a:r>
              <a:rPr lang="sv-SE" sz="2800" dirty="0">
                <a:latin typeface="+mn-lt"/>
              </a:rPr>
              <a:t>Författare: Kommunteamet södra Örebro län</a:t>
            </a:r>
            <a:br>
              <a:rPr lang="sv-SE" sz="2800" dirty="0">
                <a:latin typeface="+mn-lt"/>
              </a:rPr>
            </a:br>
            <a:r>
              <a:rPr lang="sv-SE" sz="2800" dirty="0">
                <a:latin typeface="+mn-lt"/>
              </a:rPr>
              <a:t>RF-SISU Örebro län</a:t>
            </a:r>
            <a:r>
              <a:rPr lang="sv-SE" dirty="0"/>
              <a:t/>
            </a:r>
            <a:br>
              <a:rPr lang="sv-SE" dirty="0"/>
            </a:br>
            <a:endParaRPr lang="sv-SE" dirty="0"/>
          </a:p>
        </p:txBody>
      </p:sp>
      <p:sp>
        <p:nvSpPr>
          <p:cNvPr id="4" name="Rektangel 3">
            <a:extLst>
              <a:ext uri="{FF2B5EF4-FFF2-40B4-BE49-F238E27FC236}">
                <a16:creationId xmlns:a16="http://schemas.microsoft.com/office/drawing/2014/main" xmlns="" id="{4598AE28-F743-45E8-82A9-9D438862341D}"/>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descr="En bild som visar ritning&#10;&#10;Automatiskt genererad beskrivning">
            <a:extLst>
              <a:ext uri="{FF2B5EF4-FFF2-40B4-BE49-F238E27FC236}">
                <a16:creationId xmlns:a16="http://schemas.microsoft.com/office/drawing/2014/main" xmlns="" id="{E4251713-FC2B-4BDA-8C71-4CAF50734358}"/>
              </a:ext>
            </a:extLst>
          </p:cNvPr>
          <p:cNvPicPr>
            <a:picLocks noChangeAspect="1"/>
          </p:cNvPicPr>
          <p:nvPr/>
        </p:nvPicPr>
        <p:blipFill>
          <a:blip r:embed="rId3"/>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1751663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96A058DD-0A75-4E5C-829F-3CB5E33E9A55}"/>
              </a:ext>
            </a:extLst>
          </p:cNvPr>
          <p:cNvSpPr>
            <a:spLocks noGrp="1"/>
          </p:cNvSpPr>
          <p:nvPr>
            <p:ph type="ctrTitle"/>
          </p:nvPr>
        </p:nvSpPr>
        <p:spPr>
          <a:xfrm>
            <a:off x="735914" y="1477962"/>
            <a:ext cx="7538074" cy="2767484"/>
          </a:xfrm>
        </p:spPr>
        <p:txBody>
          <a:bodyPr/>
          <a:lstStyle/>
          <a:p>
            <a:r>
              <a:rPr lang="sv-SE" sz="6600">
                <a:cs typeface="Arial" panose="020B0604020202020204" pitchFamily="34" charset="0"/>
              </a:rPr>
              <a:t>Sammanfattning av 2020-års kommunrapport</a:t>
            </a:r>
            <a:endParaRPr lang="sv-SE"/>
          </a:p>
        </p:txBody>
      </p:sp>
      <p:sp>
        <p:nvSpPr>
          <p:cNvPr id="6" name="Rektangel 5">
            <a:extLst>
              <a:ext uri="{FF2B5EF4-FFF2-40B4-BE49-F238E27FC236}">
                <a16:creationId xmlns:a16="http://schemas.microsoft.com/office/drawing/2014/main" xmlns=""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xmlns=""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2354529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2"/>
          <a:stretch>
            <a:fillRect/>
          </a:stretch>
        </p:blipFill>
        <p:spPr>
          <a:xfrm>
            <a:off x="11449560" y="84991"/>
            <a:ext cx="623717" cy="764095"/>
          </a:xfrm>
          <a:prstGeom prst="rect">
            <a:avLst/>
          </a:prstGeom>
        </p:spPr>
      </p:pic>
      <p:sp>
        <p:nvSpPr>
          <p:cNvPr id="2" name="Rubrik 1">
            <a:extLst>
              <a:ext uri="{FF2B5EF4-FFF2-40B4-BE49-F238E27FC236}">
                <a16:creationId xmlns:a16="http://schemas.microsoft.com/office/drawing/2014/main" xmlns="" id="{A8D33A41-E1BA-4351-ADD9-96F241D86377}"/>
              </a:ext>
            </a:extLst>
          </p:cNvPr>
          <p:cNvSpPr>
            <a:spLocks noGrp="1"/>
          </p:cNvSpPr>
          <p:nvPr>
            <p:ph type="title"/>
          </p:nvPr>
        </p:nvSpPr>
        <p:spPr>
          <a:xfrm>
            <a:off x="237256" y="301546"/>
            <a:ext cx="9940149" cy="547540"/>
          </a:xfrm>
        </p:spPr>
        <p:txBody>
          <a:bodyPr/>
          <a:lstStyle/>
          <a:p>
            <a:r>
              <a:rPr lang="sv-SE" sz="3200" b="1">
                <a:latin typeface="Arial" panose="020B0604020202020204" pitchFamily="34" charset="0"/>
                <a:cs typeface="Arial" panose="020B0604020202020204" pitchFamily="34" charset="0"/>
              </a:rPr>
              <a:t>SAMMANFATTNING HÄLSA OCH LEVNADSVANOR</a:t>
            </a:r>
            <a:endParaRPr lang="sv-SE" sz="3200" b="1"/>
          </a:p>
        </p:txBody>
      </p:sp>
      <p:sp>
        <p:nvSpPr>
          <p:cNvPr id="4" name="Platshållare för innehåll 2">
            <a:extLst>
              <a:ext uri="{FF2B5EF4-FFF2-40B4-BE49-F238E27FC236}">
                <a16:creationId xmlns:a16="http://schemas.microsoft.com/office/drawing/2014/main" xmlns="" id="{B4EFEE24-5956-45E0-872B-601E9627CA05}"/>
              </a:ext>
            </a:extLst>
          </p:cNvPr>
          <p:cNvSpPr txBox="1">
            <a:spLocks/>
          </p:cNvSpPr>
          <p:nvPr/>
        </p:nvSpPr>
        <p:spPr>
          <a:xfrm>
            <a:off x="728662" y="1417638"/>
            <a:ext cx="7913688" cy="4750687"/>
          </a:xfrm>
          <a:prstGeom prst="rect">
            <a:avLst/>
          </a:prstGeom>
        </p:spPr>
        <p:txBody>
          <a:bodyPr vert="horz" lIns="91440" tIns="45720" rIns="91440" bIns="45720" rtlCol="0">
            <a:normAutofit/>
          </a:bodyPr>
          <a:lstStyle>
            <a:lvl1pPr marL="342900" indent="-342900" algn="l" defTabSz="457200" rtl="0" eaLnBrk="1" latinLnBrk="0" hangingPunct="1">
              <a:spcBef>
                <a:spcPts val="800"/>
              </a:spcBef>
              <a:spcAft>
                <a:spcPts val="0"/>
              </a:spcAft>
              <a:buFont typeface="Arial"/>
              <a:buChar char="•"/>
              <a:defRPr sz="2200" kern="1200">
                <a:solidFill>
                  <a:schemeClr val="tx1"/>
                </a:solidFill>
                <a:latin typeface="+mn-lt"/>
                <a:ea typeface="+mn-ea"/>
                <a:cs typeface="+mn-cs"/>
              </a:defRPr>
            </a:lvl1pPr>
            <a:lvl2pPr marL="742950" indent="-284400" algn="l" defTabSz="457200" rtl="0" eaLnBrk="1" latinLnBrk="0" hangingPunct="1">
              <a:spcBef>
                <a:spcPts val="200"/>
              </a:spcBef>
              <a:spcAft>
                <a:spcPts val="0"/>
              </a:spcAft>
              <a:buFont typeface="Arial"/>
              <a:buChar char="–"/>
              <a:defRPr sz="1600" kern="1200">
                <a:solidFill>
                  <a:schemeClr val="tx1"/>
                </a:solidFill>
                <a:latin typeface="+mn-lt"/>
                <a:ea typeface="+mn-ea"/>
                <a:cs typeface="+mn-cs"/>
              </a:defRPr>
            </a:lvl2pPr>
            <a:lvl3pPr marL="1143000" indent="-228600" algn="l" defTabSz="457200" rtl="0" eaLnBrk="1" latinLnBrk="0" hangingPunct="1">
              <a:spcBef>
                <a:spcPts val="200"/>
              </a:spcBef>
              <a:spcAft>
                <a:spcPts val="0"/>
              </a:spcAft>
              <a:buFont typeface="Arial"/>
              <a:buChar char="•"/>
              <a:defRPr sz="1200" kern="1200">
                <a:solidFill>
                  <a:schemeClr val="tx1"/>
                </a:solidFill>
                <a:latin typeface="+mn-lt"/>
                <a:ea typeface="+mn-ea"/>
                <a:cs typeface="+mn-cs"/>
              </a:defRPr>
            </a:lvl3pPr>
            <a:lvl4pPr marL="1600200" indent="-228600" algn="l" defTabSz="457200" rtl="0" eaLnBrk="1" latinLnBrk="0" hangingPunct="1">
              <a:spcBef>
                <a:spcPts val="800"/>
              </a:spcBef>
              <a:spcAft>
                <a:spcPts val="0"/>
              </a:spcAft>
              <a:buFont typeface="Arial"/>
              <a:buChar char="–"/>
              <a:defRPr sz="1200" kern="1200">
                <a:solidFill>
                  <a:schemeClr val="tx1"/>
                </a:solidFill>
                <a:latin typeface="+mn-lt"/>
                <a:ea typeface="+mn-ea"/>
                <a:cs typeface="+mn-cs"/>
              </a:defRPr>
            </a:lvl4pPr>
            <a:lvl5pPr marL="2057400" indent="-228600" algn="l" defTabSz="457200" rtl="0" eaLnBrk="1" latinLnBrk="0" hangingPunct="1">
              <a:spcBef>
                <a:spcPts val="800"/>
              </a:spcBef>
              <a:spcAft>
                <a:spcPts val="0"/>
              </a:spcAft>
              <a:buFont typeface="Arial"/>
              <a:buChar char="»"/>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800"/>
              </a:spcBef>
              <a:spcAft>
                <a:spcPts val="0"/>
              </a:spcAft>
              <a:buClrTx/>
              <a:buSzTx/>
              <a:buFont typeface="Arial"/>
              <a:buChar char="•"/>
              <a:tabLst/>
              <a:defRPr/>
            </a:pPr>
            <a:r>
              <a:rPr lang="sv-SE" sz="2000" dirty="0"/>
              <a:t>I Hallsbergs kommun uppnår endast 22 procent av flickorna som går gymnasiets andra år rekommendationen om 60 minuters fysisk aktivitet per dag. </a:t>
            </a:r>
          </a:p>
          <a:p>
            <a:pPr marL="342900" marR="0" lvl="0" indent="-342900" algn="l" defTabSz="457200" rtl="0" eaLnBrk="1" fontAlgn="auto" latinLnBrk="0" hangingPunct="1">
              <a:lnSpc>
                <a:spcPct val="100000"/>
              </a:lnSpc>
              <a:spcBef>
                <a:spcPts val="800"/>
              </a:spcBef>
              <a:spcAft>
                <a:spcPts val="0"/>
              </a:spcAft>
              <a:buClrTx/>
              <a:buSzTx/>
              <a:buFont typeface="Arial"/>
              <a:buChar char="•"/>
              <a:tabLst/>
              <a:defRPr/>
            </a:pPr>
            <a:r>
              <a:rPr lang="sv-SE" sz="2000" dirty="0"/>
              <a:t>I de korskörningar som RF-SISU Örebro län tagit fram på länsnivå då medlem i idrottsförening samt andel som uppnår rekommendation om 60 minuters fysisk aktivitet per dag exempelvis korskörs med frågor om psykisk hälsa visas att de barn och unga som är medlemmar i idrottsföreningar samt når upp till rekommendationen om 60 minuters fysisk aktivitet per dag har en bättre psykisk hälsa än de barn och ungdomar som inte är med i idrottsföreningar respektive inte når upp i rekommendationen om 60 minuters fysisk aktivitet per dag. </a:t>
            </a:r>
          </a:p>
          <a:p>
            <a:pPr marL="342900" marR="0" lvl="0" indent="-342900" algn="l" defTabSz="457200" rtl="0" eaLnBrk="1" fontAlgn="auto" latinLnBrk="0" hangingPunct="1">
              <a:lnSpc>
                <a:spcPct val="100000"/>
              </a:lnSpc>
              <a:spcBef>
                <a:spcPts val="800"/>
              </a:spcBef>
              <a:spcAft>
                <a:spcPts val="0"/>
              </a:spcAft>
              <a:buClrTx/>
              <a:buSzTx/>
              <a:buFont typeface="Arial"/>
              <a:buChar char="•"/>
              <a:tabLst/>
              <a:defRPr/>
            </a:pPr>
            <a:r>
              <a:rPr lang="sv-SE" sz="2000" dirty="0"/>
              <a:t>77 % av männen i åldern 30-49 år når upp till rekommendationen kring fysisk aktivitet, vilket är 11% högre än för länet totalt.</a:t>
            </a:r>
          </a:p>
          <a:p>
            <a:pPr marL="342900" marR="0" lvl="0" indent="-342900" algn="l" defTabSz="457200" rtl="0" eaLnBrk="1" fontAlgn="auto" latinLnBrk="0" hangingPunct="1">
              <a:lnSpc>
                <a:spcPct val="100000"/>
              </a:lnSpc>
              <a:spcBef>
                <a:spcPts val="800"/>
              </a:spcBef>
              <a:spcAft>
                <a:spcPts val="0"/>
              </a:spcAft>
              <a:buClrTx/>
              <a:buSzTx/>
              <a:buFont typeface="Arial"/>
              <a:buChar char="•"/>
              <a:tabLst/>
              <a:defRPr/>
            </a:pPr>
            <a:endParaRPr kumimoji="0" lang="sv-SE" sz="2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369089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2" name="Rubrik 1">
            <a:extLst>
              <a:ext uri="{FF2B5EF4-FFF2-40B4-BE49-F238E27FC236}">
                <a16:creationId xmlns:a16="http://schemas.microsoft.com/office/drawing/2014/main" xmlns="" id="{A8D33A41-E1BA-4351-ADD9-96F241D86377}"/>
              </a:ext>
            </a:extLst>
          </p:cNvPr>
          <p:cNvSpPr>
            <a:spLocks noGrp="1"/>
          </p:cNvSpPr>
          <p:nvPr>
            <p:ph type="title"/>
          </p:nvPr>
        </p:nvSpPr>
        <p:spPr>
          <a:xfrm>
            <a:off x="254189" y="301546"/>
            <a:ext cx="9940149" cy="547540"/>
          </a:xfrm>
        </p:spPr>
        <p:txBody>
          <a:bodyPr/>
          <a:lstStyle/>
          <a:p>
            <a:r>
              <a:rPr lang="sv-SE" sz="3200" b="1">
                <a:latin typeface="Arial" panose="020B0604020202020204" pitchFamily="34" charset="0"/>
                <a:cs typeface="Arial" panose="020B0604020202020204" pitchFamily="34" charset="0"/>
              </a:rPr>
              <a:t>SAMMANFATTNING FÖRENINGSLIV</a:t>
            </a:r>
            <a:endParaRPr lang="sv-SE" sz="3200" b="1"/>
          </a:p>
        </p:txBody>
      </p:sp>
      <p:sp>
        <p:nvSpPr>
          <p:cNvPr id="4" name="Platshållare för innehåll 2">
            <a:extLst>
              <a:ext uri="{FF2B5EF4-FFF2-40B4-BE49-F238E27FC236}">
                <a16:creationId xmlns:a16="http://schemas.microsoft.com/office/drawing/2014/main" xmlns="" id="{8FD8876D-A6B8-4986-8163-66E9EF7A7004}"/>
              </a:ext>
            </a:extLst>
          </p:cNvPr>
          <p:cNvSpPr txBox="1">
            <a:spLocks/>
          </p:cNvSpPr>
          <p:nvPr/>
        </p:nvSpPr>
        <p:spPr>
          <a:xfrm>
            <a:off x="576261" y="1163638"/>
            <a:ext cx="8584671" cy="5138816"/>
          </a:xfrm>
          <a:prstGeom prst="rect">
            <a:avLst/>
          </a:prstGeom>
        </p:spPr>
        <p:txBody>
          <a:bodyPr vert="horz" lIns="91440" tIns="45720" rIns="91440" bIns="45720" rtlCol="0" anchor="t">
            <a:normAutofit lnSpcReduction="10000"/>
          </a:bodyPr>
          <a:lstStyle>
            <a:lvl1pPr marL="342900" indent="-342900" algn="l" defTabSz="457200" rtl="0" eaLnBrk="1" latinLnBrk="0" hangingPunct="1">
              <a:spcBef>
                <a:spcPts val="800"/>
              </a:spcBef>
              <a:spcAft>
                <a:spcPts val="0"/>
              </a:spcAft>
              <a:buFont typeface="Arial"/>
              <a:buChar char="•"/>
              <a:defRPr sz="2200" kern="1200">
                <a:solidFill>
                  <a:schemeClr val="tx1"/>
                </a:solidFill>
                <a:latin typeface="+mn-lt"/>
                <a:ea typeface="+mn-ea"/>
                <a:cs typeface="+mn-cs"/>
              </a:defRPr>
            </a:lvl1pPr>
            <a:lvl2pPr marL="742950" indent="-284400" algn="l" defTabSz="457200" rtl="0" eaLnBrk="1" latinLnBrk="0" hangingPunct="1">
              <a:spcBef>
                <a:spcPts val="200"/>
              </a:spcBef>
              <a:spcAft>
                <a:spcPts val="0"/>
              </a:spcAft>
              <a:buFont typeface="Arial"/>
              <a:buChar char="–"/>
              <a:defRPr sz="1600" kern="1200">
                <a:solidFill>
                  <a:schemeClr val="tx1"/>
                </a:solidFill>
                <a:latin typeface="+mn-lt"/>
                <a:ea typeface="+mn-ea"/>
                <a:cs typeface="+mn-cs"/>
              </a:defRPr>
            </a:lvl2pPr>
            <a:lvl3pPr marL="1143000" indent="-228600" algn="l" defTabSz="457200" rtl="0" eaLnBrk="1" latinLnBrk="0" hangingPunct="1">
              <a:spcBef>
                <a:spcPts val="200"/>
              </a:spcBef>
              <a:spcAft>
                <a:spcPts val="0"/>
              </a:spcAft>
              <a:buFont typeface="Arial"/>
              <a:buChar char="•"/>
              <a:defRPr sz="1200" kern="1200">
                <a:solidFill>
                  <a:schemeClr val="tx1"/>
                </a:solidFill>
                <a:latin typeface="+mn-lt"/>
                <a:ea typeface="+mn-ea"/>
                <a:cs typeface="+mn-cs"/>
              </a:defRPr>
            </a:lvl3pPr>
            <a:lvl4pPr marL="1600200" indent="-228600" algn="l" defTabSz="457200" rtl="0" eaLnBrk="1" latinLnBrk="0" hangingPunct="1">
              <a:spcBef>
                <a:spcPts val="800"/>
              </a:spcBef>
              <a:spcAft>
                <a:spcPts val="0"/>
              </a:spcAft>
              <a:buFont typeface="Arial"/>
              <a:buChar char="–"/>
              <a:defRPr sz="1200" kern="1200">
                <a:solidFill>
                  <a:schemeClr val="tx1"/>
                </a:solidFill>
                <a:latin typeface="+mn-lt"/>
                <a:ea typeface="+mn-ea"/>
                <a:cs typeface="+mn-cs"/>
              </a:defRPr>
            </a:lvl4pPr>
            <a:lvl5pPr marL="2057400" indent="-228600" algn="l" defTabSz="457200" rtl="0" eaLnBrk="1" latinLnBrk="0" hangingPunct="1">
              <a:spcBef>
                <a:spcPts val="800"/>
              </a:spcBef>
              <a:spcAft>
                <a:spcPts val="0"/>
              </a:spcAft>
              <a:buFont typeface="Arial"/>
              <a:buChar char="»"/>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800"/>
              </a:spcBef>
              <a:spcAft>
                <a:spcPts val="0"/>
              </a:spcAft>
              <a:buClrTx/>
              <a:buSzTx/>
              <a:buFont typeface="Arial"/>
              <a:buChar char="•"/>
              <a:tabLst/>
              <a:defRPr/>
            </a:pPr>
            <a:r>
              <a:rPr lang="sv-SE" dirty="0"/>
              <a:t>2018 rapporterade totalt 22 idrottsföreningar i Hallsbergs kommun verksamhet för barn och unga (7-25 år). </a:t>
            </a:r>
          </a:p>
          <a:p>
            <a:pPr>
              <a:defRPr/>
            </a:pPr>
            <a:r>
              <a:rPr lang="sv-SE" dirty="0"/>
              <a:t>I Hallsbergs kommun är det 22 föreningar som under 2019 rapporterat studietimmar till RF-SISU. Av dessa har </a:t>
            </a:r>
            <a:r>
              <a:rPr lang="sv-SE" dirty="0" err="1">
                <a:ea typeface="+mn-lt"/>
                <a:cs typeface="+mn-lt"/>
              </a:rPr>
              <a:t>Pålsboda</a:t>
            </a:r>
            <a:r>
              <a:rPr lang="sv-SE" dirty="0">
                <a:ea typeface="+mn-lt"/>
                <a:cs typeface="+mn-lt"/>
              </a:rPr>
              <a:t> Innebandyförening rapporterat flest </a:t>
            </a:r>
            <a:r>
              <a:rPr lang="sv-SE" dirty="0"/>
              <a:t>studietimmar.</a:t>
            </a:r>
            <a:endParaRPr lang="sv-SE" dirty="0">
              <a:cs typeface="Arial"/>
            </a:endParaRPr>
          </a:p>
          <a:p>
            <a:pPr>
              <a:defRPr/>
            </a:pPr>
            <a:r>
              <a:rPr lang="sv-SE" dirty="0"/>
              <a:t>Antalet deltagartillfällen för barn och unga är totalt sätt relativt oförändrat mellan 2015-2018. </a:t>
            </a:r>
          </a:p>
          <a:p>
            <a:pPr marL="342900" marR="0" lvl="0" indent="-342900" algn="l" defTabSz="457200" rtl="0" eaLnBrk="1" fontAlgn="auto" latinLnBrk="0" hangingPunct="1">
              <a:lnSpc>
                <a:spcPct val="100000"/>
              </a:lnSpc>
              <a:spcBef>
                <a:spcPts val="800"/>
              </a:spcBef>
              <a:spcAft>
                <a:spcPts val="0"/>
              </a:spcAft>
              <a:buClrTx/>
              <a:buSzTx/>
              <a:buFont typeface="Arial"/>
              <a:buChar char="•"/>
              <a:tabLst/>
              <a:defRPr/>
            </a:pPr>
            <a:r>
              <a:rPr lang="sv-SE" dirty="0"/>
              <a:t>Gällande fördelningen av deltagartillfällen mellan flickor och pojkar visas att 59 procent av deltagartillfällena i Hallsbergs kommun under 2018 var med pojkar. </a:t>
            </a:r>
          </a:p>
          <a:p>
            <a:pPr>
              <a:defRPr/>
            </a:pPr>
            <a:r>
              <a:rPr lang="sv-SE" dirty="0"/>
              <a:t>Då deltagartillfällena för barn och unga under 2018 delas upp i åldersgrupperna 7-12 år, 13-16 år, 17-20 år och 21-25 år visas, för både flickor och pojkar, att antalet deltagartillfällen minskar med stigande ålder. Detta är även en tendens som visas på nationell nivå. </a:t>
            </a:r>
          </a:p>
          <a:p>
            <a:pPr marL="342900" marR="0" lvl="0" indent="-342900" algn="l" defTabSz="457200" rtl="0" eaLnBrk="1" fontAlgn="auto" latinLnBrk="0" hangingPunct="1">
              <a:lnSpc>
                <a:spcPct val="100000"/>
              </a:lnSpc>
              <a:spcBef>
                <a:spcPts val="800"/>
              </a:spcBef>
              <a:spcAft>
                <a:spcPts val="0"/>
              </a:spcAft>
              <a:buClrTx/>
              <a:buSzTx/>
              <a:buFont typeface="Arial"/>
              <a:buChar char="•"/>
              <a:tabLst/>
              <a:defRPr/>
            </a:pPr>
            <a:endParaRPr kumimoji="0" lang="sv-SE" sz="20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545672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xmlns="" id="{96A058DD-0A75-4E5C-829F-3CB5E33E9A55}"/>
              </a:ext>
            </a:extLst>
          </p:cNvPr>
          <p:cNvSpPr>
            <a:spLocks noGrp="1"/>
          </p:cNvSpPr>
          <p:nvPr>
            <p:ph type="ctrTitle"/>
          </p:nvPr>
        </p:nvSpPr>
        <p:spPr>
          <a:xfrm>
            <a:off x="735914" y="1477962"/>
            <a:ext cx="6836738" cy="2767484"/>
          </a:xfrm>
        </p:spPr>
        <p:txBody>
          <a:bodyPr/>
          <a:lstStyle/>
          <a:p>
            <a:r>
              <a:rPr lang="sv-SE" sz="6600">
                <a:cs typeface="Arial" panose="020B0604020202020204" pitchFamily="34" charset="0"/>
              </a:rPr>
              <a:t>Befolkning och livsvillkor</a:t>
            </a:r>
            <a:endParaRPr lang="sv-SE"/>
          </a:p>
        </p:txBody>
      </p:sp>
      <p:sp>
        <p:nvSpPr>
          <p:cNvPr id="6" name="Rektangel 5">
            <a:extLst>
              <a:ext uri="{FF2B5EF4-FFF2-40B4-BE49-F238E27FC236}">
                <a16:creationId xmlns:a16="http://schemas.microsoft.com/office/drawing/2014/main" xmlns=""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xmlns=""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2595220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xmlns="" id="{D442DEB7-D054-4163-A4B3-FA9D80315D17}"/>
              </a:ext>
            </a:extLst>
          </p:cNvPr>
          <p:cNvSpPr txBox="1">
            <a:spLocks/>
          </p:cNvSpPr>
          <p:nvPr/>
        </p:nvSpPr>
        <p:spPr>
          <a:xfrm>
            <a:off x="288057" y="228090"/>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panose="020B0604020202020204" pitchFamily="34" charset="0"/>
                <a:cs typeface="Arial" panose="020B0604020202020204" pitchFamily="34" charset="0"/>
              </a:rPr>
              <a:t>RÄDDA BARNEN BARNFATTIGDOM</a:t>
            </a:r>
          </a:p>
        </p:txBody>
      </p:sp>
      <p:graphicFrame>
        <p:nvGraphicFramePr>
          <p:cNvPr id="5" name="Diagram 4">
            <a:extLst>
              <a:ext uri="{FF2B5EF4-FFF2-40B4-BE49-F238E27FC236}">
                <a16:creationId xmlns:a16="http://schemas.microsoft.com/office/drawing/2014/main" xmlns="" id="{CA600B25-686C-4CC1-88C7-C2720BA85AFC}"/>
              </a:ext>
            </a:extLst>
          </p:cNvPr>
          <p:cNvGraphicFramePr>
            <a:graphicFrameLocks/>
          </p:cNvGraphicFramePr>
          <p:nvPr/>
        </p:nvGraphicFramePr>
        <p:xfrm>
          <a:off x="1163104" y="849086"/>
          <a:ext cx="8314077" cy="5363797"/>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ruta 1">
            <a:extLst>
              <a:ext uri="{FF2B5EF4-FFF2-40B4-BE49-F238E27FC236}">
                <a16:creationId xmlns:a16="http://schemas.microsoft.com/office/drawing/2014/main" xmlns="" id="{D5671768-9E1F-4D33-A780-F17971E7481F}"/>
              </a:ext>
            </a:extLst>
          </p:cNvPr>
          <p:cNvSpPr txBox="1"/>
          <p:nvPr/>
        </p:nvSpPr>
        <p:spPr>
          <a:xfrm>
            <a:off x="96304" y="6355984"/>
            <a:ext cx="2794000" cy="338554"/>
          </a:xfrm>
          <a:prstGeom prst="rect">
            <a:avLst/>
          </a:prstGeom>
          <a:noFill/>
        </p:spPr>
        <p:txBody>
          <a:bodyPr wrap="square" rtlCol="0">
            <a:spAutoFit/>
          </a:bodyPr>
          <a:lstStyle/>
          <a:p>
            <a:r>
              <a:rPr lang="sv-SE" sz="1600" b="1" dirty="0"/>
              <a:t>(Rädda barnen, 2018)</a:t>
            </a:r>
          </a:p>
        </p:txBody>
      </p:sp>
    </p:spTree>
    <p:extLst>
      <p:ext uri="{BB962C8B-B14F-4D97-AF65-F5344CB8AC3E}">
        <p14:creationId xmlns:p14="http://schemas.microsoft.com/office/powerpoint/2010/main" val="745564038"/>
      </p:ext>
    </p:extLst>
  </p:cSld>
  <p:clrMapOvr>
    <a:masterClrMapping/>
  </p:clrMapOvr>
</p:sld>
</file>

<file path=ppt/theme/theme1.xml><?xml version="1.0" encoding="utf-8"?>
<a:theme xmlns:a="http://schemas.openxmlformats.org/drawingml/2006/main" name="Riksidrottsförbundet_utan Sisu">
  <a:themeElements>
    <a:clrScheme name="Riksidrottsförbundet">
      <a:dk1>
        <a:sysClr val="windowText" lastClr="000000"/>
      </a:dk1>
      <a:lt1>
        <a:sysClr val="window" lastClr="FFFFFF"/>
      </a:lt1>
      <a:dk2>
        <a:srgbClr val="575756"/>
      </a:dk2>
      <a:lt2>
        <a:srgbClr val="B2B2B2"/>
      </a:lt2>
      <a:accent1>
        <a:srgbClr val="00A7E0"/>
      </a:accent1>
      <a:accent2>
        <a:srgbClr val="006BB1"/>
      </a:accent2>
      <a:accent3>
        <a:srgbClr val="1EAFA0"/>
      </a:accent3>
      <a:accent4>
        <a:srgbClr val="007B5E"/>
      </a:accent4>
      <a:accent5>
        <a:srgbClr val="E4352D"/>
      </a:accent5>
      <a:accent6>
        <a:srgbClr val="BE1219"/>
      </a:accent6>
      <a:hlink>
        <a:srgbClr val="006BB1"/>
      </a:hlink>
      <a:folHlink>
        <a:srgbClr val="00A7E0"/>
      </a:folHlink>
    </a:clrScheme>
    <a:fontScheme name="Riksidrottförbunde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l RFs distrikt.potx" id="{A5D5521A-10DD-4B11-B43A-34678B85E851}" vid="{6CF4B4FC-0E5C-4C8F-950E-64117CC92970}"/>
    </a:ext>
  </a:extLst>
</a:theme>
</file>

<file path=ppt/theme/theme2.xml><?xml version="1.0" encoding="utf-8"?>
<a:theme xmlns:a="http://schemas.openxmlformats.org/drawingml/2006/main" name="Office-tema">
  <a:themeElements>
    <a:clrScheme name="Riksidrottsförbundet">
      <a:dk1>
        <a:sysClr val="windowText" lastClr="000000"/>
      </a:dk1>
      <a:lt1>
        <a:sysClr val="window" lastClr="FFFFFF"/>
      </a:lt1>
      <a:dk2>
        <a:srgbClr val="575756"/>
      </a:dk2>
      <a:lt2>
        <a:srgbClr val="B2B2B2"/>
      </a:lt2>
      <a:accent1>
        <a:srgbClr val="00A7E0"/>
      </a:accent1>
      <a:accent2>
        <a:srgbClr val="006BB1"/>
      </a:accent2>
      <a:accent3>
        <a:srgbClr val="1EAFA0"/>
      </a:accent3>
      <a:accent4>
        <a:srgbClr val="007B5E"/>
      </a:accent4>
      <a:accent5>
        <a:srgbClr val="E4352D"/>
      </a:accent5>
      <a:accent6>
        <a:srgbClr val="BE1219"/>
      </a:accent6>
      <a:hlink>
        <a:srgbClr val="006BB1"/>
      </a:hlink>
      <a:folHlink>
        <a:srgbClr val="00A7E0"/>
      </a:folHlink>
    </a:clrScheme>
    <a:fontScheme name="Riksidrottförbunde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Riksidrottsförbundet">
      <a:dk1>
        <a:sysClr val="windowText" lastClr="000000"/>
      </a:dk1>
      <a:lt1>
        <a:sysClr val="window" lastClr="FFFFFF"/>
      </a:lt1>
      <a:dk2>
        <a:srgbClr val="575756"/>
      </a:dk2>
      <a:lt2>
        <a:srgbClr val="B2B2B2"/>
      </a:lt2>
      <a:accent1>
        <a:srgbClr val="00A7E0"/>
      </a:accent1>
      <a:accent2>
        <a:srgbClr val="006BB1"/>
      </a:accent2>
      <a:accent3>
        <a:srgbClr val="1EAFA0"/>
      </a:accent3>
      <a:accent4>
        <a:srgbClr val="007B5E"/>
      </a:accent4>
      <a:accent5>
        <a:srgbClr val="E4352D"/>
      </a:accent5>
      <a:accent6>
        <a:srgbClr val="BE1219"/>
      </a:accent6>
      <a:hlink>
        <a:srgbClr val="006BB1"/>
      </a:hlink>
      <a:folHlink>
        <a:srgbClr val="00A7E0"/>
      </a:folHlink>
    </a:clrScheme>
    <a:fontScheme name="Riksidrottförbunde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E600A9E2824C44BBD08C455BE0CBFC9" ma:contentTypeVersion="10" ma:contentTypeDescription="Skapa ett nytt dokument." ma:contentTypeScope="" ma:versionID="bcc9b656eb517094c52ce8621954e910">
  <xsd:schema xmlns:xsd="http://www.w3.org/2001/XMLSchema" xmlns:xs="http://www.w3.org/2001/XMLSchema" xmlns:p="http://schemas.microsoft.com/office/2006/metadata/properties" xmlns:ns2="29897d89-7987-4e5a-9500-ad70803f94e3" xmlns:ns3="26fdf2fc-e934-472e-9a20-1f239de656b7" targetNamespace="http://schemas.microsoft.com/office/2006/metadata/properties" ma:root="true" ma:fieldsID="2f4f73fa278a403bc5326f90fa79886e" ns2:_="" ns3:_="">
    <xsd:import namespace="29897d89-7987-4e5a-9500-ad70803f94e3"/>
    <xsd:import namespace="26fdf2fc-e934-472e-9a20-1f239de656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897d89-7987-4e5a-9500-ad70803f94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fdf2fc-e934-472e-9a20-1f239de656b7"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D538BF7-3388-4389-B25F-47A1E87263C7}">
  <ds:schemaRefs>
    <ds:schemaRef ds:uri="http://schemas.microsoft.com/sharepoint/v3/contenttype/forms"/>
  </ds:schemaRefs>
</ds:datastoreItem>
</file>

<file path=customXml/itemProps2.xml><?xml version="1.0" encoding="utf-8"?>
<ds:datastoreItem xmlns:ds="http://schemas.openxmlformats.org/officeDocument/2006/customXml" ds:itemID="{AE813E24-F013-47E7-803E-E0777C8646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897d89-7987-4e5a-9500-ad70803f94e3"/>
    <ds:schemaRef ds:uri="26fdf2fc-e934-472e-9a20-1f239de65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59E05C0-6144-49BF-A195-70621E33E80D}">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26fdf2fc-e934-472e-9a20-1f239de656b7"/>
    <ds:schemaRef ds:uri="http://schemas.microsoft.com/office/2006/documentManagement/types"/>
    <ds:schemaRef ds:uri="29897d89-7987-4e5a-9500-ad70803f94e3"/>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Distrikt_RF_SISU</Template>
  <TotalTime>472</TotalTime>
  <Words>5035</Words>
  <Application>Microsoft Office PowerPoint</Application>
  <PresentationFormat>Bredbild</PresentationFormat>
  <Paragraphs>451</Paragraphs>
  <Slides>43</Slides>
  <Notes>33</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43</vt:i4>
      </vt:variant>
    </vt:vector>
  </HeadingPairs>
  <TitlesOfParts>
    <vt:vector size="48" baseType="lpstr">
      <vt:lpstr>Arial</vt:lpstr>
      <vt:lpstr>Arial Black</vt:lpstr>
      <vt:lpstr>Calibri</vt:lpstr>
      <vt:lpstr>Segoe UI</vt:lpstr>
      <vt:lpstr>Riksidrottsförbundet_utan Sisu</vt:lpstr>
      <vt:lpstr>Kommunrapport Hallsbergs kommun 2020</vt:lpstr>
      <vt:lpstr>PowerPoint-presentation</vt:lpstr>
      <vt:lpstr> Om rapporten</vt:lpstr>
      <vt:lpstr>PowerPoint-presentation</vt:lpstr>
      <vt:lpstr>Sammanfattning av 2020-års kommunrapport</vt:lpstr>
      <vt:lpstr>SAMMANFATTNING HÄLSA OCH LEVNADSVANOR</vt:lpstr>
      <vt:lpstr>SAMMANFATTNING FÖRENINGSLIV</vt:lpstr>
      <vt:lpstr>Befolkning och livsvillkor</vt:lpstr>
      <vt:lpstr>PowerPoint-presentation</vt:lpstr>
      <vt:lpstr>Hälsa och levnadsvanor - barn och unga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Hälsa och levnadsvanor - 30 till 69 år</vt:lpstr>
      <vt:lpstr>PowerPoint-presentation</vt:lpstr>
      <vt:lpstr>PowerPoint-presentation</vt:lpstr>
      <vt:lpstr>PowerPoint-presentation</vt:lpstr>
      <vt:lpstr>PowerPoint-presentation</vt:lpstr>
      <vt:lpstr>Hälsa och levnadsvanor - 70 år och äldre</vt:lpstr>
      <vt:lpstr>PowerPoint-presentation</vt:lpstr>
      <vt:lpstr>PowerPoint-presentation</vt:lpstr>
      <vt:lpstr>PowerPoint-presentation</vt:lpstr>
      <vt:lpstr>Idrott och föreningsliv</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REFERENSER</vt:lpstr>
      <vt:lpstr>Kommunrapport Hallsbergs kommun 2020 Författare: Kommunteamet södra Örebro län RF-SISU Örebro län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Anja Ek</dc:creator>
  <cp:keywords>class='Open'</cp:keywords>
  <cp:lastModifiedBy>Ellen Henriksen</cp:lastModifiedBy>
  <cp:revision>33</cp:revision>
  <dcterms:created xsi:type="dcterms:W3CDTF">2019-10-30T09:28:48Z</dcterms:created>
  <dcterms:modified xsi:type="dcterms:W3CDTF">2020-04-15T09:25:30Z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0x0101000E600A9E2824C44BBD08C455BE0CBFC9</vt:lpwstr>
  </property>
</Properties>
</file>